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4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742113" cy="9875838"/>
  <p:embeddedFontLst>
    <p:embeddedFont>
      <p:font typeface="Clear Sans" panose="020B0604020202020204" charset="0"/>
      <p:regular r:id="rId20"/>
    </p:embeddedFont>
    <p:embeddedFont>
      <p:font typeface="Clear Sans Bold" panose="020B0604020202020204" charset="0"/>
      <p:regular r:id="rId21"/>
    </p:embeddedFont>
    <p:embeddedFont>
      <p:font typeface="Lato Bold" panose="020B0604020202020204" charset="0"/>
      <p:bold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7832"/>
    <a:srgbClr val="FFFFFF"/>
    <a:srgbClr val="3AAFA9"/>
    <a:srgbClr val="4ECDC4"/>
    <a:srgbClr val="1E40AF"/>
    <a:srgbClr val="052896"/>
    <a:srgbClr val="FF6B6B"/>
    <a:srgbClr val="2E5EAA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7" d="100"/>
          <a:sy n="57" d="100"/>
        </p:scale>
        <p:origin x="120" y="9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E6783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65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199040767386091E-3"/>
                  <c:y val="-9.92684152289942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AF-4456-BA65-1309FED53304}"/>
                </c:ext>
              </c:extLst>
            </c:dLbl>
            <c:dLbl>
              <c:idx val="1"/>
              <c:layout>
                <c:manualLayout>
                  <c:x val="-4.7961630695443642E-3"/>
                  <c:y val="-1.58829464366391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AF-4456-BA65-1309FED53304}"/>
                </c:ext>
              </c:extLst>
            </c:dLbl>
            <c:dLbl>
              <c:idx val="2"/>
              <c:layout>
                <c:manualLayout>
                  <c:x val="-5.9952038369305433E-3"/>
                  <c:y val="-5.95610491373967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CAF-4456-BA65-1309FED53304}"/>
                </c:ext>
              </c:extLst>
            </c:dLbl>
            <c:dLbl>
              <c:idx val="3"/>
              <c:layout>
                <c:manualLayout>
                  <c:x val="-4.7961630695444527E-3"/>
                  <c:y val="-1.98536830457988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CAF-4456-BA65-1309FED53304}"/>
                </c:ext>
              </c:extLst>
            </c:dLbl>
            <c:dLbl>
              <c:idx val="4"/>
              <c:layout>
                <c:manualLayout>
                  <c:x val="-4.7961630695444527E-3"/>
                  <c:y val="-1.98536830457988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AF-4456-BA65-1309FED53304}"/>
                </c:ext>
              </c:extLst>
            </c:dLbl>
            <c:dLbl>
              <c:idx val="5"/>
              <c:layout>
                <c:manualLayout>
                  <c:x val="-3.5971223021582736E-3"/>
                  <c:y val="-3.639799844451389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AF-4456-BA65-1309FED533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ТМ</c:v>
                </c:pt>
                <c:pt idx="1">
                  <c:v>ТАД</c:v>
                </c:pt>
                <c:pt idx="2">
                  <c:v>МВтаІ</c:v>
                </c:pt>
                <c:pt idx="3">
                  <c:v>ДМіПТМ</c:v>
                </c:pt>
                <c:pt idx="4">
                  <c:v>ОМТ</c:v>
                </c:pt>
                <c:pt idx="5">
                  <c:v>М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2355</c:v>
                </c:pt>
                <c:pt idx="1">
                  <c:v>1228</c:v>
                </c:pt>
                <c:pt idx="2">
                  <c:v>2179</c:v>
                </c:pt>
                <c:pt idx="3">
                  <c:v>1520</c:v>
                </c:pt>
                <c:pt idx="4">
                  <c:v>1493</c:v>
                </c:pt>
                <c:pt idx="5">
                  <c:v>2296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F1-4CE6-B4A8-2D23F2FA70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43428176"/>
        <c:axId val="1943427632"/>
      </c:barChart>
      <c:catAx>
        <c:axId val="19434281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/>
                  <a:t>Кафедри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43427632"/>
        <c:crosses val="autoZero"/>
        <c:auto val="1"/>
        <c:lblAlgn val="ctr"/>
        <c:lblOffset val="100"/>
        <c:noMultiLvlLbl val="0"/>
      </c:catAx>
      <c:valAx>
        <c:axId val="194342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/>
                  <a:t>Рейтинговий бал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43428176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lear Sans" panose="020B0604020202020204" charset="0"/>
          <a:cs typeface="Clear Sans" panose="020B0604020202020204" charset="0"/>
        </a:defRPr>
      </a:pPr>
      <a:endParaRPr lang="ru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83464566929134"/>
          <c:y val="3.396738221943945E-2"/>
          <c:w val="0.85851637989695728"/>
          <c:h val="0.803294889567226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E6783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9965004374453647E-3"/>
                  <c:y val="-5.79005704357343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183-4D1B-9491-64C55A743098}"/>
                </c:ext>
              </c:extLst>
            </c:dLbl>
            <c:dLbl>
              <c:idx val="1"/>
              <c:layout>
                <c:manualLayout>
                  <c:x val="-2.6234081850880658E-3"/>
                  <c:y val="-6.55579544608782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83-4D1B-9491-64C55A743098}"/>
                </c:ext>
              </c:extLst>
            </c:dLbl>
            <c:dLbl>
              <c:idx val="2"/>
              <c:layout>
                <c:manualLayout>
                  <c:x val="-1.0571011956838638E-2"/>
                  <c:y val="2.36052489599453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183-4D1B-9491-64C55A7430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АТдГу</c:v>
                </c:pt>
                <c:pt idx="1">
                  <c:v>ТТ</c:v>
                </c:pt>
                <c:pt idx="2">
                  <c:v>ТПМ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3"/>
                <c:pt idx="0">
                  <c:v>1506</c:v>
                </c:pt>
                <c:pt idx="1">
                  <c:v>1423</c:v>
                </c:pt>
                <c:pt idx="2">
                  <c:v>2318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20-4231-8ED1-0E70AA4B205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АТдГу</c:v>
                </c:pt>
                <c:pt idx="1">
                  <c:v>ТТ</c:v>
                </c:pt>
                <c:pt idx="2">
                  <c:v>ТПМ</c:v>
                </c:pt>
              </c:strCache>
            </c:strRef>
          </c:cat>
          <c:val>
            <c:numRef>
              <c:f>Лист1!$C$2:$C$5</c:f>
            </c:numRef>
          </c:val>
          <c:extLst>
            <c:ext xmlns:c16="http://schemas.microsoft.com/office/drawing/2014/chart" uri="{C3380CC4-5D6E-409C-BE32-E72D297353CC}">
              <c16:uniqueId val="{00000001-9920-4231-8ED1-0E70AA4B205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АТдГу</c:v>
                </c:pt>
                <c:pt idx="1">
                  <c:v>ТТ</c:v>
                </c:pt>
                <c:pt idx="2">
                  <c:v>ТПМ</c:v>
                </c:pt>
              </c:strCache>
            </c:strRef>
          </c:cat>
          <c:val>
            <c:numRef>
              <c:f>Лист1!$D$2:$D$5</c:f>
            </c:numRef>
          </c:val>
          <c:extLst>
            <c:ext xmlns:c16="http://schemas.microsoft.com/office/drawing/2014/chart" uri="{C3380CC4-5D6E-409C-BE32-E72D297353CC}">
              <c16:uniqueId val="{00000002-9920-4231-8ED1-0E70AA4B20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3420016"/>
        <c:axId val="1943430352"/>
      </c:barChart>
      <c:catAx>
        <c:axId val="19434200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000"/>
                  <a:t>Кафедри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943430352"/>
        <c:crosses val="autoZero"/>
        <c:auto val="1"/>
        <c:lblAlgn val="ctr"/>
        <c:lblOffset val="100"/>
        <c:noMultiLvlLbl val="0"/>
      </c:catAx>
      <c:valAx>
        <c:axId val="1943430352"/>
        <c:scaling>
          <c:orientation val="minMax"/>
          <c:min val="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000"/>
                  <a:t>Рейтинговий бал</a:t>
                </a:r>
              </a:p>
            </c:rich>
          </c:tx>
          <c:layout>
            <c:manualLayout>
              <c:xMode val="edge"/>
              <c:yMode val="edge"/>
              <c:x val="0"/>
              <c:y val="0.255376942994441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943420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E6783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672-4560-9079-326FDB01D3C8}"/>
              </c:ext>
            </c:extLst>
          </c:dPt>
          <c:dLbls>
            <c:dLbl>
              <c:idx val="0"/>
              <c:layout>
                <c:manualLayout>
                  <c:x val="3.4933218671898093E-3"/>
                  <c:y val="2.52977173523127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DA6-4B1C-B8D3-4CF9A5B5971A}"/>
                </c:ext>
              </c:extLst>
            </c:dLbl>
            <c:dLbl>
              <c:idx val="1"/>
              <c:layout>
                <c:manualLayout>
                  <c:x val="-4.4825454838622985E-4"/>
                  <c:y val="-1.8713520079272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DA6-4B1C-B8D3-4CF9A5B5971A}"/>
                </c:ext>
              </c:extLst>
            </c:dLbl>
            <c:dLbl>
              <c:idx val="2"/>
              <c:layout>
                <c:manualLayout>
                  <c:x val="-2.1146076876909156E-3"/>
                  <c:y val="-9.89618516900549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DA6-4B1C-B8D3-4CF9A5B5971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672-4560-9079-326FDB01D3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ФМ</c:v>
                </c:pt>
                <c:pt idx="1">
                  <c:v>МіТЛВ</c:v>
                </c:pt>
                <c:pt idx="2">
                  <c:v>ІЕЗтаМК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3"/>
                <c:pt idx="0">
                  <c:v>1112</c:v>
                </c:pt>
                <c:pt idx="1">
                  <c:v>2267</c:v>
                </c:pt>
                <c:pt idx="2">
                  <c:v>1998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72-4560-9079-326FDB01D3C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ФМ</c:v>
                </c:pt>
                <c:pt idx="1">
                  <c:v>МіТЛВ</c:v>
                </c:pt>
                <c:pt idx="2">
                  <c:v>ІЕЗтаМК</c:v>
                </c:pt>
              </c:strCache>
            </c:strRef>
          </c:cat>
          <c:val>
            <c:numRef>
              <c:f>Лист1!$C$2:$C$5</c:f>
            </c:numRef>
          </c:val>
          <c:extLst>
            <c:ext xmlns:c16="http://schemas.microsoft.com/office/drawing/2014/chart" uri="{C3380CC4-5D6E-409C-BE32-E72D297353CC}">
              <c16:uniqueId val="{00000002-3672-4560-9079-326FDB01D3C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ФМ</c:v>
                </c:pt>
                <c:pt idx="1">
                  <c:v>МіТЛВ</c:v>
                </c:pt>
                <c:pt idx="2">
                  <c:v>ІЕЗтаМК</c:v>
                </c:pt>
              </c:strCache>
            </c:strRef>
          </c:cat>
          <c:val>
            <c:numRef>
              <c:f>Лист1!$D$2:$D$5</c:f>
            </c:numRef>
          </c:val>
          <c:extLst>
            <c:ext xmlns:c16="http://schemas.microsoft.com/office/drawing/2014/chart" uri="{C3380CC4-5D6E-409C-BE32-E72D297353CC}">
              <c16:uniqueId val="{00000003-3672-4560-9079-326FDB01D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3421648"/>
        <c:axId val="1943418928"/>
      </c:barChart>
      <c:catAx>
        <c:axId val="19434216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 dirty="0" err="1">
                    <a:latin typeface="Clear Sans" panose="020B0604020202020204" charset="0"/>
                    <a:cs typeface="Clear Sans" panose="020B0604020202020204" charset="0"/>
                  </a:rPr>
                  <a:t>Кафедри</a:t>
                </a:r>
                <a:endParaRPr lang="ru-RU" sz="2000" dirty="0">
                  <a:latin typeface="Clear Sans" panose="020B0604020202020204" charset="0"/>
                  <a:cs typeface="Clear Sans" panose="020B060402020202020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43418928"/>
        <c:crosses val="autoZero"/>
        <c:auto val="1"/>
        <c:lblAlgn val="ctr"/>
        <c:lblOffset val="100"/>
        <c:noMultiLvlLbl val="0"/>
      </c:catAx>
      <c:valAx>
        <c:axId val="194341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 dirty="0" err="1">
                    <a:latin typeface="Clear Sans" panose="020B0604020202020204" charset="0"/>
                    <a:cs typeface="Clear Sans" panose="020B0604020202020204" charset="0"/>
                  </a:rPr>
                  <a:t>Рейтинговий</a:t>
                </a:r>
                <a:r>
                  <a:rPr lang="ru-RU" sz="2000" dirty="0">
                    <a:latin typeface="Clear Sans" panose="020B0604020202020204" charset="0"/>
                    <a:cs typeface="Clear Sans" panose="020B0604020202020204" charset="0"/>
                  </a:rPr>
                  <a:t> бал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4342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E6783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1"/>
              <c:layout>
                <c:manualLayout>
                  <c:x val="-1.1862396204033649E-3"/>
                  <c:y val="3.43961658296030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E8-4DD6-999D-25919B85AC49}"/>
                </c:ext>
              </c:extLst>
            </c:dLbl>
            <c:dLbl>
              <c:idx val="2"/>
              <c:layout>
                <c:manualLayout>
                  <c:x val="-2.3724792408067298E-3"/>
                  <c:y val="-5.15942487444045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E8-4DD6-999D-25919B85AC49}"/>
                </c:ext>
              </c:extLst>
            </c:dLbl>
            <c:dLbl>
              <c:idx val="3"/>
              <c:layout>
                <c:manualLayout>
                  <c:x val="-3.5587188612100514E-3"/>
                  <c:y val="-1.71980829148018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E8-4DD6-999D-25919B85AC49}"/>
                </c:ext>
              </c:extLst>
            </c:dLbl>
            <c:dLbl>
              <c:idx val="4"/>
              <c:layout>
                <c:manualLayout>
                  <c:x val="-2.372479240806817E-3"/>
                  <c:y val="-8.59904145740078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E8-4DD6-999D-25919B85AC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ЕПП</c:v>
                </c:pt>
                <c:pt idx="1">
                  <c:v>ЕМ</c:v>
                </c:pt>
                <c:pt idx="2">
                  <c:v>ЕтаЕА</c:v>
                </c:pt>
                <c:pt idx="3">
                  <c:v>ЕтаАПУ</c:v>
                </c:pt>
                <c:pt idx="4">
                  <c:v>Фізики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1826</c:v>
                </c:pt>
                <c:pt idx="1">
                  <c:v>1016</c:v>
                </c:pt>
                <c:pt idx="2">
                  <c:v>1242</c:v>
                </c:pt>
                <c:pt idx="3">
                  <c:v>2126</c:v>
                </c:pt>
                <c:pt idx="4">
                  <c:v>1413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81-4E38-B278-2B3A24415D8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ЕПП</c:v>
                </c:pt>
                <c:pt idx="1">
                  <c:v>ЕМ</c:v>
                </c:pt>
                <c:pt idx="2">
                  <c:v>ЕтаЕА</c:v>
                </c:pt>
                <c:pt idx="3">
                  <c:v>ЕтаАПУ</c:v>
                </c:pt>
                <c:pt idx="4">
                  <c:v>Фізики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9E81-4E38-B278-2B3A24415D8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ЕПП</c:v>
                </c:pt>
                <c:pt idx="1">
                  <c:v>ЕМ</c:v>
                </c:pt>
                <c:pt idx="2">
                  <c:v>ЕтаЕА</c:v>
                </c:pt>
                <c:pt idx="3">
                  <c:v>ЕтаАПУ</c:v>
                </c:pt>
                <c:pt idx="4">
                  <c:v>Фізики</c:v>
                </c:pt>
              </c:strCache>
            </c:strRef>
          </c:cat>
          <c:val>
            <c:numRef>
              <c:f>Лист1!$D$2:$D$6</c:f>
            </c:numRef>
          </c:val>
          <c:extLst>
            <c:ext xmlns:c16="http://schemas.microsoft.com/office/drawing/2014/chart" uri="{C3380CC4-5D6E-409C-BE32-E72D297353CC}">
              <c16:uniqueId val="{00000002-9E81-4E38-B278-2B3A24415D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43424368"/>
        <c:axId val="1943416752"/>
      </c:barChart>
      <c:catAx>
        <c:axId val="19434243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 dirty="0" err="1">
                    <a:latin typeface="Clear Sans" panose="020B0604020202020204" charset="0"/>
                    <a:cs typeface="Clear Sans" panose="020B0604020202020204" charset="0"/>
                  </a:rPr>
                  <a:t>Кафедри</a:t>
                </a:r>
                <a:endParaRPr lang="ru-RU" sz="2000" dirty="0">
                  <a:latin typeface="Clear Sans" panose="020B0604020202020204" charset="0"/>
                  <a:cs typeface="Clear Sans" panose="020B060402020202020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43416752"/>
        <c:crosses val="autoZero"/>
        <c:auto val="1"/>
        <c:lblAlgn val="ctr"/>
        <c:lblOffset val="100"/>
        <c:noMultiLvlLbl val="0"/>
      </c:catAx>
      <c:valAx>
        <c:axId val="194341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>
                    <a:latin typeface="Clear Sans" panose="020B0604020202020204" charset="0"/>
                    <a:cs typeface="Clear Sans" panose="020B0604020202020204" charset="0"/>
                  </a:rPr>
                  <a:t>Рейтинговий бал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43424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E6783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14547537227947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B-40E4-B075-E21189100D89}"/>
                </c:ext>
              </c:extLst>
            </c:dLbl>
            <c:dLbl>
              <c:idx val="1"/>
              <c:layout>
                <c:manualLayout>
                  <c:x val="-1.145475372279496E-3"/>
                  <c:y val="-7.24637577793338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7B-40E4-B075-E21189100D89}"/>
                </c:ext>
              </c:extLst>
            </c:dLbl>
            <c:dLbl>
              <c:idx val="2"/>
              <c:layout>
                <c:manualLayout>
                  <c:x val="1.145475372279496E-3"/>
                  <c:y val="3.6231878889666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7B-40E4-B075-E21189100D89}"/>
                </c:ext>
              </c:extLst>
            </c:dLbl>
            <c:dLbl>
              <c:idx val="3"/>
              <c:layout>
                <c:manualLayout>
                  <c:x val="-9.1638029782359683E-3"/>
                  <c:y val="-6.642434395803310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7B-40E4-B075-E21189100D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БВтаУП</c:v>
                </c:pt>
                <c:pt idx="1">
                  <c:v>Дизайну</c:v>
                </c:pt>
                <c:pt idx="2">
                  <c:v>КМХтаТ</c:v>
                </c:pt>
                <c:pt idx="3">
                  <c:v>ОПіНС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1138</c:v>
                </c:pt>
                <c:pt idx="1">
                  <c:v>2212</c:v>
                </c:pt>
                <c:pt idx="2">
                  <c:v>2048</c:v>
                </c:pt>
                <c:pt idx="3">
                  <c:v>1686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BC-4FEB-B4EF-B52A07C17F9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БВтаУП</c:v>
                </c:pt>
                <c:pt idx="1">
                  <c:v>Дизайну</c:v>
                </c:pt>
                <c:pt idx="2">
                  <c:v>КМХтаТ</c:v>
                </c:pt>
                <c:pt idx="3">
                  <c:v>ОПіНС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A7BC-4FEB-B4EF-B52A07C17F9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БВтаУП</c:v>
                </c:pt>
                <c:pt idx="1">
                  <c:v>Дизайну</c:v>
                </c:pt>
                <c:pt idx="2">
                  <c:v>КМХтаТ</c:v>
                </c:pt>
                <c:pt idx="3">
                  <c:v>ОПіНС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A7BC-4FEB-B4EF-B52A07C17F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43422736"/>
        <c:axId val="1943424912"/>
      </c:barChart>
      <c:catAx>
        <c:axId val="19434227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 dirty="0" err="1">
                    <a:latin typeface="Clear Sans" panose="020B0604020202020204" charset="0"/>
                    <a:cs typeface="Clear Sans" panose="020B0604020202020204" charset="0"/>
                  </a:rPr>
                  <a:t>Кафедри</a:t>
                </a:r>
                <a:endParaRPr lang="ru-RU" sz="2000" dirty="0">
                  <a:latin typeface="Clear Sans" panose="020B0604020202020204" charset="0"/>
                  <a:cs typeface="Clear Sans" panose="020B060402020202020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43424912"/>
        <c:crosses val="autoZero"/>
        <c:auto val="1"/>
        <c:lblAlgn val="ctr"/>
        <c:lblOffset val="100"/>
        <c:noMultiLvlLbl val="0"/>
      </c:catAx>
      <c:valAx>
        <c:axId val="194342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>
                    <a:latin typeface="Clear Sans" panose="020B0604020202020204" charset="0"/>
                    <a:cs typeface="Clear Sans" panose="020B0604020202020204" charset="0"/>
                  </a:rPr>
                  <a:t>Рейтинговий бал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43422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E6783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1.4492753623188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94-4882-90B0-4F96575F9A5C}"/>
                </c:ext>
              </c:extLst>
            </c:dLbl>
            <c:dLbl>
              <c:idx val="1"/>
              <c:layout>
                <c:manualLayout>
                  <c:x val="-1.1415525114156088E-3"/>
                  <c:y val="-1.08695652173913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94-4882-90B0-4F96575F9A5C}"/>
                </c:ext>
              </c:extLst>
            </c:dLbl>
            <c:dLbl>
              <c:idx val="2"/>
              <c:layout>
                <c:manualLayout>
                  <c:x val="4.566210045661932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94-4882-90B0-4F96575F9A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РТТ</c:v>
                </c:pt>
                <c:pt idx="1">
                  <c:v>ІБтаН</c:v>
                </c:pt>
                <c:pt idx="2">
                  <c:v>ІТЕЗ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1184</c:v>
                </c:pt>
                <c:pt idx="1">
                  <c:v>2125</c:v>
                </c:pt>
                <c:pt idx="2">
                  <c:v>1296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73-436D-AEF7-DB8C77A631A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РТТ</c:v>
                </c:pt>
                <c:pt idx="1">
                  <c:v>ІБтаН</c:v>
                </c:pt>
                <c:pt idx="2">
                  <c:v>ІТЕЗ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5573-436D-AEF7-DB8C77A631A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РТТ</c:v>
                </c:pt>
                <c:pt idx="1">
                  <c:v>ІБтаН</c:v>
                </c:pt>
                <c:pt idx="2">
                  <c:v>ІТЕЗ</c:v>
                </c:pt>
              </c:strCache>
            </c:strRef>
          </c:cat>
          <c:val>
            <c:numRef>
              <c:f>Лист1!$D$2:$D$4</c:f>
            </c:numRef>
          </c:val>
          <c:extLst>
            <c:ext xmlns:c16="http://schemas.microsoft.com/office/drawing/2014/chart" uri="{C3380CC4-5D6E-409C-BE32-E72D297353CC}">
              <c16:uniqueId val="{00000002-5573-436D-AEF7-DB8C77A631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3431440"/>
        <c:axId val="1943426000"/>
      </c:barChart>
      <c:catAx>
        <c:axId val="19434314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>
                    <a:latin typeface="Clear Sans" panose="020B0604020202020204" charset="0"/>
                    <a:cs typeface="Clear Sans" panose="020B0604020202020204" charset="0"/>
                  </a:rPr>
                  <a:t>Кафедри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43426000"/>
        <c:crosses val="autoZero"/>
        <c:auto val="1"/>
        <c:lblAlgn val="ctr"/>
        <c:lblOffset val="100"/>
        <c:noMultiLvlLbl val="0"/>
      </c:catAx>
      <c:valAx>
        <c:axId val="194342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>
                    <a:latin typeface="Clear Sans" panose="020B0604020202020204" charset="0"/>
                    <a:cs typeface="Clear Sans" panose="020B0604020202020204" charset="0"/>
                  </a:rPr>
                  <a:t>Рейтинговий бал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43431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E6783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6.806455056182284E-3"/>
                  <c:y val="-5.3191489361702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625-473F-9A0A-548086A3D670}"/>
                </c:ext>
              </c:extLst>
            </c:dLbl>
            <c:dLbl>
              <c:idx val="1"/>
              <c:layout>
                <c:manualLayout>
                  <c:x val="-3.403227528091142E-3"/>
                  <c:y val="-1.77304964539007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25-473F-9A0A-548086A3D670}"/>
                </c:ext>
              </c:extLst>
            </c:dLbl>
            <c:dLbl>
              <c:idx val="2"/>
              <c:layout>
                <c:manualLayout>
                  <c:x val="-1.1344091760303807E-3"/>
                  <c:y val="-1.77304964539007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625-473F-9A0A-548086A3D6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КСМ</c:v>
                </c:pt>
                <c:pt idx="1">
                  <c:v>ПЗ</c:v>
                </c:pt>
                <c:pt idx="2">
                  <c:v>САтаОМ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3"/>
                <c:pt idx="0">
                  <c:v>2641</c:v>
                </c:pt>
                <c:pt idx="1">
                  <c:v>1829</c:v>
                </c:pt>
                <c:pt idx="2">
                  <c:v>2699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05-4CB4-9B48-DA6DD91D7A8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КСМ</c:v>
                </c:pt>
                <c:pt idx="1">
                  <c:v>ПЗ</c:v>
                </c:pt>
                <c:pt idx="2">
                  <c:v>САтаОМ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7105-4CB4-9B48-DA6DD91D7A8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КСМ</c:v>
                </c:pt>
                <c:pt idx="1">
                  <c:v>ПЗ</c:v>
                </c:pt>
                <c:pt idx="2">
                  <c:v>САтаОМ</c:v>
                </c:pt>
              </c:strCache>
            </c:strRef>
          </c:cat>
          <c:val>
            <c:numRef>
              <c:f>Лист1!$D$2:$D$5</c:f>
            </c:numRef>
          </c:val>
          <c:extLst>
            <c:ext xmlns:c16="http://schemas.microsoft.com/office/drawing/2014/chart" uri="{C3380CC4-5D6E-409C-BE32-E72D297353CC}">
              <c16:uniqueId val="{00000002-7105-4CB4-9B48-DA6DD91D7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43423280"/>
        <c:axId val="1943423824"/>
      </c:barChart>
      <c:catAx>
        <c:axId val="19434232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000"/>
                  <a:t>Кафедри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943423824"/>
        <c:crosses val="autoZero"/>
        <c:auto val="1"/>
        <c:lblAlgn val="ctr"/>
        <c:lblOffset val="100"/>
        <c:noMultiLvlLbl val="0"/>
      </c:catAx>
      <c:valAx>
        <c:axId val="194342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>
                    <a:latin typeface="Clear Sans" panose="020B0604020202020204" charset="0"/>
                    <a:cs typeface="Clear Sans" panose="020B0604020202020204" charset="0"/>
                  </a:rPr>
                  <a:t>Рейтинговий бал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4342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5318128337406"/>
          <c:y val="2.9989431073852948E-2"/>
          <c:w val="0.86752565843062723"/>
          <c:h val="0.690290861357855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E6783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1494252873563429E-3"/>
                  <c:y val="-8.7318086174563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C5E-4560-BD4A-C78C7ADB304B}"/>
                </c:ext>
              </c:extLst>
            </c:dLbl>
            <c:dLbl>
              <c:idx val="1"/>
              <c:layout>
                <c:manualLayout>
                  <c:x val="1.1494252873563218E-3"/>
                  <c:y val="-1.04781703409476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5E-4560-BD4A-C78C7ADB304B}"/>
                </c:ext>
              </c:extLst>
            </c:dLbl>
            <c:dLbl>
              <c:idx val="2"/>
              <c:layout>
                <c:manualLayout>
                  <c:x val="-1.1494252873563218E-3"/>
                  <c:y val="-3.03193146781565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C5E-4560-BD4A-C78C7ADB304B}"/>
                </c:ext>
              </c:extLst>
            </c:dLbl>
            <c:dLbl>
              <c:idx val="3"/>
              <c:layout>
                <c:manualLayout>
                  <c:x val="1.1494252873563218E-3"/>
                  <c:y val="-3.49272344698252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C5E-4560-BD4A-C78C7ADB304B}"/>
                </c:ext>
              </c:extLst>
            </c:dLbl>
            <c:dLbl>
              <c:idx val="4"/>
              <c:layout>
                <c:manualLayout>
                  <c:x val="1.1494252873563218E-3"/>
                  <c:y val="-5.2390851704737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C5E-4560-BD4A-C78C7ADB304B}"/>
                </c:ext>
              </c:extLst>
            </c:dLbl>
            <c:dLbl>
              <c:idx val="5"/>
              <c:layout>
                <c:manualLayout>
                  <c:x val="1.1494252873563218E-3"/>
                  <c:y val="-1.04781703409475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C5E-4560-BD4A-C78C7ADB30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ОтаФ</c:v>
                </c:pt>
                <c:pt idx="1">
                  <c:v>Менеджменту</c:v>
                </c:pt>
                <c:pt idx="2">
                  <c:v>МтаЛ</c:v>
                </c:pt>
                <c:pt idx="3">
                  <c:v>ЕтаМС</c:v>
                </c:pt>
                <c:pt idx="4">
                  <c:v>ЦТвБЕ</c:v>
                </c:pt>
                <c:pt idx="5">
                  <c:v>БтаУ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2199</c:v>
                </c:pt>
                <c:pt idx="1">
                  <c:v>1990</c:v>
                </c:pt>
                <c:pt idx="2">
                  <c:v>1307</c:v>
                </c:pt>
                <c:pt idx="3">
                  <c:v>2060</c:v>
                </c:pt>
                <c:pt idx="4">
                  <c:v>1336</c:v>
                </c:pt>
                <c:pt idx="5">
                  <c:v>2124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8D-4ABD-8772-BB1278925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3419472"/>
        <c:axId val="1932178064"/>
      </c:barChart>
      <c:catAx>
        <c:axId val="19434194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000"/>
                  <a:t>Кафедри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32178064"/>
        <c:crosses val="autoZero"/>
        <c:auto val="1"/>
        <c:lblAlgn val="ctr"/>
        <c:lblOffset val="100"/>
        <c:noMultiLvlLbl val="0"/>
      </c:catAx>
      <c:valAx>
        <c:axId val="193217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>
                    <a:latin typeface="Clear Sans" panose="020B0604020202020204" charset="0"/>
                    <a:cs typeface="Clear Sans" panose="020B0604020202020204" charset="0"/>
                  </a:rPr>
                  <a:t>Рейтинговий бал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43419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062349349188495"/>
          <c:y val="0.12967536254937831"/>
          <c:w val="0.84774484220685442"/>
          <c:h val="0.742256206142333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E6783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133786848072604E-3"/>
                  <c:y val="-1.68350168350168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097-4BE9-AEDD-7FD644036F40}"/>
                </c:ext>
              </c:extLst>
            </c:dLbl>
            <c:dLbl>
              <c:idx val="1"/>
              <c:layout>
                <c:manualLayout>
                  <c:x val="4.5351473922902496E-3"/>
                  <c:y val="-1.5151515151515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97-4BE9-AEDD-7FD644036F40}"/>
                </c:ext>
              </c:extLst>
            </c:dLbl>
            <c:dLbl>
              <c:idx val="2"/>
              <c:layout>
                <c:manualLayout>
                  <c:x val="-3.4013605442176869E-3"/>
                  <c:y val="-1.68350168350168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097-4BE9-AEDD-7FD644036F40}"/>
                </c:ext>
              </c:extLst>
            </c:dLbl>
            <c:dLbl>
              <c:idx val="3"/>
              <c:layout>
                <c:manualLayout>
                  <c:x val="2.2675736961449582E-3"/>
                  <c:y val="-8.4175084175084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097-4BE9-AEDD-7FD644036F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4"/>
                <c:pt idx="0">
                  <c:v>ІФтаП</c:v>
                </c:pt>
                <c:pt idx="1">
                  <c:v>УтаЗМП</c:v>
                </c:pt>
                <c:pt idx="2">
                  <c:v>ТГтаРБ</c:v>
                </c:pt>
                <c:pt idx="3">
                  <c:v>Філософії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4"/>
                <c:pt idx="0">
                  <c:v>1973</c:v>
                </c:pt>
                <c:pt idx="1">
                  <c:v>2690</c:v>
                </c:pt>
                <c:pt idx="2">
                  <c:v>1590</c:v>
                </c:pt>
                <c:pt idx="3">
                  <c:v>1694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7D-40D9-BEFA-4A982EBFEF3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4"/>
                <c:pt idx="0">
                  <c:v>ІФтаП</c:v>
                </c:pt>
                <c:pt idx="1">
                  <c:v>УтаЗМП</c:v>
                </c:pt>
                <c:pt idx="2">
                  <c:v>ТГтаРБ</c:v>
                </c:pt>
                <c:pt idx="3">
                  <c:v>Філософії</c:v>
                </c:pt>
              </c:strCache>
            </c:strRef>
          </c:cat>
          <c:val>
            <c:numRef>
              <c:f>Лист1!$C$2:$C$6</c:f>
            </c:numRef>
          </c:val>
          <c:extLst>
            <c:ext xmlns:c16="http://schemas.microsoft.com/office/drawing/2014/chart" uri="{C3380CC4-5D6E-409C-BE32-E72D297353CC}">
              <c16:uniqueId val="{00000001-EB7D-40D9-BEFA-4A982EBFEF3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4"/>
                <c:pt idx="0">
                  <c:v>ІФтаП</c:v>
                </c:pt>
                <c:pt idx="1">
                  <c:v>УтаЗМП</c:v>
                </c:pt>
                <c:pt idx="2">
                  <c:v>ТГтаРБ</c:v>
                </c:pt>
                <c:pt idx="3">
                  <c:v>Філософії</c:v>
                </c:pt>
              </c:strCache>
            </c:strRef>
          </c:cat>
          <c:val>
            <c:numRef>
              <c:f>Лист1!$D$2:$D$6</c:f>
            </c:numRef>
          </c:val>
          <c:extLst>
            <c:ext xmlns:c16="http://schemas.microsoft.com/office/drawing/2014/chart" uri="{C3380CC4-5D6E-409C-BE32-E72D297353CC}">
              <c16:uniqueId val="{00000002-EB7D-40D9-BEFA-4A982EBFEF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2184048"/>
        <c:axId val="1932180784"/>
      </c:barChart>
      <c:catAx>
        <c:axId val="19321840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000"/>
                  <a:t>Кафедри</a:t>
                </a:r>
              </a:p>
            </c:rich>
          </c:tx>
          <c:layout>
            <c:manualLayout>
              <c:xMode val="edge"/>
              <c:yMode val="edge"/>
              <c:x val="0.51130260503151392"/>
              <c:y val="0.938812667355974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32180784"/>
        <c:crosses val="autoZero"/>
        <c:auto val="1"/>
        <c:lblAlgn val="ctr"/>
        <c:lblOffset val="100"/>
        <c:noMultiLvlLbl val="0"/>
      </c:catAx>
      <c:valAx>
        <c:axId val="193218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>
                    <a:latin typeface="Clear Sans" panose="020B0604020202020204" charset="0"/>
                    <a:cs typeface="Clear Sans" panose="020B0604020202020204" charset="0"/>
                  </a:rPr>
                  <a:t>Рейтинговий бал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32184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E6783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413C-473B-945C-41547A1C194E}"/>
              </c:ext>
            </c:extLst>
          </c:dPt>
          <c:dLbls>
            <c:dLbl>
              <c:idx val="0"/>
              <c:layout>
                <c:manualLayout>
                  <c:x val="2.2407747787565727E-3"/>
                  <c:y val="-1.77304964539007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E3-498A-9D65-24C47E93E71B}"/>
                </c:ext>
              </c:extLst>
            </c:dLbl>
            <c:dLbl>
              <c:idx val="1"/>
              <c:layout>
                <c:manualLayout>
                  <c:x val="1.1203873893782864E-3"/>
                  <c:y val="-1.24113475177305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13C-473B-945C-41547A1C194E}"/>
                </c:ext>
              </c:extLst>
            </c:dLbl>
            <c:dLbl>
              <c:idx val="2"/>
              <c:layout>
                <c:manualLayout>
                  <c:x val="0"/>
                  <c:y val="-1.063829787234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EE3-498A-9D65-24C47E93E7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КЦтаМП</c:v>
                </c:pt>
                <c:pt idx="1">
                  <c:v>ПтаЗД</c:v>
                </c:pt>
                <c:pt idx="2">
                  <c:v>КАтаТП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1569</c:v>
                </c:pt>
                <c:pt idx="1">
                  <c:v>1790</c:v>
                </c:pt>
                <c:pt idx="2">
                  <c:v>1876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84-4B11-9CC8-0B60F01CB7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2175888"/>
        <c:axId val="1932174256"/>
      </c:barChart>
      <c:catAx>
        <c:axId val="19321758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 dirty="0" err="1">
                    <a:latin typeface="Clear Sans" panose="020B0604020202020204" charset="0"/>
                    <a:cs typeface="Clear Sans" panose="020B0604020202020204" charset="0"/>
                  </a:rPr>
                  <a:t>Кафедри</a:t>
                </a:r>
                <a:endParaRPr lang="ru-RU" sz="2000" dirty="0">
                  <a:latin typeface="Clear Sans" panose="020B0604020202020204" charset="0"/>
                  <a:cs typeface="Clear Sans" panose="020B060402020202020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32174256"/>
        <c:crosses val="autoZero"/>
        <c:auto val="1"/>
        <c:lblAlgn val="ctr"/>
        <c:lblOffset val="100"/>
        <c:noMultiLvlLbl val="0"/>
      </c:catAx>
      <c:valAx>
        <c:axId val="193217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>
                    <a:latin typeface="Clear Sans" panose="020B0604020202020204" charset="0"/>
                    <a:cs typeface="Clear Sans" panose="020B0604020202020204" charset="0"/>
                  </a:rPr>
                  <a:t>Рейтинговий бал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32175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E6783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1737089201877503E-3"/>
                  <c:y val="-3.48809344794605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A5D-40D1-84ED-1616A2C0C163}"/>
                </c:ext>
              </c:extLst>
            </c:dLbl>
            <c:dLbl>
              <c:idx val="1"/>
              <c:layout>
                <c:manualLayout>
                  <c:x val="3.5211267605633804E-3"/>
                  <c:y val="-6.97618689589208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5D-40D1-84ED-1616A2C0C163}"/>
                </c:ext>
              </c:extLst>
            </c:dLbl>
            <c:dLbl>
              <c:idx val="2"/>
              <c:layout>
                <c:manualLayout>
                  <c:x val="5.868544600938881E-3"/>
                  <c:y val="-3.4880934479460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A5D-40D1-84ED-1616A2C0C163}"/>
                </c:ext>
              </c:extLst>
            </c:dLbl>
            <c:dLbl>
              <c:idx val="3"/>
              <c:layout>
                <c:manualLayout>
                  <c:x val="5.8685446009387951E-3"/>
                  <c:y val="-1.04642803438381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5D-40D1-84ED-1616A2C0C1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УФКС</c:v>
                </c:pt>
                <c:pt idx="1">
                  <c:v>ФТЕТ</c:v>
                </c:pt>
                <c:pt idx="2">
                  <c:v>СО</c:v>
                </c:pt>
                <c:pt idx="3">
                  <c:v>ФКОНВС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2596</c:v>
                </c:pt>
                <c:pt idx="1">
                  <c:v>1581</c:v>
                </c:pt>
                <c:pt idx="2">
                  <c:v>2250</c:v>
                </c:pt>
                <c:pt idx="3">
                  <c:v>2182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C1-44A8-B22E-5D12E4C40D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2181872"/>
        <c:axId val="1932173168"/>
      </c:barChart>
      <c:catAx>
        <c:axId val="19321818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>
                    <a:latin typeface="Clear Sans" panose="020B0604020202020204" charset="0"/>
                    <a:cs typeface="Clear Sans" panose="020B0604020202020204" charset="0"/>
                  </a:rPr>
                  <a:t>Кафедри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32173168"/>
        <c:crosses val="autoZero"/>
        <c:auto val="1"/>
        <c:lblAlgn val="ctr"/>
        <c:lblOffset val="100"/>
        <c:noMultiLvlLbl val="0"/>
      </c:catAx>
      <c:valAx>
        <c:axId val="193217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>
                    <a:latin typeface="Clear Sans" panose="020B0604020202020204" charset="0"/>
                    <a:cs typeface="Clear Sans" panose="020B0604020202020204" charset="0"/>
                  </a:rPr>
                  <a:t>Рейтинговий бал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32181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1E40A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E6783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D47-4FC1-81A6-EF53DF02AAF5}"/>
              </c:ext>
            </c:extLst>
          </c:dPt>
          <c:dPt>
            <c:idx val="1"/>
            <c:invertIfNegative val="0"/>
            <c:bubble3D val="0"/>
            <c:spPr>
              <a:solidFill>
                <a:srgbClr val="E6783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D47-4FC1-81A6-EF53DF02AAF5}"/>
              </c:ext>
            </c:extLst>
          </c:dPt>
          <c:dPt>
            <c:idx val="2"/>
            <c:invertIfNegative val="0"/>
            <c:bubble3D val="0"/>
            <c:spPr>
              <a:solidFill>
                <a:srgbClr val="E6783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D47-4FC1-81A6-EF53DF02AAF5}"/>
              </c:ext>
            </c:extLst>
          </c:dPt>
          <c:dLbls>
            <c:dLbl>
              <c:idx val="0"/>
              <c:layout>
                <c:manualLayout>
                  <c:x val="-3.3557046979865771E-3"/>
                  <c:y val="-1.8900343642611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47-4FC1-81A6-EF53DF02AAF5}"/>
                </c:ext>
              </c:extLst>
            </c:dLbl>
            <c:dLbl>
              <c:idx val="1"/>
              <c:layout>
                <c:manualLayout>
                  <c:x val="-4.4742729306487695E-3"/>
                  <c:y val="-2.0618556701030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47-4FC1-81A6-EF53DF02AAF5}"/>
                </c:ext>
              </c:extLst>
            </c:dLbl>
            <c:dLbl>
              <c:idx val="2"/>
              <c:layout>
                <c:manualLayout>
                  <c:x val="-1.1185682326621924E-3"/>
                  <c:y val="-6.87285223367703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D47-4FC1-81A6-EF53DF02AA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CР</c:v>
                </c:pt>
                <c:pt idx="1">
                  <c:v>Журналістики</c:v>
                </c:pt>
                <c:pt idx="2">
                  <c:v>Психології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3"/>
                <c:pt idx="0">
                  <c:v>2030</c:v>
                </c:pt>
                <c:pt idx="1">
                  <c:v>3208</c:v>
                </c:pt>
                <c:pt idx="2">
                  <c:v>1595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C2-4F81-A26A-6C8BD9B05E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2182960"/>
        <c:axId val="1932183504"/>
      </c:barChart>
      <c:catAx>
        <c:axId val="19321829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>
                    <a:latin typeface="Clear Sans" panose="020B0604020202020204" charset="0"/>
                    <a:cs typeface="Clear Sans" panose="020B0604020202020204" charset="0"/>
                  </a:rPr>
                  <a:t>Кафедри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32183504"/>
        <c:crosses val="autoZero"/>
        <c:auto val="1"/>
        <c:lblAlgn val="ctr"/>
        <c:lblOffset val="100"/>
        <c:noMultiLvlLbl val="0"/>
      </c:catAx>
      <c:valAx>
        <c:axId val="193218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 dirty="0" err="1">
                    <a:latin typeface="Clear Sans" panose="020B0604020202020204" charset="0"/>
                    <a:cs typeface="Clear Sans" panose="020B0604020202020204" charset="0"/>
                  </a:rPr>
                  <a:t>Рейтинговий</a:t>
                </a:r>
                <a:r>
                  <a:rPr lang="ru-RU" sz="2000" dirty="0">
                    <a:latin typeface="Clear Sans" panose="020B0604020202020204" charset="0"/>
                    <a:cs typeface="Clear Sans" panose="020B0604020202020204" charset="0"/>
                  </a:rPr>
                  <a:t> бал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32182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207334418393227E-2"/>
          <c:y val="3.3355301908636073E-2"/>
          <c:w val="0.89268838252760307"/>
          <c:h val="0.745372798303480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25400"/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2E5EAA"/>
              </a:solidFill>
              <a:ln>
                <a:noFill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25400"/>
              </a:effectLst>
            </c:spPr>
            <c:extLst>
              <c:ext xmlns:c16="http://schemas.microsoft.com/office/drawing/2014/chart" uri="{C3380CC4-5D6E-409C-BE32-E72D297353CC}">
                <c16:uniqueId val="{00000000-EFB1-4F96-BA4C-2B41BB4E4281}"/>
              </c:ext>
            </c:extLst>
          </c:dPt>
          <c:dPt>
            <c:idx val="1"/>
            <c:invertIfNegative val="0"/>
            <c:bubble3D val="0"/>
            <c:spPr>
              <a:solidFill>
                <a:srgbClr val="2E5EAA"/>
              </a:solidFill>
              <a:ln>
                <a:noFill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25400"/>
              </a:effectLst>
            </c:spPr>
            <c:extLst>
              <c:ext xmlns:c16="http://schemas.microsoft.com/office/drawing/2014/chart" uri="{C3380CC4-5D6E-409C-BE32-E72D297353CC}">
                <c16:uniqueId val="{00000001-EFB1-4F96-BA4C-2B41BB4E4281}"/>
              </c:ext>
            </c:extLst>
          </c:dPt>
          <c:dPt>
            <c:idx val="2"/>
            <c:invertIfNegative val="0"/>
            <c:bubble3D val="0"/>
            <c:spPr>
              <a:solidFill>
                <a:srgbClr val="2E5EAA"/>
              </a:solidFill>
              <a:ln>
                <a:noFill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25400"/>
              </a:effectLst>
            </c:spPr>
            <c:extLst>
              <c:ext xmlns:c16="http://schemas.microsoft.com/office/drawing/2014/chart" uri="{C3380CC4-5D6E-409C-BE32-E72D297353CC}">
                <c16:uniqueId val="{00000002-EFB1-4F96-BA4C-2B41BB4E4281}"/>
              </c:ext>
            </c:extLst>
          </c:dPt>
          <c:dPt>
            <c:idx val="3"/>
            <c:invertIfNegative val="0"/>
            <c:bubble3D val="0"/>
            <c:spPr>
              <a:solidFill>
                <a:srgbClr val="2E5EAA"/>
              </a:solidFill>
              <a:ln>
                <a:noFill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25400"/>
              </a:effectLst>
            </c:spPr>
            <c:extLst>
              <c:ext xmlns:c16="http://schemas.microsoft.com/office/drawing/2014/chart" uri="{C3380CC4-5D6E-409C-BE32-E72D297353CC}">
                <c16:uniqueId val="{00000003-EFB1-4F96-BA4C-2B41BB4E4281}"/>
              </c:ext>
            </c:extLst>
          </c:dPt>
          <c:dPt>
            <c:idx val="4"/>
            <c:invertIfNegative val="0"/>
            <c:bubble3D val="0"/>
            <c:spPr>
              <a:solidFill>
                <a:srgbClr val="4ECDC4"/>
              </a:solidFill>
              <a:ln>
                <a:noFill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25400"/>
              </a:effectLst>
            </c:spPr>
            <c:extLst>
              <c:ext xmlns:c16="http://schemas.microsoft.com/office/drawing/2014/chart" uri="{C3380CC4-5D6E-409C-BE32-E72D297353CC}">
                <c16:uniqueId val="{00000004-EFB1-4F96-BA4C-2B41BB4E4281}"/>
              </c:ext>
            </c:extLst>
          </c:dPt>
          <c:dPt>
            <c:idx val="5"/>
            <c:invertIfNegative val="0"/>
            <c:bubble3D val="0"/>
            <c:spPr>
              <a:solidFill>
                <a:srgbClr val="4ECDC4"/>
              </a:solidFill>
              <a:ln>
                <a:noFill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25400"/>
              </a:effectLst>
            </c:spPr>
            <c:extLst>
              <c:ext xmlns:c16="http://schemas.microsoft.com/office/drawing/2014/chart" uri="{C3380CC4-5D6E-409C-BE32-E72D297353CC}">
                <c16:uniqueId val="{00000005-EFB1-4F96-BA4C-2B41BB4E4281}"/>
              </c:ext>
            </c:extLst>
          </c:dPt>
          <c:dPt>
            <c:idx val="6"/>
            <c:invertIfNegative val="0"/>
            <c:bubble3D val="0"/>
            <c:spPr>
              <a:solidFill>
                <a:srgbClr val="FF6B6B"/>
              </a:solidFill>
              <a:ln>
                <a:noFill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25400"/>
              </a:effectLst>
            </c:spPr>
            <c:extLst>
              <c:ext xmlns:c16="http://schemas.microsoft.com/office/drawing/2014/chart" uri="{C3380CC4-5D6E-409C-BE32-E72D297353CC}">
                <c16:uniqueId val="{00000006-EFB1-4F96-BA4C-2B41BB4E4281}"/>
              </c:ext>
            </c:extLst>
          </c:dPt>
          <c:dPt>
            <c:idx val="7"/>
            <c:invertIfNegative val="0"/>
            <c:bubble3D val="0"/>
            <c:spPr>
              <a:solidFill>
                <a:srgbClr val="FF6B6B"/>
              </a:solidFill>
              <a:ln>
                <a:noFill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25400"/>
              </a:effectLst>
            </c:spPr>
            <c:extLst>
              <c:ext xmlns:c16="http://schemas.microsoft.com/office/drawing/2014/chart" uri="{C3380CC4-5D6E-409C-BE32-E72D297353CC}">
                <c16:uniqueId val="{0000000F-FA7B-4481-855D-D16C3DD6B02B}"/>
              </c:ext>
            </c:extLst>
          </c:dPt>
          <c:dPt>
            <c:idx val="8"/>
            <c:invertIfNegative val="0"/>
            <c:bubble3D val="0"/>
            <c:spPr>
              <a:solidFill>
                <a:srgbClr val="FF6B6B"/>
              </a:solidFill>
              <a:ln>
                <a:noFill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25400"/>
              </a:effectLst>
            </c:spPr>
            <c:extLst>
              <c:ext xmlns:c16="http://schemas.microsoft.com/office/drawing/2014/chart" uri="{C3380CC4-5D6E-409C-BE32-E72D297353CC}">
                <c16:uniqueId val="{00000011-FA7B-4481-855D-D16C3DD6B02B}"/>
              </c:ext>
            </c:extLst>
          </c:dPt>
          <c:dPt>
            <c:idx val="9"/>
            <c:invertIfNegative val="0"/>
            <c:bubble3D val="0"/>
            <c:spPr>
              <a:solidFill>
                <a:srgbClr val="FF6B6B"/>
              </a:solidFill>
              <a:ln>
                <a:noFill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25400"/>
              </a:effectLst>
            </c:spPr>
            <c:extLst>
              <c:ext xmlns:c16="http://schemas.microsoft.com/office/drawing/2014/chart" uri="{C3380CC4-5D6E-409C-BE32-E72D297353CC}">
                <c16:uniqueId val="{00000013-FA7B-4481-855D-D16C3DD6B02B}"/>
              </c:ext>
            </c:extLst>
          </c:dPt>
          <c:dPt>
            <c:idx val="10"/>
            <c:invertIfNegative val="0"/>
            <c:bubble3D val="0"/>
            <c:spPr>
              <a:solidFill>
                <a:srgbClr val="FF6B6B"/>
              </a:solidFill>
              <a:ln>
                <a:noFill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25400"/>
              </a:effectLst>
            </c:spPr>
            <c:extLst>
              <c:ext xmlns:c16="http://schemas.microsoft.com/office/drawing/2014/chart" uri="{C3380CC4-5D6E-409C-BE32-E72D297353CC}">
                <c16:uniqueId val="{00000015-FA7B-4481-855D-D16C3DD6B02B}"/>
              </c:ext>
            </c:extLst>
          </c:dPt>
          <c:dPt>
            <c:idx val="11"/>
            <c:invertIfNegative val="0"/>
            <c:bubble3D val="0"/>
            <c:spPr>
              <a:solidFill>
                <a:srgbClr val="FF6B6B"/>
              </a:solidFill>
              <a:ln>
                <a:noFill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25400"/>
              </a:effectLst>
            </c:spPr>
            <c:extLst>
              <c:ext xmlns:c16="http://schemas.microsoft.com/office/drawing/2014/chart" uri="{C3380CC4-5D6E-409C-BE32-E72D297353CC}">
                <c16:uniqueId val="{00000017-FA7B-4481-855D-D16C3DD6B02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Лист1!$A$2:$A$14</c:f>
              <c:strCache>
                <c:ptCount val="12"/>
                <c:pt idx="0">
                  <c:v>МФ</c:v>
                </c:pt>
                <c:pt idx="1">
                  <c:v>ТФ</c:v>
                </c:pt>
                <c:pt idx="2">
                  <c:v>ІФФ</c:v>
                </c:pt>
                <c:pt idx="3">
                  <c:v>ЕТФ</c:v>
                </c:pt>
                <c:pt idx="4">
                  <c:v>ФІБЕК</c:v>
                </c:pt>
                <c:pt idx="5">
                  <c:v>ФКНТ</c:v>
                </c:pt>
                <c:pt idx="6">
                  <c:v>ФБАД</c:v>
                </c:pt>
                <c:pt idx="7">
                  <c:v>ФБТЕ</c:v>
                </c:pt>
                <c:pt idx="8">
                  <c:v>ГФ</c:v>
                </c:pt>
                <c:pt idx="9">
                  <c:v>ФСН</c:v>
                </c:pt>
                <c:pt idx="10">
                  <c:v>ЮФ</c:v>
                </c:pt>
                <c:pt idx="11">
                  <c:v>ФУФКС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2"/>
                <c:pt idx="0">
                  <c:v>1845</c:v>
                </c:pt>
                <c:pt idx="1">
                  <c:v>1749</c:v>
                </c:pt>
                <c:pt idx="2">
                  <c:v>1672</c:v>
                </c:pt>
                <c:pt idx="3">
                  <c:v>1524</c:v>
                </c:pt>
                <c:pt idx="4">
                  <c:v>1535</c:v>
                </c:pt>
                <c:pt idx="5">
                  <c:v>2390</c:v>
                </c:pt>
                <c:pt idx="6">
                  <c:v>1771</c:v>
                </c:pt>
                <c:pt idx="7">
                  <c:v>1836</c:v>
                </c:pt>
                <c:pt idx="8">
                  <c:v>1987</c:v>
                </c:pt>
                <c:pt idx="9">
                  <c:v>2278</c:v>
                </c:pt>
                <c:pt idx="10">
                  <c:v>1745</c:v>
                </c:pt>
                <c:pt idx="11">
                  <c:v>2175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FB1-4F96-BA4C-2B41BB4E42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32174800"/>
        <c:axId val="1932172080"/>
      </c:barChart>
      <c:catAx>
        <c:axId val="1932174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400"/>
                  <a:t>Факультети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32172080"/>
        <c:crosses val="autoZero"/>
        <c:auto val="1"/>
        <c:lblAlgn val="ctr"/>
        <c:lblOffset val="100"/>
        <c:noMultiLvlLbl val="0"/>
      </c:catAx>
      <c:valAx>
        <c:axId val="193217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lear Sans" panose="020B0604020202020204" charset="0"/>
                    <a:ea typeface="+mn-ea"/>
                    <a:cs typeface="Clear Sans" panose="020B0604020202020204" charset="0"/>
                  </a:defRPr>
                </a:pPr>
                <a:r>
                  <a:rPr lang="ru-RU" sz="2000">
                    <a:latin typeface="Clear Sans" panose="020B0604020202020204" charset="0"/>
                    <a:cs typeface="Clear Sans" panose="020B0604020202020204" charset="0"/>
                  </a:rPr>
                  <a:t>Рейтинговий бал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604020202020204" charset="0"/>
                  <a:ea typeface="+mn-ea"/>
                  <a:cs typeface="Clear Sans" panose="020B0604020202020204" charset="0"/>
                </a:defRPr>
              </a:pPr>
              <a:endParaRPr lang="ru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604020202020204" charset="0"/>
                <a:ea typeface="+mn-ea"/>
                <a:cs typeface="Clear Sans" panose="020B0604020202020204" charset="0"/>
              </a:defRPr>
            </a:pPr>
            <a:endParaRPr lang="ru-UA"/>
          </a:p>
        </c:txPr>
        <c:crossAx val="193217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21B70-E161-4D87-A760-3C4CD3582E9B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5075"/>
            <a:ext cx="592296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752747"/>
            <a:ext cx="5393690" cy="38886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0333"/>
            <a:ext cx="2921582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80333"/>
            <a:ext cx="2921582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C529F-FC8C-4E97-9D11-44514A00C1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554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C529F-FC8C-4E97-9D11-44514A00C1A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756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C529F-FC8C-4E97-9D11-44514A00C1A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566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28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91414" y="0"/>
            <a:ext cx="10241541" cy="6823427"/>
          </a:xfrm>
          <a:custGeom>
            <a:avLst/>
            <a:gdLst/>
            <a:ahLst/>
            <a:cxnLst/>
            <a:rect l="l" t="t" r="r" b="b"/>
            <a:pathLst>
              <a:path w="10241541" h="6823427">
                <a:moveTo>
                  <a:pt x="0" y="0"/>
                </a:moveTo>
                <a:lnTo>
                  <a:pt x="10241541" y="0"/>
                </a:lnTo>
                <a:lnTo>
                  <a:pt x="10241541" y="6823427"/>
                </a:lnTo>
                <a:lnTo>
                  <a:pt x="0" y="68234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-2504656">
            <a:off x="5773080" y="-153655"/>
            <a:ext cx="15921804" cy="12788626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4" name="Group 4"/>
          <p:cNvGrpSpPr/>
          <p:nvPr/>
        </p:nvGrpSpPr>
        <p:grpSpPr>
          <a:xfrm rot="5400000">
            <a:off x="219073" y="-219073"/>
            <a:ext cx="4716515" cy="5154662"/>
            <a:chOff x="0" y="0"/>
            <a:chExt cx="6869494" cy="750764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869494" cy="7507645"/>
            </a:xfrm>
            <a:custGeom>
              <a:avLst/>
              <a:gdLst/>
              <a:ahLst/>
              <a:cxnLst/>
              <a:rect l="l" t="t" r="r" b="b"/>
              <a:pathLst>
                <a:path w="6869494" h="7507645">
                  <a:moveTo>
                    <a:pt x="6869494" y="7507645"/>
                  </a:moveTo>
                  <a:lnTo>
                    <a:pt x="0" y="7507645"/>
                  </a:lnTo>
                  <a:lnTo>
                    <a:pt x="0" y="0"/>
                  </a:lnTo>
                  <a:lnTo>
                    <a:pt x="6869494" y="750764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7898932" cy="10287000"/>
            <a:chOff x="0" y="0"/>
            <a:chExt cx="8851059" cy="1152698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851059" cy="11526982"/>
            </a:xfrm>
            <a:custGeom>
              <a:avLst/>
              <a:gdLst/>
              <a:ahLst/>
              <a:cxnLst/>
              <a:rect l="l" t="t" r="r" b="b"/>
              <a:pathLst>
                <a:path w="8851059" h="11526982">
                  <a:moveTo>
                    <a:pt x="8851059" y="11526982"/>
                  </a:moveTo>
                  <a:lnTo>
                    <a:pt x="0" y="11526982"/>
                  </a:lnTo>
                  <a:lnTo>
                    <a:pt x="0" y="0"/>
                  </a:lnTo>
                  <a:lnTo>
                    <a:pt x="8851059" y="11526982"/>
                  </a:lnTo>
                  <a:close/>
                </a:path>
              </a:pathLst>
            </a:custGeom>
            <a:solidFill>
              <a:srgbClr val="052896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6989671" y="4471548"/>
            <a:ext cx="11298329" cy="3757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5000"/>
              </a:lnSpc>
            </a:pPr>
            <a:r>
              <a:rPr lang="uk-UA" sz="5000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Р</a:t>
            </a:r>
            <a:r>
              <a:rPr lang="uk-UA" sz="5000" u="none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ейтингова оцінка діяльності </a:t>
            </a:r>
          </a:p>
          <a:p>
            <a:pPr marL="0" lvl="0" indent="0" algn="just">
              <a:lnSpc>
                <a:spcPts val="5000"/>
              </a:lnSpc>
            </a:pPr>
            <a:r>
              <a:rPr lang="uk-UA" sz="5000" u="none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науково-педагогічних працівників,</a:t>
            </a:r>
          </a:p>
          <a:p>
            <a:pPr marL="0" lvl="0" indent="0" algn="just">
              <a:lnSpc>
                <a:spcPts val="5000"/>
              </a:lnSpc>
            </a:pPr>
            <a:r>
              <a:rPr lang="uk-UA" sz="5000" u="none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кафедр і факультетів </a:t>
            </a:r>
          </a:p>
          <a:p>
            <a:pPr marL="0" lvl="0" indent="0" algn="just">
              <a:lnSpc>
                <a:spcPts val="5000"/>
              </a:lnSpc>
            </a:pPr>
            <a:r>
              <a:rPr lang="uk-UA" sz="5000" u="none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Національного університету</a:t>
            </a:r>
          </a:p>
          <a:p>
            <a:pPr marL="0" lvl="0" indent="0" algn="just">
              <a:lnSpc>
                <a:spcPts val="5000"/>
              </a:lnSpc>
            </a:pPr>
            <a:r>
              <a:rPr lang="uk-UA" sz="5000" u="none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«Запорізька політехніка» </a:t>
            </a:r>
          </a:p>
          <a:p>
            <a:pPr marL="0" lvl="0" indent="0" algn="just">
              <a:lnSpc>
                <a:spcPts val="4300"/>
              </a:lnSpc>
            </a:pPr>
            <a:r>
              <a:rPr lang="uk-UA" sz="4300" u="none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202</a:t>
            </a:r>
            <a:r>
              <a:rPr lang="en-US" sz="4300" u="none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5</a:t>
            </a:r>
            <a:r>
              <a:rPr lang="uk-UA" sz="4300" u="none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-202</a:t>
            </a:r>
            <a:r>
              <a:rPr lang="en-US" sz="4300" u="none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6</a:t>
            </a:r>
            <a:r>
              <a:rPr lang="uk-UA" sz="4300" u="none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н/р</a:t>
            </a:r>
          </a:p>
        </p:txBody>
      </p:sp>
      <p:sp>
        <p:nvSpPr>
          <p:cNvPr id="9" name="Freeform 9"/>
          <p:cNvSpPr/>
          <p:nvPr/>
        </p:nvSpPr>
        <p:spPr>
          <a:xfrm>
            <a:off x="11384518" y="737301"/>
            <a:ext cx="9866681" cy="9866681"/>
          </a:xfrm>
          <a:custGeom>
            <a:avLst/>
            <a:gdLst/>
            <a:ahLst/>
            <a:cxnLst/>
            <a:rect l="l" t="t" r="r" b="b"/>
            <a:pathLst>
              <a:path w="9866681" h="9866681">
                <a:moveTo>
                  <a:pt x="0" y="0"/>
                </a:moveTo>
                <a:lnTo>
                  <a:pt x="9866681" y="0"/>
                </a:lnTo>
                <a:lnTo>
                  <a:pt x="9866681" y="9866681"/>
                </a:lnTo>
                <a:lnTo>
                  <a:pt x="0" y="98666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28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6078035">
            <a:off x="-3267573" y="135072"/>
            <a:ext cx="13593765" cy="10097433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Freeform 3"/>
          <p:cNvSpPr/>
          <p:nvPr/>
        </p:nvSpPr>
        <p:spPr>
          <a:xfrm>
            <a:off x="378203" y="1501092"/>
            <a:ext cx="7284817" cy="7284817"/>
          </a:xfrm>
          <a:custGeom>
            <a:avLst/>
            <a:gdLst/>
            <a:ahLst/>
            <a:cxnLst/>
            <a:rect l="l" t="t" r="r" b="b"/>
            <a:pathLst>
              <a:path w="7284817" h="7284817">
                <a:moveTo>
                  <a:pt x="0" y="0"/>
                </a:moveTo>
                <a:lnTo>
                  <a:pt x="7284817" y="0"/>
                </a:lnTo>
                <a:lnTo>
                  <a:pt x="7284817" y="7284816"/>
                </a:lnTo>
                <a:lnTo>
                  <a:pt x="0" y="72848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13785" y="1215112"/>
            <a:ext cx="7349984" cy="8121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Рейтингове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оцінювання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за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2025-2026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навчальний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рік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здійснювалося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у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відповідності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до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«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Положення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про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рейтингову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систему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оцінки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діяльності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науково-педагогічних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працівників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,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кафедр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і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факультетів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Національного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університету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«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Запорізька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політехніка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»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затвердженого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Наказом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від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14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квітня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2023 р. </a:t>
            </a:r>
          </a:p>
          <a:p>
            <a:pPr algn="l">
              <a:lnSpc>
                <a:spcPts val="4900"/>
              </a:lnSpc>
            </a:pP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№ 112 (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протокол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№8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засідання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Вченої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ради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НУ «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Запорізька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політехніка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» </a:t>
            </a:r>
            <a:r>
              <a:rPr lang="en-US" sz="3500" dirty="0" err="1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від</a:t>
            </a:r>
            <a:r>
              <a:rPr lang="en-US" sz="3500" dirty="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 14.04.23)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28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6078035">
            <a:off x="-3312958" y="-334319"/>
            <a:ext cx="13593765" cy="10097433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" name="TextBox 3"/>
          <p:cNvSpPr txBox="1"/>
          <p:nvPr/>
        </p:nvSpPr>
        <p:spPr>
          <a:xfrm>
            <a:off x="10213785" y="3382049"/>
            <a:ext cx="7349984" cy="370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Згідно з «Положенням…» оцінювання здійснювалося для кожного науково-педагогічного працівника університету, окремо для кожної кафедри, для кожного факультету університету </a:t>
            </a:r>
          </a:p>
        </p:txBody>
      </p:sp>
      <p:sp>
        <p:nvSpPr>
          <p:cNvPr id="4" name="Freeform 4"/>
          <p:cNvSpPr/>
          <p:nvPr/>
        </p:nvSpPr>
        <p:spPr>
          <a:xfrm>
            <a:off x="2214968" y="7240649"/>
            <a:ext cx="762350" cy="807886"/>
          </a:xfrm>
          <a:custGeom>
            <a:avLst/>
            <a:gdLst/>
            <a:ahLst/>
            <a:cxnLst/>
            <a:rect l="l" t="t" r="r" b="b"/>
            <a:pathLst>
              <a:path w="762350" h="807886">
                <a:moveTo>
                  <a:pt x="0" y="0"/>
                </a:moveTo>
                <a:lnTo>
                  <a:pt x="762350" y="0"/>
                </a:lnTo>
                <a:lnTo>
                  <a:pt x="762350" y="807885"/>
                </a:lnTo>
                <a:lnTo>
                  <a:pt x="0" y="8078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378028" y="7240649"/>
            <a:ext cx="771164" cy="807886"/>
          </a:xfrm>
          <a:custGeom>
            <a:avLst/>
            <a:gdLst/>
            <a:ahLst/>
            <a:cxnLst/>
            <a:rect l="l" t="t" r="r" b="b"/>
            <a:pathLst>
              <a:path w="771164" h="807886">
                <a:moveTo>
                  <a:pt x="0" y="0"/>
                </a:moveTo>
                <a:lnTo>
                  <a:pt x="771164" y="0"/>
                </a:lnTo>
                <a:lnTo>
                  <a:pt x="771164" y="807885"/>
                </a:lnTo>
                <a:lnTo>
                  <a:pt x="0" y="8078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549242" y="7240649"/>
            <a:ext cx="762350" cy="807886"/>
          </a:xfrm>
          <a:custGeom>
            <a:avLst/>
            <a:gdLst/>
            <a:ahLst/>
            <a:cxnLst/>
            <a:rect l="l" t="t" r="r" b="b"/>
            <a:pathLst>
              <a:path w="762350" h="807886">
                <a:moveTo>
                  <a:pt x="0" y="0"/>
                </a:moveTo>
                <a:lnTo>
                  <a:pt x="762350" y="0"/>
                </a:lnTo>
                <a:lnTo>
                  <a:pt x="762350" y="807885"/>
                </a:lnTo>
                <a:lnTo>
                  <a:pt x="0" y="8078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711642" y="7240649"/>
            <a:ext cx="771164" cy="807886"/>
          </a:xfrm>
          <a:custGeom>
            <a:avLst/>
            <a:gdLst/>
            <a:ahLst/>
            <a:cxnLst/>
            <a:rect l="l" t="t" r="r" b="b"/>
            <a:pathLst>
              <a:path w="771164" h="807886">
                <a:moveTo>
                  <a:pt x="0" y="0"/>
                </a:moveTo>
                <a:lnTo>
                  <a:pt x="771164" y="0"/>
                </a:lnTo>
                <a:lnTo>
                  <a:pt x="771164" y="807885"/>
                </a:lnTo>
                <a:lnTo>
                  <a:pt x="0" y="8078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362759" y="484477"/>
            <a:ext cx="1567657" cy="2477619"/>
          </a:xfrm>
          <a:custGeom>
            <a:avLst/>
            <a:gdLst/>
            <a:ahLst/>
            <a:cxnLst/>
            <a:rect l="l" t="t" r="r" b="b"/>
            <a:pathLst>
              <a:path w="1567657" h="2477619">
                <a:moveTo>
                  <a:pt x="0" y="0"/>
                </a:moveTo>
                <a:lnTo>
                  <a:pt x="1567658" y="0"/>
                </a:lnTo>
                <a:lnTo>
                  <a:pt x="1567658" y="2477619"/>
                </a:lnTo>
                <a:lnTo>
                  <a:pt x="0" y="24776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159242" y="4714398"/>
            <a:ext cx="1974693" cy="1493586"/>
          </a:xfrm>
          <a:custGeom>
            <a:avLst/>
            <a:gdLst/>
            <a:ahLst/>
            <a:cxnLst/>
            <a:rect l="l" t="t" r="r" b="b"/>
            <a:pathLst>
              <a:path w="1974693" h="1493586">
                <a:moveTo>
                  <a:pt x="0" y="0"/>
                </a:moveTo>
                <a:lnTo>
                  <a:pt x="1974692" y="0"/>
                </a:lnTo>
                <a:lnTo>
                  <a:pt x="1974692" y="1493585"/>
                </a:lnTo>
                <a:lnTo>
                  <a:pt x="0" y="14935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738408" y="3906512"/>
            <a:ext cx="810834" cy="807886"/>
          </a:xfrm>
          <a:custGeom>
            <a:avLst/>
            <a:gdLst/>
            <a:ahLst/>
            <a:cxnLst/>
            <a:rect l="l" t="t" r="r" b="b"/>
            <a:pathLst>
              <a:path w="810834" h="807886">
                <a:moveTo>
                  <a:pt x="0" y="0"/>
                </a:moveTo>
                <a:lnTo>
                  <a:pt x="810834" y="0"/>
                </a:lnTo>
                <a:lnTo>
                  <a:pt x="810834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800000">
            <a:off x="3738408" y="3031951"/>
            <a:ext cx="810834" cy="807886"/>
          </a:xfrm>
          <a:custGeom>
            <a:avLst/>
            <a:gdLst/>
            <a:ahLst/>
            <a:cxnLst/>
            <a:rect l="l" t="t" r="r" b="b"/>
            <a:pathLst>
              <a:path w="810834" h="807886">
                <a:moveTo>
                  <a:pt x="0" y="0"/>
                </a:moveTo>
                <a:lnTo>
                  <a:pt x="810834" y="0"/>
                </a:lnTo>
                <a:lnTo>
                  <a:pt x="810834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3738408" y="6276214"/>
            <a:ext cx="810834" cy="807886"/>
          </a:xfrm>
          <a:custGeom>
            <a:avLst/>
            <a:gdLst/>
            <a:ahLst/>
            <a:cxnLst/>
            <a:rect l="l" t="t" r="r" b="b"/>
            <a:pathLst>
              <a:path w="810834" h="807886">
                <a:moveTo>
                  <a:pt x="0" y="0"/>
                </a:moveTo>
                <a:lnTo>
                  <a:pt x="810834" y="0"/>
                </a:lnTo>
                <a:lnTo>
                  <a:pt x="810834" y="807885"/>
                </a:lnTo>
                <a:lnTo>
                  <a:pt x="0" y="80788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56539" y="1503870"/>
            <a:ext cx="2020779" cy="457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47"/>
              </a:lnSpc>
            </a:pPr>
            <a:r>
              <a:rPr lang="en-US" sz="3133" b="1" dirty="0" err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Факультет</a:t>
            </a:r>
            <a:endParaRPr lang="en-US" sz="3133" b="1" dirty="0">
              <a:solidFill>
                <a:srgbClr val="191919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56539" y="5290575"/>
            <a:ext cx="2020779" cy="457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47"/>
              </a:lnSpc>
            </a:pPr>
            <a:r>
              <a:rPr lang="en-US" sz="3133" b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Кафедра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38802" y="8457086"/>
            <a:ext cx="2020779" cy="457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47"/>
              </a:lnSpc>
            </a:pPr>
            <a:r>
              <a:rPr lang="en-US" sz="3133" b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НПП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0"/>
            <a:ext cx="18288000" cy="2352718"/>
          </a:xfrm>
          <a:prstGeom prst="rect">
            <a:avLst/>
          </a:prstGeom>
          <a:solidFill>
            <a:srgbClr val="052896"/>
          </a:solidFill>
        </p:spPr>
      </p:sp>
      <p:sp>
        <p:nvSpPr>
          <p:cNvPr id="4" name="Freeform 4"/>
          <p:cNvSpPr/>
          <p:nvPr/>
        </p:nvSpPr>
        <p:spPr>
          <a:xfrm>
            <a:off x="9099" y="2771915"/>
            <a:ext cx="6507848" cy="6863383"/>
          </a:xfrm>
          <a:custGeom>
            <a:avLst/>
            <a:gdLst/>
            <a:ahLst/>
            <a:cxnLst/>
            <a:rect l="l" t="t" r="r" b="b"/>
            <a:pathLst>
              <a:path w="6507848" h="6863383">
                <a:moveTo>
                  <a:pt x="0" y="0"/>
                </a:moveTo>
                <a:lnTo>
                  <a:pt x="6507848" y="0"/>
                </a:lnTo>
                <a:lnTo>
                  <a:pt x="6507848" y="6863384"/>
                </a:lnTo>
                <a:lnTo>
                  <a:pt x="0" y="68633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81200" y="528616"/>
            <a:ext cx="14325600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00"/>
              </a:lnSpc>
              <a:spcBef>
                <a:spcPct val="0"/>
              </a:spcBef>
            </a:pPr>
            <a:r>
              <a:rPr lang="en-US" sz="6000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МАШИНОБУДІВНИЙ</a:t>
            </a:r>
            <a:r>
              <a:rPr lang="en-US" sz="6000" u="none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ФАКУЛЬТЕТ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50336" y="3807752"/>
            <a:ext cx="5964807" cy="4747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Науково-педагогічні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працівники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факультету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з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найвищим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рейтингом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:</a:t>
            </a: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191919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Павленко Д.В. 5080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>
              <a:lnSpc>
                <a:spcPts val="3849"/>
              </a:lnSpc>
            </a:pPr>
            <a:r>
              <a:rPr lang="uk-UA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Фролов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М.В. 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4611</a:t>
            </a:r>
            <a:endParaRPr lang="uk-UA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Сніжко Н.В. 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3618</a:t>
            </a:r>
            <a:endParaRPr lang="uk-UA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uk-UA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Матюхін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А.Ю. 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3300</a:t>
            </a:r>
            <a:endParaRPr lang="uk-UA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uk-UA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Танченко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С.В. 3170</a:t>
            </a:r>
          </a:p>
          <a:p>
            <a:pPr algn="l">
              <a:lnSpc>
                <a:spcPts val="3430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430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aphicFrame>
        <p:nvGraphicFramePr>
          <p:cNvPr id="14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2904036"/>
              </p:ext>
            </p:extLst>
          </p:nvPr>
        </p:nvGraphicFramePr>
        <p:xfrm>
          <a:off x="6781800" y="2797505"/>
          <a:ext cx="10591800" cy="6396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983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0"/>
            <a:ext cx="18288000" cy="2352718"/>
          </a:xfrm>
          <a:prstGeom prst="rect">
            <a:avLst/>
          </a:prstGeom>
          <a:solidFill>
            <a:srgbClr val="052896"/>
          </a:solidFill>
        </p:spPr>
      </p:sp>
      <p:sp>
        <p:nvSpPr>
          <p:cNvPr id="4" name="Freeform 4"/>
          <p:cNvSpPr/>
          <p:nvPr/>
        </p:nvSpPr>
        <p:spPr>
          <a:xfrm>
            <a:off x="0" y="2912664"/>
            <a:ext cx="6785069" cy="6801938"/>
          </a:xfrm>
          <a:custGeom>
            <a:avLst/>
            <a:gdLst/>
            <a:ahLst/>
            <a:cxnLst/>
            <a:rect l="l" t="t" r="r" b="b"/>
            <a:pathLst>
              <a:path w="6785069" h="6801938">
                <a:moveTo>
                  <a:pt x="0" y="0"/>
                </a:moveTo>
                <a:lnTo>
                  <a:pt x="6785069" y="0"/>
                </a:lnTo>
                <a:lnTo>
                  <a:pt x="6785069" y="6801938"/>
                </a:lnTo>
                <a:lnTo>
                  <a:pt x="0" y="6801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 b="-13650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81200" y="528616"/>
            <a:ext cx="14824828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00"/>
              </a:lnSpc>
              <a:spcBef>
                <a:spcPct val="0"/>
              </a:spcBef>
            </a:pPr>
            <a:r>
              <a:rPr lang="en-US" sz="6000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ТРАНСПОРТНИЙ ФАКУЛЬТЕТ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50336" y="3674890"/>
            <a:ext cx="5783270" cy="5234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Науково-педагогічні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працівники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факультету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з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найвищим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рейтингом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:</a:t>
            </a: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191919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Кузькін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О.Ф.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3687</a:t>
            </a:r>
          </a:p>
          <a:p>
            <a:pPr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Турпак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С.М.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3529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uk-UA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Скребцов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А.А. 2841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Васильєва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Л.О.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2650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uk-UA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Фурсіна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А.Д. 2156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430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430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aphicFrame>
        <p:nvGraphicFramePr>
          <p:cNvPr id="7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5158607"/>
              </p:ext>
            </p:extLst>
          </p:nvPr>
        </p:nvGraphicFramePr>
        <p:xfrm>
          <a:off x="6629400" y="2905147"/>
          <a:ext cx="10287000" cy="6476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0"/>
            <a:ext cx="18288000" cy="2352718"/>
          </a:xfrm>
          <a:prstGeom prst="rect">
            <a:avLst/>
          </a:prstGeom>
          <a:solidFill>
            <a:srgbClr val="052896"/>
          </a:solidFill>
        </p:spPr>
      </p:sp>
      <p:sp>
        <p:nvSpPr>
          <p:cNvPr id="4" name="Freeform 4"/>
          <p:cNvSpPr/>
          <p:nvPr/>
        </p:nvSpPr>
        <p:spPr>
          <a:xfrm>
            <a:off x="0" y="2895055"/>
            <a:ext cx="6667500" cy="6947771"/>
          </a:xfrm>
          <a:custGeom>
            <a:avLst/>
            <a:gdLst/>
            <a:ahLst/>
            <a:cxnLst/>
            <a:rect l="l" t="t" r="r" b="b"/>
            <a:pathLst>
              <a:path w="6667500" h="6947771">
                <a:moveTo>
                  <a:pt x="0" y="0"/>
                </a:moveTo>
                <a:lnTo>
                  <a:pt x="6667500" y="0"/>
                </a:lnTo>
                <a:lnTo>
                  <a:pt x="6667500" y="6947771"/>
                </a:lnTo>
                <a:lnTo>
                  <a:pt x="0" y="69477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81200" y="528616"/>
            <a:ext cx="14325600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ІНЖЕНЕРНО-ФІЗИЧНИЙ ФАКУЛЬТЕТ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0894" y="4037965"/>
            <a:ext cx="5737885" cy="6645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Науково-педагогічні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працівники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факультету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з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найвищим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рейтингом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:</a:t>
            </a: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191919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Капустян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О.Є. 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4308</a:t>
            </a: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Іванов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В.Г.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4240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ru-RU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Воденніков</a:t>
            </a:r>
            <a:r>
              <a:rPr lang="ru-RU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С. А. 2696</a:t>
            </a:r>
          </a:p>
          <a:p>
            <a:pPr algn="l">
              <a:lnSpc>
                <a:spcPts val="3849"/>
              </a:lnSpc>
            </a:pPr>
            <a:r>
              <a:rPr lang="ru-RU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Парахневич</a:t>
            </a:r>
            <a:r>
              <a:rPr lang="ru-RU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Є.М. 2607</a:t>
            </a:r>
          </a:p>
          <a:p>
            <a:pPr algn="l">
              <a:lnSpc>
                <a:spcPts val="3849"/>
              </a:lnSpc>
            </a:pP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Глотка О.А. 2322</a:t>
            </a:r>
          </a:p>
          <a:p>
            <a:pPr algn="l">
              <a:lnSpc>
                <a:spcPts val="3849"/>
              </a:lnSpc>
            </a:pP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Міщенко В.Г. 2250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430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>
              <a:lnSpc>
                <a:spcPts val="3430"/>
              </a:lnSpc>
            </a:pPr>
            <a:endParaRPr lang="uk-UA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430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aphicFrame>
        <p:nvGraphicFramePr>
          <p:cNvPr id="7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6277891"/>
              </p:ext>
            </p:extLst>
          </p:nvPr>
        </p:nvGraphicFramePr>
        <p:xfrm>
          <a:off x="6667500" y="2705099"/>
          <a:ext cx="11163300" cy="7038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0"/>
            <a:ext cx="18288000" cy="2352718"/>
          </a:xfrm>
          <a:prstGeom prst="rect">
            <a:avLst/>
          </a:prstGeom>
          <a:solidFill>
            <a:srgbClr val="052896"/>
          </a:solidFill>
        </p:spPr>
      </p:sp>
      <p:sp>
        <p:nvSpPr>
          <p:cNvPr id="4" name="Freeform 4"/>
          <p:cNvSpPr/>
          <p:nvPr/>
        </p:nvSpPr>
        <p:spPr>
          <a:xfrm>
            <a:off x="0" y="2559556"/>
            <a:ext cx="6667500" cy="7248612"/>
          </a:xfrm>
          <a:custGeom>
            <a:avLst/>
            <a:gdLst/>
            <a:ahLst/>
            <a:cxnLst/>
            <a:rect l="l" t="t" r="r" b="b"/>
            <a:pathLst>
              <a:path w="6667500" h="7248612">
                <a:moveTo>
                  <a:pt x="0" y="0"/>
                </a:moveTo>
                <a:lnTo>
                  <a:pt x="6667500" y="0"/>
                </a:lnTo>
                <a:lnTo>
                  <a:pt x="6667500" y="7248612"/>
                </a:lnTo>
                <a:lnTo>
                  <a:pt x="0" y="72486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81200" y="528616"/>
            <a:ext cx="14325600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0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ЕЛЕКТРОТЕХНІЧНИЙ ФАКУЛЬТЕТ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0894" y="4037965"/>
            <a:ext cx="5737885" cy="5722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Науково-педагогічні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працівники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факультету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з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найвищим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рейтингом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:</a:t>
            </a: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191919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Назарова О.С. 4392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Шрам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О.А.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4196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Коцур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М.І.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4141</a:t>
            </a:r>
          </a:p>
          <a:p>
            <a:pPr algn="l">
              <a:lnSpc>
                <a:spcPts val="3849"/>
              </a:lnSpc>
            </a:pPr>
            <a:r>
              <a:rPr lang="uk-UA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Кулагін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Д.О. 3523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Казурова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А.Є.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3438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430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430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aphicFrame>
        <p:nvGraphicFramePr>
          <p:cNvPr id="7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1104324"/>
              </p:ext>
            </p:extLst>
          </p:nvPr>
        </p:nvGraphicFramePr>
        <p:xfrm>
          <a:off x="7010400" y="2442059"/>
          <a:ext cx="10706100" cy="7384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0"/>
            <a:ext cx="18288000" cy="2352718"/>
          </a:xfrm>
          <a:prstGeom prst="rect">
            <a:avLst/>
          </a:prstGeom>
          <a:solidFill>
            <a:srgbClr val="052896"/>
          </a:solidFill>
        </p:spPr>
      </p:sp>
      <p:sp>
        <p:nvSpPr>
          <p:cNvPr id="4" name="Freeform 4"/>
          <p:cNvSpPr/>
          <p:nvPr/>
        </p:nvSpPr>
        <p:spPr>
          <a:xfrm>
            <a:off x="0" y="2697937"/>
            <a:ext cx="6667500" cy="7011340"/>
          </a:xfrm>
          <a:custGeom>
            <a:avLst/>
            <a:gdLst/>
            <a:ahLst/>
            <a:cxnLst/>
            <a:rect l="l" t="t" r="r" b="b"/>
            <a:pathLst>
              <a:path w="6667500" h="7011340">
                <a:moveTo>
                  <a:pt x="0" y="0"/>
                </a:moveTo>
                <a:lnTo>
                  <a:pt x="6667500" y="0"/>
                </a:lnTo>
                <a:lnTo>
                  <a:pt x="6667500" y="7011340"/>
                </a:lnTo>
                <a:lnTo>
                  <a:pt x="0" y="70113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81200" y="252434"/>
            <a:ext cx="14325600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0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ФАКУЛЬТЕТ БУДІВНИЦТВА АРХІТЕКТУРИ ТА ДИЗАЙНУ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0894" y="4037965"/>
            <a:ext cx="5737885" cy="6209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Науково-педагогічні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працівники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факультету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з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найвищим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рейтингом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:</a:t>
            </a: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191919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Бобровський І.В. 4193</a:t>
            </a:r>
          </a:p>
          <a:p>
            <a:pPr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Рижова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І.С. 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4120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Захарова С.О. 3679</a:t>
            </a:r>
          </a:p>
          <a:p>
            <a:pPr algn="l">
              <a:lnSpc>
                <a:spcPts val="3849"/>
              </a:lnSpc>
            </a:pP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Павленко Т.О. 3596</a:t>
            </a: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Мітяєв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О.А.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3252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430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430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aphicFrame>
        <p:nvGraphicFramePr>
          <p:cNvPr id="7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6466882"/>
              </p:ext>
            </p:extLst>
          </p:nvPr>
        </p:nvGraphicFramePr>
        <p:xfrm>
          <a:off x="6667500" y="2857499"/>
          <a:ext cx="11087100" cy="7010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0"/>
            <a:ext cx="18288000" cy="2352718"/>
          </a:xfrm>
          <a:prstGeom prst="rect">
            <a:avLst/>
          </a:prstGeom>
          <a:solidFill>
            <a:srgbClr val="052896"/>
          </a:solidFill>
        </p:spPr>
      </p:sp>
      <p:sp>
        <p:nvSpPr>
          <p:cNvPr id="4" name="Freeform 4"/>
          <p:cNvSpPr/>
          <p:nvPr/>
        </p:nvSpPr>
        <p:spPr>
          <a:xfrm>
            <a:off x="-133913" y="2882321"/>
            <a:ext cx="6667500" cy="6595184"/>
          </a:xfrm>
          <a:custGeom>
            <a:avLst/>
            <a:gdLst/>
            <a:ahLst/>
            <a:cxnLst/>
            <a:rect l="l" t="t" r="r" b="b"/>
            <a:pathLst>
              <a:path w="6667500" h="6595184">
                <a:moveTo>
                  <a:pt x="0" y="0"/>
                </a:moveTo>
                <a:lnTo>
                  <a:pt x="6667500" y="0"/>
                </a:lnTo>
                <a:lnTo>
                  <a:pt x="6667500" y="6595184"/>
                </a:lnTo>
                <a:lnTo>
                  <a:pt x="0" y="65951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81200" y="252434"/>
            <a:ext cx="14325600" cy="1685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00"/>
              </a:lnSpc>
              <a:spcBef>
                <a:spcPct val="0"/>
              </a:spcBef>
            </a:pPr>
            <a:r>
              <a:rPr lang="en-US" sz="550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ФАКУЛЬТЕТ ІНФОРМАЦІЙНОЇ БЕЗПЕКИ ТА ЕЛЕКТРОННИХ КОМУНІКАЦІЙ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0894" y="4037965"/>
            <a:ext cx="5737885" cy="6696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Науково-педагогічні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працівники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факультету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з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найвищим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рейтингом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:</a:t>
            </a: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191919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Коротун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А.В.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4774</a:t>
            </a:r>
          </a:p>
          <a:p>
            <a:pPr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Сніжной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Г.В.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3430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Фурманова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Н.І.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3044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Мороз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Г.В.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2802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uk-UA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Корольков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Р.Ю. 2676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430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430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aphicFrame>
        <p:nvGraphicFramePr>
          <p:cNvPr id="7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2567387"/>
              </p:ext>
            </p:extLst>
          </p:nvPr>
        </p:nvGraphicFramePr>
        <p:xfrm>
          <a:off x="6705600" y="2705100"/>
          <a:ext cx="11125200" cy="701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0"/>
            <a:ext cx="18288000" cy="2352718"/>
          </a:xfrm>
          <a:prstGeom prst="rect">
            <a:avLst/>
          </a:prstGeom>
          <a:solidFill>
            <a:srgbClr val="052896"/>
          </a:solidFill>
        </p:spPr>
      </p:sp>
      <p:sp>
        <p:nvSpPr>
          <p:cNvPr id="4" name="Freeform 4"/>
          <p:cNvSpPr/>
          <p:nvPr/>
        </p:nvSpPr>
        <p:spPr>
          <a:xfrm>
            <a:off x="0" y="2955202"/>
            <a:ext cx="6667500" cy="6786562"/>
          </a:xfrm>
          <a:custGeom>
            <a:avLst/>
            <a:gdLst/>
            <a:ahLst/>
            <a:cxnLst/>
            <a:rect l="l" t="t" r="r" b="b"/>
            <a:pathLst>
              <a:path w="6667500" h="6786562">
                <a:moveTo>
                  <a:pt x="0" y="0"/>
                </a:moveTo>
                <a:lnTo>
                  <a:pt x="6667500" y="0"/>
                </a:lnTo>
                <a:lnTo>
                  <a:pt x="6667500" y="6786563"/>
                </a:lnTo>
                <a:lnTo>
                  <a:pt x="0" y="67865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81200" y="252434"/>
            <a:ext cx="14325600" cy="1685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00"/>
              </a:lnSpc>
              <a:spcBef>
                <a:spcPct val="0"/>
              </a:spcBef>
            </a:pPr>
            <a:r>
              <a:rPr lang="en-US" sz="550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ФАКУЛЬТЕТ КОМП'ЮТЕРНИХ НАУК ТА ТЕХНОЛОГІЙ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0894" y="4037965"/>
            <a:ext cx="5737885" cy="7184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Науково-педагогічні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працівники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факультету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з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найвищим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рейтингом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:</a:t>
            </a: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191919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en-US" sz="2749" b="1" dirty="0" err="1">
                <a:solidFill>
                  <a:srgbClr val="052896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Субботін</a:t>
            </a:r>
            <a:r>
              <a:rPr lang="en-US" sz="2749" b="1" dirty="0">
                <a:solidFill>
                  <a:srgbClr val="052896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 С.О. </a:t>
            </a:r>
            <a:r>
              <a:rPr lang="uk-UA" sz="2749" b="1" dirty="0">
                <a:solidFill>
                  <a:srgbClr val="052896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5858</a:t>
            </a:r>
          </a:p>
          <a:p>
            <a:pPr algn="l">
              <a:lnSpc>
                <a:spcPts val="3849"/>
              </a:lnSpc>
            </a:pPr>
            <a:r>
              <a:rPr lang="uk-UA" sz="2749" dirty="0" err="1">
                <a:solidFill>
                  <a:srgbClr val="EA4B33"/>
                </a:solidFill>
                <a:latin typeface="Clear Sans"/>
                <a:cs typeface="Clear Sans"/>
                <a:sym typeface="Clear Sans Bold"/>
              </a:rPr>
              <a:t>Тягунова</a:t>
            </a:r>
            <a:r>
              <a:rPr lang="uk-UA" sz="2749" dirty="0">
                <a:solidFill>
                  <a:srgbClr val="EA4B33"/>
                </a:solidFill>
                <a:latin typeface="Clear Sans"/>
                <a:cs typeface="Clear Sans"/>
                <a:sym typeface="Clear Sans Bold"/>
              </a:rPr>
              <a:t> М.Ю. 4690</a:t>
            </a:r>
            <a:endParaRPr lang="en-US" sz="2749" dirty="0">
              <a:solidFill>
                <a:srgbClr val="EA4B33"/>
              </a:solidFill>
              <a:latin typeface="Clear Sans"/>
              <a:cs typeface="Clear Sans"/>
              <a:sym typeface="Clear Sans Bold"/>
            </a:endParaRP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Пархоменко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А.В.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4349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Олійник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А.О.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4269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Киричек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Г.Г. 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3964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430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430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aphicFrame>
        <p:nvGraphicFramePr>
          <p:cNvPr id="7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0772090"/>
              </p:ext>
            </p:extLst>
          </p:nvPr>
        </p:nvGraphicFramePr>
        <p:xfrm>
          <a:off x="6635545" y="2705100"/>
          <a:ext cx="11195255" cy="716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0"/>
            <a:ext cx="18288000" cy="2352718"/>
          </a:xfrm>
          <a:prstGeom prst="rect">
            <a:avLst/>
          </a:prstGeom>
          <a:solidFill>
            <a:srgbClr val="052896"/>
          </a:solidFill>
        </p:spPr>
      </p:sp>
      <p:sp>
        <p:nvSpPr>
          <p:cNvPr id="4" name="Freeform 4"/>
          <p:cNvSpPr/>
          <p:nvPr/>
        </p:nvSpPr>
        <p:spPr>
          <a:xfrm>
            <a:off x="0" y="2911088"/>
            <a:ext cx="6667500" cy="6913874"/>
          </a:xfrm>
          <a:custGeom>
            <a:avLst/>
            <a:gdLst/>
            <a:ahLst/>
            <a:cxnLst/>
            <a:rect l="l" t="t" r="r" b="b"/>
            <a:pathLst>
              <a:path w="6667500" h="6913874">
                <a:moveTo>
                  <a:pt x="0" y="0"/>
                </a:moveTo>
                <a:lnTo>
                  <a:pt x="6667500" y="0"/>
                </a:lnTo>
                <a:lnTo>
                  <a:pt x="6667500" y="6913874"/>
                </a:lnTo>
                <a:lnTo>
                  <a:pt x="0" y="69138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81200" y="252434"/>
            <a:ext cx="14325600" cy="1685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00"/>
              </a:lnSpc>
              <a:spcBef>
                <a:spcPct val="0"/>
              </a:spcBef>
            </a:pPr>
            <a:r>
              <a:rPr lang="en-US" sz="550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ФАКУЛЬТЕТ БІЗНЕС-ТЕХНОЛОГІЙ ТА ЕКОНОМІКИ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0894" y="4037965"/>
            <a:ext cx="5737885" cy="38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Науково-педагогічні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працівники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факультету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з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найвищим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рейтингом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:</a:t>
            </a: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191919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Ткаченко А.М. 5084</a:t>
            </a:r>
          </a:p>
          <a:p>
            <a:pPr algn="l">
              <a:lnSpc>
                <a:spcPts val="3849"/>
              </a:lnSpc>
            </a:pPr>
            <a:r>
              <a:rPr lang="uk-UA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Пуліна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Т.В. 4462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Зеркаль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А.В. 4084</a:t>
            </a:r>
            <a:endParaRPr lang="uk-UA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Нечаєва І.А. 4006</a:t>
            </a:r>
          </a:p>
          <a:p>
            <a:pPr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Корольков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В.В.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3822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</a:p>
        </p:txBody>
      </p:sp>
      <p:graphicFrame>
        <p:nvGraphicFramePr>
          <p:cNvPr id="7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4931642"/>
              </p:ext>
            </p:extLst>
          </p:nvPr>
        </p:nvGraphicFramePr>
        <p:xfrm>
          <a:off x="6781800" y="2552700"/>
          <a:ext cx="11049000" cy="7272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0"/>
            <a:ext cx="18288000" cy="2352718"/>
          </a:xfrm>
          <a:prstGeom prst="rect">
            <a:avLst/>
          </a:prstGeom>
          <a:solidFill>
            <a:srgbClr val="052896"/>
          </a:solidFill>
        </p:spPr>
      </p:sp>
      <p:sp>
        <p:nvSpPr>
          <p:cNvPr id="4" name="Freeform 4"/>
          <p:cNvSpPr/>
          <p:nvPr/>
        </p:nvSpPr>
        <p:spPr>
          <a:xfrm>
            <a:off x="0" y="2844252"/>
            <a:ext cx="6667500" cy="6726609"/>
          </a:xfrm>
          <a:custGeom>
            <a:avLst/>
            <a:gdLst/>
            <a:ahLst/>
            <a:cxnLst/>
            <a:rect l="l" t="t" r="r" b="b"/>
            <a:pathLst>
              <a:path w="6667500" h="6726609">
                <a:moveTo>
                  <a:pt x="0" y="0"/>
                </a:moveTo>
                <a:lnTo>
                  <a:pt x="6667500" y="0"/>
                </a:lnTo>
                <a:lnTo>
                  <a:pt x="6667500" y="6726609"/>
                </a:lnTo>
                <a:lnTo>
                  <a:pt x="0" y="67266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81200" y="709634"/>
            <a:ext cx="14325600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ГУМАНІТАРНИЙ ФАКУЛЬТЕТ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0894" y="4037965"/>
            <a:ext cx="5737885" cy="5286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Науково-педагогічні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працівники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факультету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з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найвищим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рейтингом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:</a:t>
            </a: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191919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Жукова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Н.М.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4853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Воронюк І.О. 3818</a:t>
            </a:r>
          </a:p>
          <a:p>
            <a:pPr algn="l">
              <a:lnSpc>
                <a:spcPts val="3849"/>
              </a:lnSpc>
            </a:pPr>
            <a:r>
              <a:rPr lang="uk-UA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Біленко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Т.Г. 3656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r>
              <a:rPr lang="uk-UA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Лут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К.А. 3304</a:t>
            </a:r>
          </a:p>
          <a:p>
            <a:pPr algn="l">
              <a:lnSpc>
                <a:spcPts val="3849"/>
              </a:lnSpc>
            </a:pPr>
            <a:r>
              <a:rPr lang="uk-UA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Кукліна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Т.С. 3195</a:t>
            </a:r>
          </a:p>
          <a:p>
            <a:pPr algn="l">
              <a:lnSpc>
                <a:spcPts val="3849"/>
              </a:lnSpc>
            </a:pP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Зайцева В.М.  </a:t>
            </a:r>
            <a:r>
              <a:rPr lang="uk-UA" sz="2749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3149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430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aphicFrame>
        <p:nvGraphicFramePr>
          <p:cNvPr id="7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6323976"/>
              </p:ext>
            </p:extLst>
          </p:nvPr>
        </p:nvGraphicFramePr>
        <p:xfrm>
          <a:off x="6858000" y="2476500"/>
          <a:ext cx="11201400" cy="754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0"/>
            <a:ext cx="18288000" cy="2352718"/>
          </a:xfrm>
          <a:prstGeom prst="rect">
            <a:avLst/>
          </a:prstGeom>
          <a:solidFill>
            <a:srgbClr val="052896"/>
          </a:solidFill>
        </p:spPr>
      </p:sp>
      <p:sp>
        <p:nvSpPr>
          <p:cNvPr id="4" name="Freeform 4"/>
          <p:cNvSpPr/>
          <p:nvPr/>
        </p:nvSpPr>
        <p:spPr>
          <a:xfrm>
            <a:off x="0" y="2866928"/>
            <a:ext cx="6667500" cy="6410197"/>
          </a:xfrm>
          <a:custGeom>
            <a:avLst/>
            <a:gdLst/>
            <a:ahLst/>
            <a:cxnLst/>
            <a:rect l="l" t="t" r="r" b="b"/>
            <a:pathLst>
              <a:path w="6667500" h="6410197">
                <a:moveTo>
                  <a:pt x="0" y="0"/>
                </a:moveTo>
                <a:lnTo>
                  <a:pt x="6667500" y="0"/>
                </a:lnTo>
                <a:lnTo>
                  <a:pt x="6667500" y="6410197"/>
                </a:lnTo>
                <a:lnTo>
                  <a:pt x="0" y="64101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81200" y="709634"/>
            <a:ext cx="14325600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00"/>
              </a:lnSpc>
              <a:spcBef>
                <a:spcPct val="0"/>
              </a:spcBef>
            </a:pPr>
            <a:r>
              <a:rPr lang="en-US" sz="6000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ЮРИДИЧНИЙ ФАКУЛЬТЕТ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0894" y="4037965"/>
            <a:ext cx="5737885" cy="4349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Науково-педагогічні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працівники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факультету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з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найвищим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рейтингом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:</a:t>
            </a: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191919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Купін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А.П.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3673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Кириченко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Ю.В.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3261</a:t>
            </a:r>
          </a:p>
          <a:p>
            <a:pPr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Пальченкова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В.М.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3174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Буканов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Г.М.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2951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</a:p>
          <a:p>
            <a:pPr algn="l">
              <a:lnSpc>
                <a:spcPts val="3849"/>
              </a:lnSpc>
            </a:pPr>
            <a:r>
              <a:rPr lang="uk-UA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Саміло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Г.О. </a:t>
            </a:r>
            <a:r>
              <a:rPr lang="uk-UA" sz="2749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2541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aphicFrame>
        <p:nvGraphicFramePr>
          <p:cNvPr id="7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1767281"/>
              </p:ext>
            </p:extLst>
          </p:nvPr>
        </p:nvGraphicFramePr>
        <p:xfrm>
          <a:off x="6647835" y="2628900"/>
          <a:ext cx="11335365" cy="716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0"/>
            <a:ext cx="18288000" cy="2352718"/>
          </a:xfrm>
          <a:prstGeom prst="rect">
            <a:avLst/>
          </a:prstGeom>
          <a:solidFill>
            <a:srgbClr val="052896"/>
          </a:solidFill>
        </p:spPr>
      </p:sp>
      <p:sp>
        <p:nvSpPr>
          <p:cNvPr id="4" name="Freeform 4"/>
          <p:cNvSpPr/>
          <p:nvPr/>
        </p:nvSpPr>
        <p:spPr>
          <a:xfrm>
            <a:off x="0" y="2849615"/>
            <a:ext cx="6667500" cy="6985000"/>
          </a:xfrm>
          <a:custGeom>
            <a:avLst/>
            <a:gdLst/>
            <a:ahLst/>
            <a:cxnLst/>
            <a:rect l="l" t="t" r="r" b="b"/>
            <a:pathLst>
              <a:path w="6667500" h="6985000">
                <a:moveTo>
                  <a:pt x="0" y="0"/>
                </a:moveTo>
                <a:lnTo>
                  <a:pt x="6667500" y="0"/>
                </a:lnTo>
                <a:lnTo>
                  <a:pt x="6667500" y="6985000"/>
                </a:lnTo>
                <a:lnTo>
                  <a:pt x="0" y="698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81200" y="543225"/>
            <a:ext cx="14325600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ФАКУЛЬТЕТ УПРАВЛІННЯ ФІЗИЧНОЮ КУЛЬТУРОЮ ТА СПОРТОМ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0894" y="4037965"/>
            <a:ext cx="5737885" cy="4349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Науково-педагогічні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працівники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факультету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з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найвищим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рейтингом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:</a:t>
            </a: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191919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Кокарева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С.М.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4331</a:t>
            </a: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Кокарев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Б.В. 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4306</a:t>
            </a:r>
          </a:p>
          <a:p>
            <a:pPr>
              <a:lnSpc>
                <a:spcPts val="3849"/>
              </a:lnSpc>
            </a:pP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Шуба Л.В. 3824</a:t>
            </a:r>
          </a:p>
          <a:p>
            <a:pPr algn="l">
              <a:lnSpc>
                <a:spcPts val="3849"/>
              </a:lnSpc>
            </a:pPr>
            <a:r>
              <a:rPr lang="uk-UA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Кубатко</a:t>
            </a:r>
            <a:r>
              <a:rPr lang="uk-UA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А. 3651</a:t>
            </a:r>
          </a:p>
          <a:p>
            <a:pPr algn="l">
              <a:lnSpc>
                <a:spcPts val="3849"/>
              </a:lnSpc>
            </a:pPr>
            <a:r>
              <a:rPr lang="ru-RU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Омок Г.А. 3630</a:t>
            </a: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aphicFrame>
        <p:nvGraphicFramePr>
          <p:cNvPr id="7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656964"/>
              </p:ext>
            </p:extLst>
          </p:nvPr>
        </p:nvGraphicFramePr>
        <p:xfrm>
          <a:off x="7010400" y="2552700"/>
          <a:ext cx="10820400" cy="7281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0"/>
            <a:ext cx="18288000" cy="2352718"/>
          </a:xfrm>
          <a:prstGeom prst="rect">
            <a:avLst/>
          </a:prstGeom>
          <a:solidFill>
            <a:srgbClr val="052896"/>
          </a:solidFill>
        </p:spPr>
      </p:sp>
      <p:sp>
        <p:nvSpPr>
          <p:cNvPr id="4" name="Freeform 4"/>
          <p:cNvSpPr/>
          <p:nvPr/>
        </p:nvSpPr>
        <p:spPr>
          <a:xfrm>
            <a:off x="95937" y="3142314"/>
            <a:ext cx="6667500" cy="6542484"/>
          </a:xfrm>
          <a:custGeom>
            <a:avLst/>
            <a:gdLst/>
            <a:ahLst/>
            <a:cxnLst/>
            <a:rect l="l" t="t" r="r" b="b"/>
            <a:pathLst>
              <a:path w="6667500" h="6542484">
                <a:moveTo>
                  <a:pt x="0" y="0"/>
                </a:moveTo>
                <a:lnTo>
                  <a:pt x="6667500" y="0"/>
                </a:lnTo>
                <a:lnTo>
                  <a:pt x="6667500" y="6542485"/>
                </a:lnTo>
                <a:lnTo>
                  <a:pt x="0" y="65424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81200" y="543225"/>
            <a:ext cx="14325600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ФАКУЛЬТЕТ СОЦІАЛЬНИХ НАУК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0894" y="4037965"/>
            <a:ext cx="5737885" cy="4837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Науково-педагогічні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працівники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факультету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з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найвищим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 </a:t>
            </a:r>
            <a:r>
              <a:rPr lang="en-US" sz="2749" dirty="0" err="1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рейтингом</a:t>
            </a:r>
            <a:r>
              <a:rPr lang="en-US" sz="2749" dirty="0">
                <a:solidFill>
                  <a:srgbClr val="191919"/>
                </a:solidFill>
                <a:latin typeface="Clear Sans"/>
                <a:ea typeface="Clear Sans"/>
                <a:cs typeface="Clear Sans"/>
                <a:sym typeface="Clear Sans"/>
              </a:rPr>
              <a:t>:</a:t>
            </a: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191919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Коваль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В.О. 3715</a:t>
            </a: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Бородулькіна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Т.О. 3602</a:t>
            </a: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Щербина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С.С. 3499</a:t>
            </a: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Погребна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В.Л. 3401</a:t>
            </a:r>
          </a:p>
          <a:p>
            <a:pPr algn="l">
              <a:lnSpc>
                <a:spcPts val="3849"/>
              </a:lnSpc>
            </a:pPr>
            <a:r>
              <a:rPr lang="en-US" sz="2749" dirty="0" err="1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Хітрова</a:t>
            </a:r>
            <a:r>
              <a:rPr lang="en-US" sz="2749" dirty="0">
                <a:solidFill>
                  <a:srgbClr val="EA4B33"/>
                </a:solidFill>
                <a:latin typeface="Clear Sans"/>
                <a:ea typeface="Clear Sans"/>
                <a:cs typeface="Clear Sans"/>
                <a:sym typeface="Clear Sans"/>
              </a:rPr>
              <a:t> Т.В. 3250</a:t>
            </a: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3849"/>
              </a:lnSpc>
            </a:pPr>
            <a:endParaRPr lang="en-US" sz="2749" dirty="0">
              <a:solidFill>
                <a:srgbClr val="EA4B33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aphicFrame>
        <p:nvGraphicFramePr>
          <p:cNvPr id="7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188667"/>
              </p:ext>
            </p:extLst>
          </p:nvPr>
        </p:nvGraphicFramePr>
        <p:xfrm>
          <a:off x="6553200" y="2552700"/>
          <a:ext cx="11353800" cy="739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66800" y="647700"/>
            <a:ext cx="12146807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uk-UA" sz="9000" dirty="0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Рейтинг факультетів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2028825"/>
            <a:ext cx="5151320" cy="7680668"/>
          </a:xfrm>
          <a:custGeom>
            <a:avLst/>
            <a:gdLst/>
            <a:ahLst/>
            <a:cxnLst/>
            <a:rect l="l" t="t" r="r" b="b"/>
            <a:pathLst>
              <a:path w="7680668" h="7680668">
                <a:moveTo>
                  <a:pt x="0" y="0"/>
                </a:moveTo>
                <a:lnTo>
                  <a:pt x="7680668" y="0"/>
                </a:lnTo>
                <a:lnTo>
                  <a:pt x="7680668" y="7680668"/>
                </a:lnTo>
                <a:lnTo>
                  <a:pt x="0" y="76806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</a:blip>
            <a:srcRect/>
            <a:stretch>
              <a:fillRect l="-53251" t="-992" r="4150" b="992"/>
            </a:stretch>
          </a:blipFill>
        </p:spPr>
      </p:sp>
      <p:graphicFrame>
        <p:nvGraphicFramePr>
          <p:cNvPr id="5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0721320"/>
              </p:ext>
            </p:extLst>
          </p:nvPr>
        </p:nvGraphicFramePr>
        <p:xfrm>
          <a:off x="3276600" y="2285349"/>
          <a:ext cx="13639800" cy="7680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1160568">
            <a:off x="-711276" y="1512352"/>
            <a:ext cx="12070388" cy="11108385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3" name="Group 3"/>
          <p:cNvGrpSpPr/>
          <p:nvPr/>
        </p:nvGrpSpPr>
        <p:grpSpPr>
          <a:xfrm rot="-5400000">
            <a:off x="11463681" y="3462681"/>
            <a:ext cx="5333427" cy="8315211"/>
            <a:chOff x="0" y="0"/>
            <a:chExt cx="4381320" cy="68308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81320" cy="6830804"/>
            </a:xfrm>
            <a:custGeom>
              <a:avLst/>
              <a:gdLst/>
              <a:ahLst/>
              <a:cxnLst/>
              <a:rect l="l" t="t" r="r" b="b"/>
              <a:pathLst>
                <a:path w="4381320" h="6830804">
                  <a:moveTo>
                    <a:pt x="4381320" y="6830804"/>
                  </a:moveTo>
                  <a:lnTo>
                    <a:pt x="0" y="6830804"/>
                  </a:lnTo>
                  <a:lnTo>
                    <a:pt x="0" y="0"/>
                  </a:lnTo>
                  <a:lnTo>
                    <a:pt x="4381320" y="6830804"/>
                  </a:lnTo>
                  <a:close/>
                </a:path>
              </a:pathLst>
            </a:custGeom>
            <a:solidFill>
              <a:srgbClr val="052896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1028700" y="3515466"/>
            <a:ext cx="13625360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319"/>
              </a:lnSpc>
              <a:spcBef>
                <a:spcPct val="0"/>
              </a:spcBef>
            </a:pPr>
            <a:r>
              <a:rPr lang="en-US" sz="11100" b="1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Дякую за увагу</a:t>
            </a:r>
            <a:r>
              <a:rPr lang="en-US" sz="11100" b="1" u="none">
                <a:solidFill>
                  <a:srgbClr val="191919"/>
                </a:solidFill>
                <a:latin typeface="Lato Bold"/>
                <a:ea typeface="Lato Bold"/>
                <a:cs typeface="Lato Bold"/>
                <a:sym typeface="Lato Bold"/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1708</TotalTime>
  <Words>654</Words>
  <Application>Microsoft Office PowerPoint</Application>
  <PresentationFormat>Произвольный</PresentationFormat>
  <Paragraphs>168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Lato Bold</vt:lpstr>
      <vt:lpstr>Calibri</vt:lpstr>
      <vt:lpstr>Clear Sans Bold</vt:lpstr>
      <vt:lpstr>Clear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Синий и Красный Диагональные Блоки Отчет о Продажах Презентация о Продажах</dc:title>
  <dc:creator>Kesha</dc:creator>
  <cp:lastModifiedBy>andrey</cp:lastModifiedBy>
  <cp:revision>49</cp:revision>
  <cp:lastPrinted>2026-10-19T09:58:09Z</cp:lastPrinted>
  <dcterms:created xsi:type="dcterms:W3CDTF">2006-08-16T00:00:00Z</dcterms:created>
  <dcterms:modified xsi:type="dcterms:W3CDTF">2026-10-22T09:33:05Z</dcterms:modified>
  <dc:identifier>DAG2KX4LmZ8</dc:identifier>
</cp:coreProperties>
</file>