
<file path=[Content_Types].xml><?xml version="1.0" encoding="utf-8"?>
<Types xmlns="http://schemas.openxmlformats.org/package/2006/content-types"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notesSlides/notesSlide4.xml" ContentType="application/vnd.openxmlformats-officedocument.presentationml.notesSlide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notesSlides/notesSlide5.xml" ContentType="application/vnd.openxmlformats-officedocument.presentationml.notesSlide+xml"/>
  <Override PartName="/ppt/charts/chart4.xml" ContentType="application/vnd.openxmlformats-officedocument.drawingml.chart+xml"/>
  <Override PartName="/ppt/notesSlides/notesSlide6.xml" ContentType="application/vnd.openxmlformats-officedocument.presentationml.notesSlide+xml"/>
  <Override PartName="/ppt/charts/chart5.xml" ContentType="application/vnd.openxmlformats-officedocument.drawingml.chart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rts/chart6.xml" ContentType="application/vnd.openxmlformats-officedocument.drawingml.chart+xml"/>
  <Override PartName="/ppt/notesSlides/notesSlide9.xml" ContentType="application/vnd.openxmlformats-officedocument.presentationml.notesSlide+xml"/>
  <Override PartName="/ppt/charts/chart7.xml" ContentType="application/vnd.openxmlformats-officedocument.drawingml.chart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harts/chart8.xml" ContentType="application/vnd.openxmlformats-officedocument.drawingml.chart+xml"/>
  <Override PartName="/ppt/notesSlides/notesSlide13.xml" ContentType="application/vnd.openxmlformats-officedocument.presentationml.notesSlide+xml"/>
  <Override PartName="/ppt/charts/chart9.xml" ContentType="application/vnd.openxmlformats-officedocument.drawingml.chart+xml"/>
  <Override PartName="/ppt/notesSlides/notesSlide14.xml" ContentType="application/vnd.openxmlformats-officedocument.presentationml.notesSlide+xml"/>
  <Override PartName="/ppt/charts/chart10.xml" ContentType="application/vnd.openxmlformats-officedocument.drawingml.chart+xml"/>
  <Override PartName="/ppt/notesSlides/notesSlide15.xml" ContentType="application/vnd.openxmlformats-officedocument.presentationml.notesSlide+xml"/>
  <Override PartName="/ppt/charts/chart11.xml" ContentType="application/vnd.openxmlformats-officedocument.drawingml.chart+xml"/>
  <Override PartName="/ppt/charts/chart12.xml" ContentType="application/vnd.openxmlformats-officedocument.drawingml.chart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61" d="100"/>
          <a:sy n="161" d="100"/>
        </p:scale>
        <p:origin x="264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6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7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8.xlsx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9.xlsx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0.xlsx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c:style val="2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Загальний фонд</c:v>
                </c:pt>
              </c:strCache>
            </c:strRef>
          </c:tx>
          <c:spPr>
            <a:solidFill>
              <a:srgbClr val="12304A"/>
            </a:solidFill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0" i="0" u="none" strike="noStrike">
                    <a:solidFill>
                      <a:srgbClr val="1B2A36"/>
                    </a:solidFill>
                    <a:latin typeface="Calibri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Sheet1!$A$2:$A$7</c:f>
              <c:strCache>
                <c:ptCount val="6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  <c:pt idx="4">
                  <c:v>2025</c:v>
                </c:pt>
                <c:pt idx="5">
                  <c:v>I п. 2026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1409.2</c:v>
                </c:pt>
                <c:pt idx="1">
                  <c:v>1434.6</c:v>
                </c:pt>
                <c:pt idx="2">
                  <c:v>1879.4</c:v>
                </c:pt>
                <c:pt idx="3">
                  <c:v>800</c:v>
                </c:pt>
                <c:pt idx="4">
                  <c:v>3780</c:v>
                </c:pt>
                <c:pt idx="5">
                  <c:v>8097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CC0-A74A-94FC-C399C984F51C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55"/>
        <c:axId val="2094734554"/>
        <c:axId val="2094734552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100" b="0" i="0" u="none" strike="noStrike">
                <a:solidFill>
                  <a:srgbClr val="5B6B78"/>
                </a:solidFill>
                <a:latin typeface="Calibri"/>
              </a:defRPr>
            </a:pPr>
            <a:endParaRPr lang="en-US"/>
          </a:p>
        </c:tx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12700" cap="flat">
              <a:solidFill>
                <a:srgbClr val="E3E8EC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100" b="0" i="0" u="none" strike="noStrike">
                <a:solidFill>
                  <a:srgbClr val="5B6B78"/>
                </a:solidFill>
                <a:latin typeface="Calibri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c:style val="2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Спеціальний фонд</c:v>
                </c:pt>
              </c:strCache>
            </c:strRef>
          </c:tx>
          <c:spPr>
            <a:solidFill>
              <a:srgbClr val="2E7D8F"/>
            </a:solidFill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0" i="0" u="none" strike="noStrike">
                    <a:solidFill>
                      <a:srgbClr val="1B2A36"/>
                    </a:solidFill>
                    <a:latin typeface="Calibri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Sheet1!$A$2:$A$7</c:f>
              <c:strCache>
                <c:ptCount val="6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  <c:pt idx="4">
                  <c:v>2025</c:v>
                </c:pt>
                <c:pt idx="5">
                  <c:v>I п. 2026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720.1</c:v>
                </c:pt>
                <c:pt idx="1">
                  <c:v>1253.5999999999999</c:v>
                </c:pt>
                <c:pt idx="2">
                  <c:v>7556.7</c:v>
                </c:pt>
                <c:pt idx="3">
                  <c:v>5653.1</c:v>
                </c:pt>
                <c:pt idx="4">
                  <c:v>10550</c:v>
                </c:pt>
                <c:pt idx="5">
                  <c:v>5250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315-C747-9EF3-8759B9FDF0B0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55"/>
        <c:axId val="2094734554"/>
        <c:axId val="2094734552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100" b="0" i="0" u="none" strike="noStrike">
                <a:solidFill>
                  <a:srgbClr val="5B6B78"/>
                </a:solidFill>
                <a:latin typeface="Calibri"/>
              </a:defRPr>
            </a:pPr>
            <a:endParaRPr lang="en-US"/>
          </a:p>
        </c:tx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12700" cap="flat">
              <a:solidFill>
                <a:srgbClr val="E3E8EC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100" b="0" i="0" u="none" strike="noStrike">
                <a:solidFill>
                  <a:srgbClr val="5B6B78"/>
                </a:solidFill>
                <a:latin typeface="Calibri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c:style val="2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Спецфонд</c:v>
                </c:pt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2E7D8F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1-F1BB-4C48-9195-CEA6ECDFE80C}"/>
              </c:ext>
            </c:extLst>
          </c:dPt>
          <c:dPt>
            <c:idx val="1"/>
            <c:bubble3D val="0"/>
            <c:spPr>
              <a:solidFill>
                <a:srgbClr val="12304A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3-F1BB-4C48-9195-CEA6ECDFE80C}"/>
              </c:ext>
            </c:extLst>
          </c:dPt>
          <c:dPt>
            <c:idx val="2"/>
            <c:bubble3D val="0"/>
            <c:spPr>
              <a:solidFill>
                <a:srgbClr val="E8A33D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5-F1BB-4C48-9195-CEA6ECDFE80C}"/>
              </c:ext>
            </c:extLst>
          </c:dPt>
          <c:dLbls>
            <c:dLbl>
              <c:idx val="0"/>
              <c:numFmt formatCode="0%" sourceLinked="0"/>
              <c:spPr/>
              <c:txPr>
                <a:bodyPr/>
                <a:lstStyle/>
                <a:p>
                  <a:pPr>
                    <a:defRPr sz="1000" b="0" i="0" u="none" strike="noStrike">
                      <a:solidFill>
                        <a:srgbClr val="FFFFFF"/>
                      </a:solidFill>
                      <a:latin typeface="Calibri"/>
                    </a:defRPr>
                  </a:pPr>
                  <a:endParaRPr lang="en-US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F1BB-4C48-9195-CEA6ECDFE80C}"/>
                </c:ext>
              </c:extLst>
            </c:dLbl>
            <c:dLbl>
              <c:idx val="1"/>
              <c:numFmt formatCode="0%" sourceLinked="0"/>
              <c:spPr/>
              <c:txPr>
                <a:bodyPr/>
                <a:lstStyle/>
                <a:p>
                  <a:pPr>
                    <a:defRPr sz="1000" b="0" i="0" u="none" strike="noStrike">
                      <a:solidFill>
                        <a:srgbClr val="FFFFFF"/>
                      </a:solidFill>
                      <a:latin typeface="Calibri"/>
                    </a:defRPr>
                  </a:pPr>
                  <a:endParaRPr lang="en-US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F1BB-4C48-9195-CEA6ECDFE80C}"/>
                </c:ext>
              </c:extLst>
            </c:dLbl>
            <c:dLbl>
              <c:idx val="2"/>
              <c:numFmt formatCode="0%" sourceLinked="0"/>
              <c:spPr/>
              <c:txPr>
                <a:bodyPr/>
                <a:lstStyle/>
                <a:p>
                  <a:pPr>
                    <a:defRPr sz="1000" b="0" i="0" u="none" strike="noStrike">
                      <a:solidFill>
                        <a:srgbClr val="FFFFFF"/>
                      </a:solidFill>
                      <a:latin typeface="Calibri"/>
                    </a:defRPr>
                  </a:pPr>
                  <a:endParaRPr lang="en-US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F1BB-4C48-9195-CEA6ECDFE80C}"/>
                </c:ext>
              </c:extLst>
            </c:dLbl>
            <c:numFmt formatCode="0%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800" b="0" i="0" u="none" strike="noStrike">
                    <a:solidFill>
                      <a:srgbClr val="000000"/>
                    </a:solidFill>
                    <a:latin typeface="Arial"/>
                  </a:defRPr>
                </a:pPr>
                <a:endParaRPr lang="en-US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Sheet1!$A$2:$A$4</c:f>
              <c:strCache>
                <c:ptCount val="3"/>
                <c:pt idx="0">
                  <c:v>Еразмус+ / Кардіфф</c:v>
                </c:pt>
                <c:pt idx="1">
                  <c:v>Госпдоговори</c:v>
                </c:pt>
                <c:pt idx="2">
                  <c:v>Грант НФДУ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3240</c:v>
                </c:pt>
                <c:pt idx="1">
                  <c:v>1730</c:v>
                </c:pt>
                <c:pt idx="2">
                  <c:v>280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F1BB-4C48-9195-CEA6ECDFE80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45"/>
      </c:doughnutChart>
      <c:spPr>
        <a:noFill/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 sz="1000">
              <a:solidFill>
                <a:srgbClr val="5B6B78"/>
              </a:solidFill>
              <a:latin typeface="Calibri"/>
              <a:cs typeface="Calibri"/>
            </a:defRPr>
          </a:pPr>
          <a:endParaRPr lang="en-US"/>
        </a:p>
      </c:txPr>
    </c:legend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c:style val="2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2025 (рік)</c:v>
                </c:pt>
              </c:strCache>
            </c:strRef>
          </c:tx>
          <c:spPr>
            <a:solidFill>
              <a:srgbClr val="8A98A3"/>
            </a:solidFill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0" i="0" u="none" strike="noStrike">
                    <a:solidFill>
                      <a:srgbClr val="1B2A36"/>
                    </a:solidFill>
                    <a:latin typeface="Calibri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Sheet1!$A$2:$A$3</c:f>
              <c:strCache>
                <c:ptCount val="2"/>
                <c:pt idx="0">
                  <c:v>Договори на НДР,
тис. грн</c:v>
                </c:pt>
                <c:pt idx="1">
                  <c:v>Продукція власної
розробки, тис. грн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218.5</c:v>
                </c:pt>
                <c:pt idx="1">
                  <c:v>685.3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578-8D48-ACA6-3E802F062FC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 півріччя 2026</c:v>
                </c:pt>
              </c:strCache>
            </c:strRef>
          </c:tx>
          <c:spPr>
            <a:solidFill>
              <a:srgbClr val="2E7D8F"/>
            </a:solidFill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0" i="0" u="none" strike="noStrike">
                    <a:solidFill>
                      <a:srgbClr val="1B2A36"/>
                    </a:solidFill>
                    <a:latin typeface="Calibri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Sheet1!$A$2:$A$3</c:f>
              <c:strCache>
                <c:ptCount val="2"/>
                <c:pt idx="0">
                  <c:v>Договори на НДР,
тис. грн</c:v>
                </c:pt>
                <c:pt idx="1">
                  <c:v>Продукція власної
розробки, тис. грн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1468.7</c:v>
                </c:pt>
                <c:pt idx="1">
                  <c:v>1330.8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578-8D48-ACA6-3E802F062FC1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40"/>
        <c:axId val="2094734554"/>
        <c:axId val="2094734552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100" b="0" i="0" u="none" strike="noStrike">
                <a:solidFill>
                  <a:srgbClr val="5B6B78"/>
                </a:solidFill>
                <a:latin typeface="Calibri"/>
              </a:defRPr>
            </a:pPr>
            <a:endParaRPr lang="en-US"/>
          </a:p>
        </c:tx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12700" cap="flat">
              <a:solidFill>
                <a:srgbClr val="E3E8EC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100" b="0" i="0" u="none" strike="noStrike">
                <a:solidFill>
                  <a:srgbClr val="5B6B78"/>
                </a:solidFill>
                <a:latin typeface="Calibri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 sz="1100">
              <a:solidFill>
                <a:srgbClr val="5B6B78"/>
              </a:solidFill>
              <a:latin typeface="Calibri"/>
              <a:cs typeface="Calibri"/>
            </a:defRPr>
          </a:pPr>
          <a:endParaRPr lang="en-US"/>
        </a:p>
      </c:txPr>
    </c:legend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c:style val="2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Виконання КРІ, %</c:v>
                </c:pt>
              </c:strCache>
            </c:strRef>
          </c:tx>
          <c:spPr>
            <a:solidFill>
              <a:srgbClr val="2E7D8F"/>
            </a:solidFill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0" i="0" u="none" strike="noStrike">
                    <a:solidFill>
                      <a:srgbClr val="1B2A36"/>
                    </a:solidFill>
                    <a:latin typeface="Calibri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Sheet1!$A$2:$A$9</c:f>
              <c:strCache>
                <c:ptCount val="8"/>
                <c:pt idx="0">
                  <c:v>Публікації на
ресурсах</c:v>
                </c:pt>
                <c:pt idx="1">
                  <c:v>Заходи за
участі НКП</c:v>
                </c:pt>
                <c:pt idx="2">
                  <c:v>Підготовлені
матеріали</c:v>
                </c:pt>
                <c:pt idx="3">
                  <c:v>Консультації</c:v>
                </c:pt>
                <c:pt idx="4">
                  <c:v>Унікальні
суб'єкти</c:v>
                </c:pt>
                <c:pt idx="5">
                  <c:v>Учасники
заходів</c:v>
                </c:pt>
                <c:pt idx="6">
                  <c:v>Подані
пропозиції</c:v>
                </c:pt>
                <c:pt idx="7">
                  <c:v>Проведені
заходи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100</c:v>
                </c:pt>
                <c:pt idx="1">
                  <c:v>100</c:v>
                </c:pt>
                <c:pt idx="2">
                  <c:v>75</c:v>
                </c:pt>
                <c:pt idx="3">
                  <c:v>72.2</c:v>
                </c:pt>
                <c:pt idx="4">
                  <c:v>60</c:v>
                </c:pt>
                <c:pt idx="5">
                  <c:v>52.3</c:v>
                </c:pt>
                <c:pt idx="6">
                  <c:v>50</c:v>
                </c:pt>
                <c:pt idx="7">
                  <c:v>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DA9-4849-97B4-BEFE64CDB421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35"/>
        <c:axId val="2094734554"/>
        <c:axId val="2094734552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5B6B78"/>
                </a:solidFill>
                <a:latin typeface="Calibri"/>
              </a:defRPr>
            </a:pPr>
            <a:endParaRPr lang="en-US"/>
          </a:p>
        </c:tx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</c:scaling>
        <c:delete val="0"/>
        <c:axPos val="b"/>
        <c:majorGridlines>
          <c:spPr>
            <a:ln w="12700" cap="flat">
              <a:solidFill>
                <a:srgbClr val="E3E8EC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100" b="0" i="0" u="none" strike="noStrike">
                <a:solidFill>
                  <a:srgbClr val="5B6B78"/>
                </a:solidFill>
                <a:latin typeface="Calibri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c:style val="2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2025 (рік)</c:v>
                </c:pt>
              </c:strCache>
            </c:strRef>
          </c:tx>
          <c:spPr>
            <a:solidFill>
              <a:srgbClr val="8A98A3"/>
            </a:solidFill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0" i="0" u="none" strike="noStrike">
                    <a:solidFill>
                      <a:srgbClr val="1B2A36"/>
                    </a:solidFill>
                    <a:latin typeface="Calibri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Sheet1!$A$2:$A$4</c:f>
              <c:strCache>
                <c:ptCount val="3"/>
                <c:pt idx="0">
                  <c:v>Проєкти на конкурси
МОН</c:v>
                </c:pt>
                <c:pt idx="1">
                  <c:v>Сформовані наукові
команди</c:v>
                </c:pt>
                <c:pt idx="2">
                  <c:v>Семінари з написання
проєктів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13</c:v>
                </c:pt>
                <c:pt idx="1">
                  <c:v>10</c:v>
                </c:pt>
                <c:pt idx="2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9BE-F545-977F-E76B3DEB808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 півріччя 2026</c:v>
                </c:pt>
              </c:strCache>
            </c:strRef>
          </c:tx>
          <c:spPr>
            <a:solidFill>
              <a:srgbClr val="12304A"/>
            </a:solidFill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0" i="0" u="none" strike="noStrike">
                    <a:solidFill>
                      <a:srgbClr val="1B2A36"/>
                    </a:solidFill>
                    <a:latin typeface="Calibri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Sheet1!$A$2:$A$4</c:f>
              <c:strCache>
                <c:ptCount val="3"/>
                <c:pt idx="0">
                  <c:v>Проєкти на конкурси
МОН</c:v>
                </c:pt>
                <c:pt idx="1">
                  <c:v>Сформовані наукові
команди</c:v>
                </c:pt>
                <c:pt idx="2">
                  <c:v>Семінари з написання
проєктів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42</c:v>
                </c:pt>
                <c:pt idx="1">
                  <c:v>42</c:v>
                </c:pt>
                <c:pt idx="2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9BE-F545-977F-E76B3DEB8083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40"/>
        <c:axId val="2094734554"/>
        <c:axId val="2094734552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100" b="0" i="0" u="none" strike="noStrike">
                <a:solidFill>
                  <a:srgbClr val="5B6B78"/>
                </a:solidFill>
                <a:latin typeface="Calibri"/>
              </a:defRPr>
            </a:pPr>
            <a:endParaRPr lang="en-US"/>
          </a:p>
        </c:tx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12700" cap="flat">
              <a:solidFill>
                <a:srgbClr val="E3E8EC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100" b="0" i="0" u="none" strike="noStrike">
                <a:solidFill>
                  <a:srgbClr val="5B6B78"/>
                </a:solidFill>
                <a:latin typeface="Calibri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 sz="1100">
              <a:solidFill>
                <a:srgbClr val="5B6B78"/>
              </a:solidFill>
              <a:latin typeface="Calibri"/>
              <a:cs typeface="Calibri"/>
            </a:defRPr>
          </a:pPr>
          <a:endParaRPr lang="en-US"/>
        </a:p>
      </c:txPr>
    </c:legend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c:style val="2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2025 (факт)</c:v>
                </c:pt>
              </c:strCache>
            </c:strRef>
          </c:tx>
          <c:spPr>
            <a:solidFill>
              <a:srgbClr val="8A98A3"/>
            </a:solidFill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0" i="0" u="none" strike="noStrike">
                    <a:solidFill>
                      <a:srgbClr val="1B2A36"/>
                    </a:solidFill>
                    <a:latin typeface="Calibri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Sheet1!$A$2:$A$6</c:f>
              <c:strCache>
                <c:ptCount val="5"/>
                <c:pt idx="0">
                  <c:v>Міжнародні</c:v>
                </c:pt>
                <c:pt idx="1">
                  <c:v>Всеукраїнські</c:v>
                </c:pt>
                <c:pt idx="2">
                  <c:v>Університетські</c:v>
                </c:pt>
                <c:pt idx="3">
                  <c:v>Інтернет-
конференції</c:v>
                </c:pt>
                <c:pt idx="4">
                  <c:v>За оргпідтримки
НУ «ЗП»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11</c:v>
                </c:pt>
                <c:pt idx="1">
                  <c:v>4</c:v>
                </c:pt>
                <c:pt idx="2">
                  <c:v>2</c:v>
                </c:pt>
                <c:pt idx="3">
                  <c:v>0</c:v>
                </c:pt>
                <c:pt idx="4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D47-CF4F-AC93-A4FE226E63A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2026 (план)</c:v>
                </c:pt>
              </c:strCache>
            </c:strRef>
          </c:tx>
          <c:spPr>
            <a:solidFill>
              <a:srgbClr val="B9C6D0"/>
            </a:solidFill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0" i="0" u="none" strike="noStrike">
                    <a:solidFill>
                      <a:srgbClr val="1B2A36"/>
                    </a:solidFill>
                    <a:latin typeface="Calibri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Sheet1!$A$2:$A$6</c:f>
              <c:strCache>
                <c:ptCount val="5"/>
                <c:pt idx="0">
                  <c:v>Міжнародні</c:v>
                </c:pt>
                <c:pt idx="1">
                  <c:v>Всеукраїнські</c:v>
                </c:pt>
                <c:pt idx="2">
                  <c:v>Університетські</c:v>
                </c:pt>
                <c:pt idx="3">
                  <c:v>Інтернет-
конференції</c:v>
                </c:pt>
                <c:pt idx="4">
                  <c:v>За оргпідтримки
НУ «ЗП»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8</c:v>
                </c:pt>
                <c:pt idx="1">
                  <c:v>3</c:v>
                </c:pt>
                <c:pt idx="2">
                  <c:v>1</c:v>
                </c:pt>
                <c:pt idx="3">
                  <c:v>4</c:v>
                </c:pt>
                <c:pt idx="4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D47-CF4F-AC93-A4FE226E63A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2026 (проведено)</c:v>
                </c:pt>
              </c:strCache>
            </c:strRef>
          </c:tx>
          <c:spPr>
            <a:solidFill>
              <a:srgbClr val="2E7D8F"/>
            </a:solidFill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0" i="0" u="none" strike="noStrike">
                    <a:solidFill>
                      <a:srgbClr val="1B2A36"/>
                    </a:solidFill>
                    <a:latin typeface="Calibri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Sheet1!$A$2:$A$6</c:f>
              <c:strCache>
                <c:ptCount val="5"/>
                <c:pt idx="0">
                  <c:v>Міжнародні</c:v>
                </c:pt>
                <c:pt idx="1">
                  <c:v>Всеукраїнські</c:v>
                </c:pt>
                <c:pt idx="2">
                  <c:v>Університетські</c:v>
                </c:pt>
                <c:pt idx="3">
                  <c:v>Інтернет-
конференції</c:v>
                </c:pt>
                <c:pt idx="4">
                  <c:v>За оргпідтримки
НУ «ЗП»</c:v>
                </c:pt>
              </c:strCache>
            </c:strRef>
          </c:cat>
          <c:val>
            <c:numRef>
              <c:f>Sheet1!$D$2:$D$6</c:f>
              <c:numCache>
                <c:formatCode>General</c:formatCode>
                <c:ptCount val="5"/>
                <c:pt idx="0">
                  <c:v>4</c:v>
                </c:pt>
                <c:pt idx="1">
                  <c:v>1</c:v>
                </c:pt>
                <c:pt idx="2">
                  <c:v>1</c:v>
                </c:pt>
                <c:pt idx="3">
                  <c:v>2</c:v>
                </c:pt>
                <c:pt idx="4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D47-CF4F-AC93-A4FE226E63AA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35"/>
        <c:axId val="2094734554"/>
        <c:axId val="2094734552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5B6B78"/>
                </a:solidFill>
                <a:latin typeface="Calibri"/>
              </a:defRPr>
            </a:pPr>
            <a:endParaRPr lang="en-US"/>
          </a:p>
        </c:tx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12700" cap="flat">
              <a:solidFill>
                <a:srgbClr val="E3E8EC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100" b="0" i="0" u="none" strike="noStrike">
                <a:solidFill>
                  <a:srgbClr val="5B6B78"/>
                </a:solidFill>
                <a:latin typeface="Calibri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 sz="1000">
              <a:solidFill>
                <a:srgbClr val="5B6B78"/>
              </a:solidFill>
              <a:latin typeface="Calibri"/>
              <a:cs typeface="Calibri"/>
            </a:defRPr>
          </a:pPr>
          <a:endParaRPr lang="en-US"/>
        </a:p>
      </c:txPr>
    </c:legend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c:style val="2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Scopus</c:v>
                </c:pt>
              </c:strCache>
            </c:strRef>
          </c:tx>
          <c:spPr>
            <a:solidFill>
              <a:srgbClr val="12304A"/>
            </a:solidFill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0" i="0" u="none" strike="noStrike">
                    <a:solidFill>
                      <a:srgbClr val="1B2A36"/>
                    </a:solidFill>
                    <a:latin typeface="Calibri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Sheet1!$A$2:$A$7</c:f>
              <c:strCache>
                <c:ptCount val="6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  <c:pt idx="4">
                  <c:v>2025</c:v>
                </c:pt>
                <c:pt idx="5">
                  <c:v>I п. 2026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117</c:v>
                </c:pt>
                <c:pt idx="1">
                  <c:v>133</c:v>
                </c:pt>
                <c:pt idx="2">
                  <c:v>137</c:v>
                </c:pt>
                <c:pt idx="3">
                  <c:v>155</c:v>
                </c:pt>
                <c:pt idx="4">
                  <c:v>170</c:v>
                </c:pt>
                <c:pt idx="5">
                  <c:v>121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D5A-4640-BF4F-51F22F6D233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Web of Science</c:v>
                </c:pt>
              </c:strCache>
            </c:strRef>
          </c:tx>
          <c:spPr>
            <a:solidFill>
              <a:srgbClr val="2E7D8F"/>
            </a:solidFill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0" i="0" u="none" strike="noStrike">
                    <a:solidFill>
                      <a:srgbClr val="1B2A36"/>
                    </a:solidFill>
                    <a:latin typeface="Calibri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Sheet1!$A$2:$A$7</c:f>
              <c:strCache>
                <c:ptCount val="6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  <c:pt idx="4">
                  <c:v>2025</c:v>
                </c:pt>
                <c:pt idx="5">
                  <c:v>I п. 2026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63</c:v>
                </c:pt>
                <c:pt idx="1">
                  <c:v>82</c:v>
                </c:pt>
                <c:pt idx="2">
                  <c:v>85</c:v>
                </c:pt>
                <c:pt idx="3">
                  <c:v>87</c:v>
                </c:pt>
                <c:pt idx="4">
                  <c:v>97</c:v>
                </c:pt>
                <c:pt idx="5">
                  <c:v>52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D5A-4640-BF4F-51F22F6D233E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40"/>
        <c:axId val="2094734554"/>
        <c:axId val="2094734552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100" b="0" i="0" u="none" strike="noStrike">
                <a:solidFill>
                  <a:srgbClr val="5B6B78"/>
                </a:solidFill>
                <a:latin typeface="Calibri"/>
              </a:defRPr>
            </a:pPr>
            <a:endParaRPr lang="en-US"/>
          </a:p>
        </c:tx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12700" cap="flat">
              <a:solidFill>
                <a:srgbClr val="E3E8EC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100" b="0" i="0" u="none" strike="noStrike">
                <a:solidFill>
                  <a:srgbClr val="5B6B78"/>
                </a:solidFill>
                <a:latin typeface="Calibri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 sz="1100">
              <a:solidFill>
                <a:srgbClr val="5B6B78"/>
              </a:solidFill>
              <a:latin typeface="Calibri"/>
              <a:cs typeface="Calibri"/>
            </a:defRPr>
          </a:pPr>
          <a:endParaRPr lang="en-US"/>
        </a:p>
      </c:txPr>
    </c:legend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c:style val="2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h-індекс Scopus</c:v>
                </c:pt>
              </c:strCache>
            </c:strRef>
          </c:tx>
          <c:spPr>
            <a:solidFill>
              <a:srgbClr val="12304A"/>
            </a:solidFill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0" i="0" u="none" strike="noStrike">
                    <a:solidFill>
                      <a:srgbClr val="1B2A36"/>
                    </a:solidFill>
                    <a:latin typeface="Calibri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Sheet1!$A$2:$A$7</c:f>
              <c:strCache>
                <c:ptCount val="6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  <c:pt idx="4">
                  <c:v>2025</c:v>
                </c:pt>
                <c:pt idx="5">
                  <c:v>I п. 2026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20</c:v>
                </c:pt>
                <c:pt idx="1">
                  <c:v>21</c:v>
                </c:pt>
                <c:pt idx="2">
                  <c:v>22</c:v>
                </c:pt>
                <c:pt idx="3">
                  <c:v>26</c:v>
                </c:pt>
                <c:pt idx="4">
                  <c:v>27</c:v>
                </c:pt>
                <c:pt idx="5">
                  <c:v>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31A-E24A-9A23-02F3882F4C67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55"/>
        <c:axId val="2094734554"/>
        <c:axId val="2094734552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100" b="0" i="0" u="none" strike="noStrike">
                <a:solidFill>
                  <a:srgbClr val="5B6B78"/>
                </a:solidFill>
                <a:latin typeface="Calibri"/>
              </a:defRPr>
            </a:pPr>
            <a:endParaRPr lang="en-US"/>
          </a:p>
        </c:tx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  <c:min val="0"/>
        </c:scaling>
        <c:delete val="0"/>
        <c:axPos val="l"/>
        <c:majorGridlines>
          <c:spPr>
            <a:ln w="12700" cap="flat">
              <a:solidFill>
                <a:srgbClr val="E3E8EC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100" b="0" i="0" u="none" strike="noStrike">
                <a:solidFill>
                  <a:srgbClr val="5B6B78"/>
                </a:solidFill>
                <a:latin typeface="Calibri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c:style val="2"/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Патенти</c:v>
                </c:pt>
              </c:strCache>
            </c:strRef>
          </c:tx>
          <c:spPr>
            <a:solidFill>
              <a:srgbClr val="12304A"/>
            </a:solidFill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0" i="0" u="none" strike="noStrike">
                    <a:solidFill>
                      <a:srgbClr val="FFFFFF"/>
                    </a:solidFill>
                    <a:latin typeface="Calibri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Sheet1!$A$2:$A$7</c:f>
              <c:strCache>
                <c:ptCount val="6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  <c:pt idx="4">
                  <c:v>2025</c:v>
                </c:pt>
                <c:pt idx="5">
                  <c:v>I п. 2026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5</c:v>
                </c:pt>
                <c:pt idx="1">
                  <c:v>2</c:v>
                </c:pt>
                <c:pt idx="2">
                  <c:v>2</c:v>
                </c:pt>
                <c:pt idx="3">
                  <c:v>5</c:v>
                </c:pt>
                <c:pt idx="4">
                  <c:v>8</c:v>
                </c:pt>
                <c:pt idx="5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664-414E-9485-6CCA73FC11C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Свідоцтва про авторське право</c:v>
                </c:pt>
              </c:strCache>
            </c:strRef>
          </c:tx>
          <c:spPr>
            <a:solidFill>
              <a:srgbClr val="2E7D8F"/>
            </a:solidFill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0" i="0" u="none" strike="noStrike">
                    <a:solidFill>
                      <a:srgbClr val="FFFFFF"/>
                    </a:solidFill>
                    <a:latin typeface="Calibri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Sheet1!$A$2:$A$7</c:f>
              <c:strCache>
                <c:ptCount val="6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  <c:pt idx="4">
                  <c:v>2025</c:v>
                </c:pt>
                <c:pt idx="5">
                  <c:v>I п. 2026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3</c:v>
                </c:pt>
                <c:pt idx="1">
                  <c:v>8</c:v>
                </c:pt>
                <c:pt idx="2">
                  <c:v>11</c:v>
                </c:pt>
                <c:pt idx="3">
                  <c:v>11</c:v>
                </c:pt>
                <c:pt idx="4">
                  <c:v>10</c:v>
                </c:pt>
                <c:pt idx="5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664-414E-9485-6CCA73FC11CB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45"/>
        <c:overlap val="100"/>
        <c:axId val="2094734554"/>
        <c:axId val="2094734552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100" b="0" i="0" u="none" strike="noStrike">
                <a:solidFill>
                  <a:srgbClr val="5B6B78"/>
                </a:solidFill>
                <a:latin typeface="Calibri"/>
              </a:defRPr>
            </a:pPr>
            <a:endParaRPr lang="en-US"/>
          </a:p>
        </c:tx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12700" cap="flat">
              <a:solidFill>
                <a:srgbClr val="E3E8EC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100" b="0" i="0" u="none" strike="noStrike">
                <a:solidFill>
                  <a:srgbClr val="5B6B78"/>
                </a:solidFill>
                <a:latin typeface="Calibri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 sz="1100">
              <a:solidFill>
                <a:srgbClr val="5B6B78"/>
              </a:solidFill>
              <a:latin typeface="Calibri"/>
              <a:cs typeface="Calibri"/>
            </a:defRPr>
          </a:pPr>
          <a:endParaRPr lang="en-US"/>
        </a:p>
      </c:txPr>
    </c:legend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c:style val="2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Переможці конкурсів та олімпіад</c:v>
                </c:pt>
              </c:strCache>
            </c:strRef>
          </c:tx>
          <c:spPr>
            <a:solidFill>
              <a:srgbClr val="12304A"/>
            </a:solidFill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0" i="0" u="none" strike="noStrike">
                    <a:solidFill>
                      <a:srgbClr val="1B2A36"/>
                    </a:solidFill>
                    <a:latin typeface="Calibri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Sheet1!$A$2:$A$7</c:f>
              <c:strCache>
                <c:ptCount val="6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  <c:pt idx="4">
                  <c:v>2025</c:v>
                </c:pt>
                <c:pt idx="5">
                  <c:v>I п. 2026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31</c:v>
                </c:pt>
                <c:pt idx="1">
                  <c:v>9</c:v>
                </c:pt>
                <c:pt idx="2">
                  <c:v>39</c:v>
                </c:pt>
                <c:pt idx="3">
                  <c:v>55</c:v>
                </c:pt>
                <c:pt idx="4">
                  <c:v>120</c:v>
                </c:pt>
                <c:pt idx="5">
                  <c:v>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80F-B44B-AB88-96B77DF4AD56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55"/>
        <c:axId val="2094734554"/>
        <c:axId val="2094734552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5B6B78"/>
                </a:solidFill>
                <a:latin typeface="Calibri"/>
              </a:defRPr>
            </a:pPr>
            <a:endParaRPr lang="en-US"/>
          </a:p>
        </c:tx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12700" cap="flat">
              <a:solidFill>
                <a:srgbClr val="E3E8EC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100" b="0" i="0" u="none" strike="noStrike">
                <a:solidFill>
                  <a:srgbClr val="5B6B78"/>
                </a:solidFill>
                <a:latin typeface="Calibri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c:style val="2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Публікації здобувачів освіти</c:v>
                </c:pt>
              </c:strCache>
            </c:strRef>
          </c:tx>
          <c:spPr>
            <a:solidFill>
              <a:srgbClr val="2E7D8F"/>
            </a:solidFill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0" i="0" u="none" strike="noStrike">
                    <a:solidFill>
                      <a:srgbClr val="1B2A36"/>
                    </a:solidFill>
                    <a:latin typeface="Calibri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Sheet1!$A$2:$A$7</c:f>
              <c:strCache>
                <c:ptCount val="6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  <c:pt idx="4">
                  <c:v>2025</c:v>
                </c:pt>
                <c:pt idx="5">
                  <c:v>I п. 2026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1357</c:v>
                </c:pt>
                <c:pt idx="1">
                  <c:v>1086</c:v>
                </c:pt>
                <c:pt idx="2">
                  <c:v>1817</c:v>
                </c:pt>
                <c:pt idx="3">
                  <c:v>1920</c:v>
                </c:pt>
                <c:pt idx="4">
                  <c:v>1932</c:v>
                </c:pt>
                <c:pt idx="5">
                  <c:v>1034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7A7-AD49-B986-E90FA672D47E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55"/>
        <c:axId val="2094734554"/>
        <c:axId val="2094734552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5B6B78"/>
                </a:solidFill>
                <a:latin typeface="Calibri"/>
              </a:defRPr>
            </a:pPr>
            <a:endParaRPr lang="en-US"/>
          </a:p>
        </c:tx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12700" cap="flat">
              <a:solidFill>
                <a:srgbClr val="E3E8EC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100" b="0" i="0" u="none" strike="noStrike">
                <a:solidFill>
                  <a:srgbClr val="5B6B78"/>
                </a:solidFill>
                <a:latin typeface="Calibri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264952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Доповідь про результати наукової та науково-технічної діяльності НУ «Запорізька політехніка» за I півріччя 2026 року.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Структура надходжень змінилася: у 2025 році домінував спецфонд (понад 73 %), у I півріччі 2026 на загальний фонд припадає 61 % коштів.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2304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949440" y="-1371600"/>
            <a:ext cx="4206240" cy="4206240"/>
          </a:xfrm>
          <a:prstGeom prst="ellipse">
            <a:avLst/>
          </a:prstGeom>
          <a:solidFill>
            <a:srgbClr val="2E7D8F">
              <a:alpha val="30000"/>
            </a:srgbClr>
          </a:solidFill>
          <a:ln w="12700">
            <a:solidFill>
              <a:srgbClr val="2E7D8F">
                <a:alpha val="30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-1188720" y="3200400"/>
            <a:ext cx="3108960" cy="3108960"/>
          </a:xfrm>
          <a:prstGeom prst="ellipse">
            <a:avLst/>
          </a:prstGeom>
          <a:solidFill>
            <a:srgbClr val="E8A33D">
              <a:alpha val="20000"/>
            </a:srgbClr>
          </a:solidFill>
          <a:ln w="12700">
            <a:solidFill>
              <a:srgbClr val="E8A33D">
                <a:alpha val="20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 txBox="1"/>
          <p:nvPr/>
        </p:nvSpPr>
        <p:spPr>
          <a:xfrm>
            <a:off x="640080" y="960120"/>
            <a:ext cx="7863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150" dirty="0">
                <a:solidFill>
                  <a:srgbClr val="E8A3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НАЦІОНАЛЬНИЙ УНІВЕРСИТЕТ «ЗАПОРІЗЬКА ПОЛІТЕХНІКА»</a:t>
            </a:r>
            <a:endParaRPr lang="en-US" sz="130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1417320"/>
            <a:ext cx="786384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4000"/>
              </a:lnSpc>
              <a:buNone/>
            </a:pPr>
            <a:r>
              <a:rPr lang="en-US" sz="33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Наукова та науково-технічна</a:t>
            </a:r>
            <a:endParaRPr lang="en-US" sz="3300" dirty="0"/>
          </a:p>
          <a:p>
            <a:pPr marL="0" indent="0">
              <a:lnSpc>
                <a:spcPts val="4000"/>
              </a:lnSpc>
              <a:buNone/>
            </a:pPr>
            <a:r>
              <a:rPr lang="en-US" sz="33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діяльність за I півріччя 2026 року</a:t>
            </a:r>
            <a:endParaRPr lang="en-US" sz="3300" dirty="0"/>
          </a:p>
        </p:txBody>
      </p:sp>
      <p:sp>
        <p:nvSpPr>
          <p:cNvPr id="6" name="Text 4"/>
          <p:cNvSpPr txBox="1"/>
          <p:nvPr/>
        </p:nvSpPr>
        <p:spPr>
          <a:xfrm>
            <a:off x="640080" y="3017520"/>
            <a:ext cx="7863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i="1" dirty="0">
                <a:solidFill>
                  <a:srgbClr val="C7D6E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Доповідь на засіданні у проректора з наукової роботи</a:t>
            </a:r>
            <a:endParaRPr lang="en-US" sz="1500" dirty="0"/>
          </a:p>
        </p:txBody>
      </p:sp>
      <p:sp>
        <p:nvSpPr>
          <p:cNvPr id="7" name="Text 5"/>
          <p:cNvSpPr txBox="1"/>
          <p:nvPr/>
        </p:nvSpPr>
        <p:spPr>
          <a:xfrm>
            <a:off x="640080" y="4206240"/>
            <a:ext cx="7863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9FB3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Науково-дослідна частина  ·  Запоріжжя, 2026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37744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1230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Кадровий склад та фінансування НДЧ</a:t>
            </a:r>
            <a:endParaRPr lang="en-US" sz="26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786384"/>
            <a:ext cx="8229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i="1" dirty="0">
                <a:solidFill>
                  <a:srgbClr val="8A98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станом на 30.06.2026; у дужках — показники 2025 року</a:t>
            </a:r>
            <a:endParaRPr lang="en-US" sz="1300" dirty="0"/>
          </a:p>
        </p:txBody>
      </p:sp>
      <p:sp>
        <p:nvSpPr>
          <p:cNvPr id="4" name="Shape 2"/>
          <p:cNvSpPr/>
          <p:nvPr/>
        </p:nvSpPr>
        <p:spPr>
          <a:xfrm>
            <a:off x="457200" y="1280160"/>
            <a:ext cx="1965960" cy="1234440"/>
          </a:xfrm>
          <a:prstGeom prst="roundRect">
            <a:avLst>
              <a:gd name="adj" fmla="val 5926"/>
            </a:avLst>
          </a:prstGeom>
          <a:solidFill>
            <a:srgbClr val="12304A"/>
          </a:solidFill>
          <a:ln w="12700">
            <a:solidFill>
              <a:srgbClr val="12304A"/>
            </a:solidFill>
            <a:prstDash val="solid"/>
          </a:ln>
          <a:effectLst>
            <a:outerShdw blurRad="101600" dist="25400" dir="5400000" algn="bl" rotWithShape="0">
              <a:srgbClr val="9AA7B1">
                <a:alpha val="2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 txBox="1"/>
          <p:nvPr/>
        </p:nvSpPr>
        <p:spPr>
          <a:xfrm>
            <a:off x="548640" y="1371600"/>
            <a:ext cx="1783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9</a:t>
            </a:r>
            <a:endParaRPr lang="en-US" sz="28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1883664"/>
            <a:ext cx="1783080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штатних співробітників НДЧ  (2025 — 5)</a:t>
            </a:r>
            <a:endParaRPr lang="en-US" sz="1100" dirty="0"/>
          </a:p>
        </p:txBody>
      </p:sp>
      <p:sp>
        <p:nvSpPr>
          <p:cNvPr id="7" name="Shape 5"/>
          <p:cNvSpPr/>
          <p:nvPr/>
        </p:nvSpPr>
        <p:spPr>
          <a:xfrm>
            <a:off x="2542032" y="1280160"/>
            <a:ext cx="1965960" cy="1234440"/>
          </a:xfrm>
          <a:prstGeom prst="roundRect">
            <a:avLst>
              <a:gd name="adj" fmla="val 5926"/>
            </a:avLst>
          </a:prstGeom>
          <a:solidFill>
            <a:srgbClr val="2E7D8F"/>
          </a:solidFill>
          <a:ln w="12700">
            <a:solidFill>
              <a:srgbClr val="2E7D8F"/>
            </a:solidFill>
            <a:prstDash val="solid"/>
          </a:ln>
          <a:effectLst>
            <a:outerShdw blurRad="101600" dist="25400" dir="5400000" algn="bl" rotWithShape="0">
              <a:srgbClr val="9AA7B1">
                <a:alpha val="2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 txBox="1"/>
          <p:nvPr/>
        </p:nvSpPr>
        <p:spPr>
          <a:xfrm>
            <a:off x="2633472" y="1371600"/>
            <a:ext cx="1783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44</a:t>
            </a:r>
            <a:endParaRPr lang="en-US" sz="2800" dirty="0"/>
          </a:p>
        </p:txBody>
      </p:sp>
      <p:sp>
        <p:nvSpPr>
          <p:cNvPr id="9" name="Text 7"/>
          <p:cNvSpPr txBox="1"/>
          <p:nvPr/>
        </p:nvSpPr>
        <p:spPr>
          <a:xfrm>
            <a:off x="2633472" y="1883664"/>
            <a:ext cx="1783080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сумісників та осіб за ЦПХ  (2025 — 69)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4626864" y="1280160"/>
            <a:ext cx="1965960" cy="1234440"/>
          </a:xfrm>
          <a:prstGeom prst="roundRect">
            <a:avLst>
              <a:gd name="adj" fmla="val 5926"/>
            </a:avLst>
          </a:prstGeom>
          <a:solidFill>
            <a:srgbClr val="2E7D8F"/>
          </a:solidFill>
          <a:ln w="12700">
            <a:solidFill>
              <a:srgbClr val="2E7D8F"/>
            </a:solidFill>
            <a:prstDash val="solid"/>
          </a:ln>
          <a:effectLst>
            <a:outerShdw blurRad="101600" dist="25400" dir="5400000" algn="bl" rotWithShape="0">
              <a:srgbClr val="9AA7B1">
                <a:alpha val="2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 txBox="1"/>
          <p:nvPr/>
        </p:nvSpPr>
        <p:spPr>
          <a:xfrm>
            <a:off x="4718304" y="1371600"/>
            <a:ext cx="1783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54</a:t>
            </a:r>
            <a:endParaRPr lang="en-US" sz="2800" dirty="0"/>
          </a:p>
        </p:txBody>
      </p:sp>
      <p:sp>
        <p:nvSpPr>
          <p:cNvPr id="12" name="Text 10"/>
          <p:cNvSpPr txBox="1"/>
          <p:nvPr/>
        </p:nvSpPr>
        <p:spPr>
          <a:xfrm>
            <a:off x="4718304" y="1883664"/>
            <a:ext cx="1783080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кафедральних НДР (2025 — 55)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6711696" y="1280160"/>
            <a:ext cx="1965960" cy="1234440"/>
          </a:xfrm>
          <a:prstGeom prst="roundRect">
            <a:avLst>
              <a:gd name="adj" fmla="val 5926"/>
            </a:avLst>
          </a:prstGeom>
          <a:solidFill>
            <a:srgbClr val="E8A33D"/>
          </a:solidFill>
          <a:ln w="12700">
            <a:solidFill>
              <a:srgbClr val="E8A33D"/>
            </a:solidFill>
            <a:prstDash val="solid"/>
          </a:ln>
          <a:effectLst>
            <a:outerShdw blurRad="101600" dist="25400" dir="5400000" algn="bl" rotWithShape="0">
              <a:srgbClr val="9AA7B1">
                <a:alpha val="2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 txBox="1"/>
          <p:nvPr/>
        </p:nvSpPr>
        <p:spPr>
          <a:xfrm>
            <a:off x="6803136" y="1371600"/>
            <a:ext cx="1783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1B2A3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6</a:t>
            </a:r>
            <a:endParaRPr lang="en-US" sz="2800" dirty="0"/>
          </a:p>
        </p:txBody>
      </p:sp>
      <p:sp>
        <p:nvSpPr>
          <p:cNvPr id="15" name="Text 13"/>
          <p:cNvSpPr txBox="1"/>
          <p:nvPr/>
        </p:nvSpPr>
        <p:spPr>
          <a:xfrm>
            <a:off x="6803136" y="1883664"/>
            <a:ext cx="1783080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100" dirty="0">
                <a:solidFill>
                  <a:srgbClr val="1B2A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студентів і аспірантів з оплатою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457200" y="2724912"/>
            <a:ext cx="8220456" cy="2011680"/>
          </a:xfrm>
          <a:prstGeom prst="roundRect">
            <a:avLst>
              <a:gd name="adj" fmla="val 2727"/>
            </a:avLst>
          </a:prstGeom>
          <a:solidFill>
            <a:srgbClr val="F4F6F8"/>
          </a:solidFill>
          <a:ln w="12700">
            <a:solidFill>
              <a:srgbClr val="E1E7E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Text 15"/>
          <p:cNvSpPr txBox="1"/>
          <p:nvPr/>
        </p:nvSpPr>
        <p:spPr>
          <a:xfrm>
            <a:off x="685800" y="2852928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230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Обсяги фінансування науково-дослідних робіт, тис. грн</a:t>
            </a:r>
            <a:endParaRPr lang="en-US" sz="1300" dirty="0"/>
          </a:p>
        </p:txBody>
      </p:sp>
      <p:sp>
        <p:nvSpPr>
          <p:cNvPr id="18" name="Text 16"/>
          <p:cNvSpPr txBox="1"/>
          <p:nvPr/>
        </p:nvSpPr>
        <p:spPr>
          <a:xfrm>
            <a:off x="713232" y="3182112"/>
            <a:ext cx="77266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300" dirty="0">
                <a:solidFill>
                  <a:srgbClr val="1B2A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Загальний фонд — 8 097,0 (6 НДР), у т. ч. базове фінансування 4 764,0 — у 2,1 раза більше, ніж за весь 2025 рік</a:t>
            </a:r>
            <a:endParaRPr lang="en-US" sz="13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300" dirty="0">
                <a:solidFill>
                  <a:srgbClr val="1B2A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Спеціальний фонд — 5 250,0 (12 робіт): госпдоговори 1 730,0 (8) · НФДУ 280,0 · Еразмус+ і </a:t>
            </a:r>
            <a:r>
              <a:rPr lang="en-US" sz="1300" dirty="0" err="1">
                <a:solidFill>
                  <a:srgbClr val="1B2A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Кардіфф</a:t>
            </a:r>
            <a:r>
              <a:rPr lang="en-US" sz="1300" dirty="0">
                <a:solidFill>
                  <a:srgbClr val="1B2A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uk-UA" sz="1300" dirty="0">
                <a:solidFill>
                  <a:srgbClr val="1B2A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      </a:t>
            </a:r>
            <a:r>
              <a:rPr lang="en-US" sz="1300" dirty="0">
                <a:solidFill>
                  <a:srgbClr val="1B2A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3 240,0</a:t>
            </a:r>
            <a:endParaRPr lang="en-US" sz="13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300" dirty="0">
                <a:solidFill>
                  <a:srgbClr val="1B2A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Разом за півріччя — 13 347,0, що становить 93 % річного обсягу фінансування 2025 року (14 330,0)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37744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230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Фінансування НДР: загальний фонд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786384"/>
            <a:ext cx="8229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i="1" dirty="0">
                <a:solidFill>
                  <a:srgbClr val="8A98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тис. грн; 2026 — станом на 30.06</a:t>
            </a:r>
            <a:endParaRPr lang="en-US" sz="1300" dirty="0"/>
          </a:p>
        </p:txBody>
      </p:sp>
      <p:graphicFrame>
        <p:nvGraphicFramePr>
          <p:cNvPr id="4" name="Chart 0"/>
          <p:cNvGraphicFramePr/>
          <p:nvPr/>
        </p:nvGraphicFramePr>
        <p:xfrm>
          <a:off x="457200" y="1188720"/>
          <a:ext cx="5486400" cy="35661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Shape 2"/>
          <p:cNvSpPr/>
          <p:nvPr/>
        </p:nvSpPr>
        <p:spPr>
          <a:xfrm>
            <a:off x="6126480" y="1371600"/>
            <a:ext cx="2560320" cy="1371600"/>
          </a:xfrm>
          <a:prstGeom prst="roundRect">
            <a:avLst>
              <a:gd name="adj" fmla="val 5333"/>
            </a:avLst>
          </a:prstGeom>
          <a:solidFill>
            <a:srgbClr val="E8A33D"/>
          </a:solidFill>
          <a:ln w="12700">
            <a:solidFill>
              <a:srgbClr val="E8A33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3"/>
          <p:cNvSpPr txBox="1"/>
          <p:nvPr/>
        </p:nvSpPr>
        <p:spPr>
          <a:xfrm>
            <a:off x="6217920" y="1481328"/>
            <a:ext cx="23774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1B2A3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у 2,1</a:t>
            </a:r>
            <a:endParaRPr lang="en-US" sz="2800" dirty="0"/>
          </a:p>
          <a:p>
            <a:pPr marL="0" indent="0" algn="ctr">
              <a:buNone/>
            </a:pPr>
            <a:r>
              <a:rPr lang="en-US" sz="2800" b="1" dirty="0">
                <a:solidFill>
                  <a:srgbClr val="1B2A3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раза</a:t>
            </a:r>
            <a:endParaRPr lang="en-US" sz="2800" dirty="0"/>
          </a:p>
        </p:txBody>
      </p:sp>
      <p:sp>
        <p:nvSpPr>
          <p:cNvPr id="7" name="Text 4"/>
          <p:cNvSpPr txBox="1"/>
          <p:nvPr/>
        </p:nvSpPr>
        <p:spPr>
          <a:xfrm>
            <a:off x="6217920" y="2304288"/>
            <a:ext cx="23774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1B2A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більше за весь 2025 рік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6144768" y="2926080"/>
            <a:ext cx="256032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200" dirty="0">
                <a:solidFill>
                  <a:srgbClr val="1B2A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Найвищий обсяг державного замовлення за останні п'ять років</a:t>
            </a:r>
            <a:endParaRPr lang="en-US" sz="12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200" dirty="0">
                <a:solidFill>
                  <a:srgbClr val="1B2A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Базове фінансування — 4 764,0 тис. грн</a:t>
            </a:r>
            <a:endParaRPr lang="en-US" sz="12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200" dirty="0">
                <a:solidFill>
                  <a:srgbClr val="1B2A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Результат подання 42 проєктів у системі URIS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37744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1230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Фінансування НДР: спеціальний фонд</a:t>
            </a:r>
            <a:endParaRPr lang="en-US" sz="26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786384"/>
            <a:ext cx="8229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i="1" dirty="0">
                <a:solidFill>
                  <a:srgbClr val="8A98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тис. грн, з урахуванням грантів; 2026 — станом на 30.06</a:t>
            </a:r>
            <a:endParaRPr lang="en-US" sz="1300" dirty="0"/>
          </a:p>
        </p:txBody>
      </p:sp>
      <p:graphicFrame>
        <p:nvGraphicFramePr>
          <p:cNvPr id="4" name="Chart 0"/>
          <p:cNvGraphicFramePr/>
          <p:nvPr/>
        </p:nvGraphicFramePr>
        <p:xfrm>
          <a:off x="457200" y="1188720"/>
          <a:ext cx="5394960" cy="35661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Text 2"/>
          <p:cNvSpPr txBox="1"/>
          <p:nvPr/>
        </p:nvSpPr>
        <p:spPr>
          <a:xfrm>
            <a:off x="5989320" y="1234440"/>
            <a:ext cx="2697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230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Структура спеціального фонду I півріччя 2026</a:t>
            </a:r>
            <a:endParaRPr lang="en-US" sz="1300" dirty="0"/>
          </a:p>
        </p:txBody>
      </p:sp>
      <p:graphicFrame>
        <p:nvGraphicFramePr>
          <p:cNvPr id="6" name="Chart 1"/>
          <p:cNvGraphicFramePr/>
          <p:nvPr/>
        </p:nvGraphicFramePr>
        <p:xfrm>
          <a:off x="5806440" y="1600200"/>
          <a:ext cx="3017520" cy="2286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7" name="Text 3"/>
          <p:cNvSpPr txBox="1"/>
          <p:nvPr/>
        </p:nvSpPr>
        <p:spPr>
          <a:xfrm>
            <a:off x="5806440" y="4160520"/>
            <a:ext cx="3017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i="1" dirty="0">
                <a:solidFill>
                  <a:srgbClr val="8A98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Виконання 2 НДР перенесено на 2027 рік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37744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1230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Науковий парк «Запорізька політехніка»</a:t>
            </a:r>
            <a:endParaRPr lang="en-US" sz="24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786384"/>
            <a:ext cx="8229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i="1" dirty="0">
                <a:solidFill>
                  <a:srgbClr val="8A98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 півріччя 2026 порівняно з підсумками 2025 року</a:t>
            </a:r>
            <a:endParaRPr lang="en-US" sz="1300" dirty="0"/>
          </a:p>
        </p:txBody>
      </p:sp>
      <p:graphicFrame>
        <p:nvGraphicFramePr>
          <p:cNvPr id="4" name="Chart 0"/>
          <p:cNvGraphicFramePr/>
          <p:nvPr/>
        </p:nvGraphicFramePr>
        <p:xfrm>
          <a:off x="457200" y="1234440"/>
          <a:ext cx="5394960" cy="34747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Shape 2"/>
          <p:cNvSpPr/>
          <p:nvPr/>
        </p:nvSpPr>
        <p:spPr>
          <a:xfrm>
            <a:off x="6035040" y="1280160"/>
            <a:ext cx="2651760" cy="1097280"/>
          </a:xfrm>
          <a:prstGeom prst="roundRect">
            <a:avLst>
              <a:gd name="adj" fmla="val 6667"/>
            </a:avLst>
          </a:prstGeom>
          <a:solidFill>
            <a:srgbClr val="12304A"/>
          </a:solidFill>
          <a:ln w="12700">
            <a:solidFill>
              <a:srgbClr val="12304A"/>
            </a:solidFill>
            <a:prstDash val="solid"/>
          </a:ln>
          <a:effectLst>
            <a:outerShdw blurRad="101600" dist="25400" dir="5400000" algn="bl" rotWithShape="0">
              <a:srgbClr val="9AA7B1">
                <a:alpha val="2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6" name="Text 3"/>
          <p:cNvSpPr txBox="1"/>
          <p:nvPr/>
        </p:nvSpPr>
        <p:spPr>
          <a:xfrm>
            <a:off x="6126480" y="1371600"/>
            <a:ext cx="24688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у 6,7 раза</a:t>
            </a:r>
            <a:endParaRPr lang="en-US" sz="2800" dirty="0"/>
          </a:p>
        </p:txBody>
      </p:sp>
      <p:sp>
        <p:nvSpPr>
          <p:cNvPr id="7" name="Text 4"/>
          <p:cNvSpPr txBox="1"/>
          <p:nvPr/>
        </p:nvSpPr>
        <p:spPr>
          <a:xfrm>
            <a:off x="6126480" y="1883664"/>
            <a:ext cx="246888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зростання вартості договорів на НДР</a:t>
            </a:r>
            <a:endParaRPr lang="en-US" sz="1100" dirty="0"/>
          </a:p>
        </p:txBody>
      </p:sp>
      <p:sp>
        <p:nvSpPr>
          <p:cNvPr id="8" name="Shape 5"/>
          <p:cNvSpPr/>
          <p:nvPr/>
        </p:nvSpPr>
        <p:spPr>
          <a:xfrm>
            <a:off x="6035040" y="2487168"/>
            <a:ext cx="2651760" cy="1097280"/>
          </a:xfrm>
          <a:prstGeom prst="roundRect">
            <a:avLst>
              <a:gd name="adj" fmla="val 6667"/>
            </a:avLst>
          </a:prstGeom>
          <a:solidFill>
            <a:srgbClr val="2E7D8F"/>
          </a:solidFill>
          <a:ln w="12700">
            <a:solidFill>
              <a:srgbClr val="2E7D8F"/>
            </a:solidFill>
            <a:prstDash val="solid"/>
          </a:ln>
          <a:effectLst>
            <a:outerShdw blurRad="101600" dist="25400" dir="5400000" algn="bl" rotWithShape="0">
              <a:srgbClr val="9AA7B1">
                <a:alpha val="2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9" name="Text 6"/>
          <p:cNvSpPr txBox="1"/>
          <p:nvPr/>
        </p:nvSpPr>
        <p:spPr>
          <a:xfrm>
            <a:off x="6126480" y="2578608"/>
            <a:ext cx="24688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+94 %</a:t>
            </a:r>
            <a:endParaRPr lang="en-US" sz="2800" dirty="0"/>
          </a:p>
        </p:txBody>
      </p:sp>
      <p:sp>
        <p:nvSpPr>
          <p:cNvPr id="10" name="Text 7"/>
          <p:cNvSpPr txBox="1"/>
          <p:nvPr/>
        </p:nvSpPr>
        <p:spPr>
          <a:xfrm>
            <a:off x="6126480" y="3090672"/>
            <a:ext cx="246888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обсяг продукції власної розробки</a:t>
            </a:r>
            <a:endParaRPr lang="en-US" sz="1100" dirty="0"/>
          </a:p>
        </p:txBody>
      </p:sp>
      <p:sp>
        <p:nvSpPr>
          <p:cNvPr id="11" name="Text 8"/>
          <p:cNvSpPr txBox="1"/>
          <p:nvPr/>
        </p:nvSpPr>
        <p:spPr>
          <a:xfrm>
            <a:off x="6053328" y="3703320"/>
            <a:ext cx="26517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100" dirty="0">
                <a:solidFill>
                  <a:srgbClr val="1B2A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 виконаних договорів (2025 — 6)</a:t>
            </a:r>
            <a:endParaRPr lang="en-US" sz="11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100" dirty="0">
                <a:solidFill>
                  <a:srgbClr val="1B2A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Залучено 10 співробітників університету</a:t>
            </a:r>
            <a:endParaRPr lang="en-US" sz="11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100" dirty="0">
                <a:solidFill>
                  <a:srgbClr val="1B2A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Сукупний обсяг 2 799,5 тис. грн перевищує законтрактовані на 2026 рік 2 млн грн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37744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230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НКП «Горизонт Європа»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786384"/>
            <a:ext cx="8229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i="1" dirty="0">
                <a:solidFill>
                  <a:srgbClr val="8A98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напрям «Дослідницькі інфраструктури» — виконання КРІ за I етап 2026 року, %</a:t>
            </a:r>
            <a:endParaRPr lang="en-US" sz="1300" dirty="0"/>
          </a:p>
        </p:txBody>
      </p:sp>
      <p:graphicFrame>
        <p:nvGraphicFramePr>
          <p:cNvPr id="4" name="Chart 0"/>
          <p:cNvGraphicFramePr/>
          <p:nvPr/>
        </p:nvGraphicFramePr>
        <p:xfrm>
          <a:off x="411480" y="1234440"/>
          <a:ext cx="5669280" cy="35204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Shape 2"/>
          <p:cNvSpPr/>
          <p:nvPr/>
        </p:nvSpPr>
        <p:spPr>
          <a:xfrm>
            <a:off x="6263640" y="1280160"/>
            <a:ext cx="2423160" cy="1051560"/>
          </a:xfrm>
          <a:prstGeom prst="roundRect">
            <a:avLst>
              <a:gd name="adj" fmla="val 6957"/>
            </a:avLst>
          </a:prstGeom>
          <a:solidFill>
            <a:srgbClr val="12304A"/>
          </a:solidFill>
          <a:ln w="12700">
            <a:solidFill>
              <a:srgbClr val="12304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3"/>
          <p:cNvSpPr txBox="1"/>
          <p:nvPr/>
        </p:nvSpPr>
        <p:spPr>
          <a:xfrm>
            <a:off x="6309360" y="1371600"/>
            <a:ext cx="2331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56 %</a:t>
            </a:r>
            <a:endParaRPr lang="en-US" sz="3000" dirty="0"/>
          </a:p>
        </p:txBody>
      </p:sp>
      <p:sp>
        <p:nvSpPr>
          <p:cNvPr id="7" name="Text 4"/>
          <p:cNvSpPr txBox="1"/>
          <p:nvPr/>
        </p:nvSpPr>
        <p:spPr>
          <a:xfrm>
            <a:off x="6309360" y="1901952"/>
            <a:ext cx="2331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C7D6E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середнє виконання КРІ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6281928" y="2423160"/>
            <a:ext cx="2423160" cy="2331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050" dirty="0">
                <a:solidFill>
                  <a:srgbClr val="1B2A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 проєктних пропозицій: SCRAP2HEA, CIRCUITPIPE, EVEREST, SECURE-ENERGY, OmbudsAI</a:t>
            </a:r>
            <a:endParaRPr lang="en-US" sz="105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050" dirty="0">
                <a:solidFill>
                  <a:srgbClr val="1B2A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У 2 проєктах НУ «ЗП» — координатор консорціуму</a:t>
            </a:r>
            <a:endParaRPr lang="en-US" sz="105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050" dirty="0">
                <a:solidFill>
                  <a:srgbClr val="1B2A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 унікальних суб'єктів при індикаторі 10; 39 публікацій при індикаторі 12</a:t>
            </a:r>
            <a:endParaRPr lang="en-US" sz="105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050" dirty="0">
                <a:solidFill>
                  <a:srgbClr val="1B2A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Участь у SMI2G-2026 (Париж) та самітах RIFF (Краків)</a:t>
            </a:r>
            <a:endParaRPr lang="en-US" sz="105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050" dirty="0">
                <a:solidFill>
                  <a:srgbClr val="1B2A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КРІ 2 і КРІ 5 — цикл грантових угод припадає на II півріччя</a:t>
            </a:r>
            <a:endParaRPr lang="en-US" sz="10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37744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230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Наукові школи та співробітництво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786384"/>
            <a:ext cx="8229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i="1" dirty="0">
                <a:solidFill>
                  <a:srgbClr val="8A98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нові реєстрації та укладені угоди у I півріччі 2026 року</a:t>
            </a:r>
            <a:endParaRPr lang="en-US" sz="1300" dirty="0"/>
          </a:p>
        </p:txBody>
      </p:sp>
      <p:sp>
        <p:nvSpPr>
          <p:cNvPr id="4" name="Shape 2"/>
          <p:cNvSpPr/>
          <p:nvPr/>
        </p:nvSpPr>
        <p:spPr>
          <a:xfrm>
            <a:off x="457200" y="1207008"/>
            <a:ext cx="3977640" cy="3474720"/>
          </a:xfrm>
          <a:prstGeom prst="roundRect">
            <a:avLst>
              <a:gd name="adj" fmla="val 1579"/>
            </a:avLst>
          </a:prstGeom>
          <a:solidFill>
            <a:srgbClr val="F4F6F8"/>
          </a:solidFill>
          <a:ln w="12700">
            <a:solidFill>
              <a:srgbClr val="E1E7E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 txBox="1"/>
          <p:nvPr/>
        </p:nvSpPr>
        <p:spPr>
          <a:xfrm>
            <a:off x="685800" y="1325880"/>
            <a:ext cx="35661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230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Наукові школи</a:t>
            </a:r>
            <a:endParaRPr lang="en-US" sz="1500" dirty="0"/>
          </a:p>
        </p:txBody>
      </p:sp>
      <p:sp>
        <p:nvSpPr>
          <p:cNvPr id="6" name="Text 4"/>
          <p:cNvSpPr txBox="1"/>
          <p:nvPr/>
        </p:nvSpPr>
        <p:spPr>
          <a:xfrm>
            <a:off x="685800" y="1691640"/>
            <a:ext cx="10058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400" b="1" dirty="0">
                <a:solidFill>
                  <a:srgbClr val="2E7D8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10</a:t>
            </a:r>
            <a:endParaRPr lang="en-US" sz="4400" dirty="0"/>
          </a:p>
        </p:txBody>
      </p:sp>
      <p:sp>
        <p:nvSpPr>
          <p:cNvPr id="7" name="Text 5"/>
          <p:cNvSpPr txBox="1"/>
          <p:nvPr/>
        </p:nvSpPr>
        <p:spPr>
          <a:xfrm>
            <a:off x="1691640" y="1783080"/>
            <a:ext cx="25603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B2A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діючих наукових шкіл</a:t>
            </a: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1B2A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станом на 30.06.2026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713232" y="2514600"/>
            <a:ext cx="347472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200" dirty="0">
                <a:solidFill>
                  <a:srgbClr val="1B2A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Нова школа 2026 року — «Інтелектуальні інформаційні технології»</a:t>
            </a:r>
            <a:endParaRPr lang="en-US" sz="12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200" dirty="0">
                <a:solidFill>
                  <a:srgbClr val="1B2A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Засновник і керівник — д-р техн. наук, проф. С. О. Субботін, завідувач кафедри «Програмні засоби»</a:t>
            </a:r>
            <a:endParaRPr lang="en-US" sz="12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200" dirty="0">
                <a:solidFill>
                  <a:srgbClr val="1B2A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У 2025 році зареєстровано школу «Публічне право» (проф. Р. М. Максакова)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4709160" y="1207008"/>
            <a:ext cx="3977640" cy="3474720"/>
          </a:xfrm>
          <a:prstGeom prst="roundRect">
            <a:avLst>
              <a:gd name="adj" fmla="val 1579"/>
            </a:avLst>
          </a:prstGeom>
          <a:solidFill>
            <a:srgbClr val="F4F6F8"/>
          </a:solidFill>
          <a:ln w="12700">
            <a:solidFill>
              <a:srgbClr val="E1E7E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 txBox="1"/>
          <p:nvPr/>
        </p:nvSpPr>
        <p:spPr>
          <a:xfrm>
            <a:off x="4937760" y="1325880"/>
            <a:ext cx="35661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230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Нові договори про співробітництво — 6</a:t>
            </a:r>
            <a:endParaRPr lang="en-US" sz="1400" dirty="0"/>
          </a:p>
        </p:txBody>
      </p:sp>
      <p:sp>
        <p:nvSpPr>
          <p:cNvPr id="11" name="Text 9"/>
          <p:cNvSpPr txBox="1"/>
          <p:nvPr/>
        </p:nvSpPr>
        <p:spPr>
          <a:xfrm>
            <a:off x="4965192" y="1719072"/>
            <a:ext cx="3474720" cy="2697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050" dirty="0">
                <a:solidFill>
                  <a:srgbClr val="1B2A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ТОВ «НВП «АТЛОН АВІА» — меморандум № 18/26/1 від 30.01.2026</a:t>
            </a:r>
            <a:endParaRPr lang="en-US" sz="105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050" dirty="0">
                <a:solidFill>
                  <a:srgbClr val="1B2A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ДНДІ випробувань і сертифікації озброєння та військової техніки — № 19/26/2 від 30.01.2026</a:t>
            </a:r>
            <a:endParaRPr lang="en-US" sz="105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050" dirty="0">
                <a:solidFill>
                  <a:srgbClr val="1B2A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Інститут проблем міцності ім. Г. С. Писаренка НАН України — № 1/02-2026/3 від 10.02.2026</a:t>
            </a:r>
            <a:endParaRPr lang="en-US" sz="105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050" dirty="0">
                <a:solidFill>
                  <a:srgbClr val="1B2A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Запорізький відділ Інституту механіки та автоматики АПВ НААН — № 4 від 30.03.2026</a:t>
            </a:r>
            <a:endParaRPr lang="en-US" sz="105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050" dirty="0">
                <a:solidFill>
                  <a:srgbClr val="1B2A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Аерокосмічна асоціація України — № 1/2026/5</a:t>
            </a:r>
            <a:endParaRPr lang="en-US" sz="105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050" dirty="0">
                <a:solidFill>
                  <a:srgbClr val="1B2A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ТОВ «Науково-дослідний та проектний інститут титану» — № 6</a:t>
            </a:r>
            <a:endParaRPr lang="en-US" sz="1050" dirty="0"/>
          </a:p>
        </p:txBody>
      </p:sp>
      <p:sp>
        <p:nvSpPr>
          <p:cNvPr id="12" name="Text 10"/>
          <p:cNvSpPr txBox="1"/>
          <p:nvPr/>
        </p:nvSpPr>
        <p:spPr>
          <a:xfrm>
            <a:off x="4965192" y="4370832"/>
            <a:ext cx="34747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i="1" dirty="0">
                <a:solidFill>
                  <a:srgbClr val="2E7D8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Шість угод: оборонна та авіакосмічна тематика, установи НАН і НААН України</a:t>
            </a:r>
            <a:endParaRPr lang="en-US" sz="10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37744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230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Грантовий та конкурсний супровід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786384"/>
            <a:ext cx="8229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i="1" dirty="0">
                <a:solidFill>
                  <a:srgbClr val="8A98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подання проєктів на конкурси МОН і НФДУ, супровід у системі URIS</a:t>
            </a:r>
            <a:endParaRPr lang="en-US" sz="1300" dirty="0"/>
          </a:p>
        </p:txBody>
      </p:sp>
      <p:graphicFrame>
        <p:nvGraphicFramePr>
          <p:cNvPr id="4" name="Chart 0"/>
          <p:cNvGraphicFramePr/>
          <p:nvPr/>
        </p:nvGraphicFramePr>
        <p:xfrm>
          <a:off x="411480" y="1234440"/>
          <a:ext cx="5394960" cy="34747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Shape 2"/>
          <p:cNvSpPr/>
          <p:nvPr/>
        </p:nvSpPr>
        <p:spPr>
          <a:xfrm>
            <a:off x="6035040" y="1280160"/>
            <a:ext cx="2651760" cy="1325880"/>
          </a:xfrm>
          <a:prstGeom prst="roundRect">
            <a:avLst>
              <a:gd name="adj" fmla="val 5517"/>
            </a:avLst>
          </a:prstGeom>
          <a:solidFill>
            <a:srgbClr val="12304A"/>
          </a:solidFill>
          <a:ln w="12700">
            <a:solidFill>
              <a:srgbClr val="12304A"/>
            </a:solidFill>
            <a:prstDash val="solid"/>
          </a:ln>
          <a:effectLst>
            <a:outerShdw blurRad="101600" dist="25400" dir="5400000" algn="bl" rotWithShape="0">
              <a:srgbClr val="9AA7B1">
                <a:alpha val="2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6" name="Text 3"/>
          <p:cNvSpPr txBox="1"/>
          <p:nvPr/>
        </p:nvSpPr>
        <p:spPr>
          <a:xfrm>
            <a:off x="6126480" y="1371600"/>
            <a:ext cx="24688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42</a:t>
            </a:r>
            <a:endParaRPr lang="en-US" sz="2800" dirty="0"/>
          </a:p>
        </p:txBody>
      </p:sp>
      <p:sp>
        <p:nvSpPr>
          <p:cNvPr id="7" name="Text 4"/>
          <p:cNvSpPr txBox="1"/>
          <p:nvPr/>
        </p:nvSpPr>
        <p:spPr>
          <a:xfrm>
            <a:off x="6126480" y="1883664"/>
            <a:ext cx="2468880" cy="649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0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проєкти подано у системі URIS:</a:t>
            </a:r>
            <a:endParaRPr lang="en-US" sz="1050" dirty="0"/>
          </a:p>
          <a:p>
            <a:pPr marL="0" indent="0" algn="ctr">
              <a:buNone/>
            </a:pPr>
            <a:r>
              <a:rPr lang="en-US" sz="10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 фундаментальних, 27 прикладних,</a:t>
            </a:r>
            <a:endParaRPr lang="en-US" sz="1050" dirty="0"/>
          </a:p>
          <a:p>
            <a:pPr marL="0" indent="0" algn="ctr">
              <a:buNone/>
            </a:pPr>
            <a:r>
              <a:rPr lang="en-US" sz="10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 молодих учених</a:t>
            </a:r>
            <a:endParaRPr lang="en-US" sz="1050" dirty="0"/>
          </a:p>
        </p:txBody>
      </p:sp>
      <p:sp>
        <p:nvSpPr>
          <p:cNvPr id="8" name="Text 5"/>
          <p:cNvSpPr txBox="1"/>
          <p:nvPr/>
        </p:nvSpPr>
        <p:spPr>
          <a:xfrm>
            <a:off x="6053328" y="2788920"/>
            <a:ext cx="265176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100" dirty="0">
                <a:solidFill>
                  <a:srgbClr val="1B2A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У 2025 році було подано 13 проєктів — зростання у 3,2 раза</a:t>
            </a:r>
            <a:endParaRPr lang="en-US" sz="11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100" dirty="0">
                <a:solidFill>
                  <a:srgbClr val="1B2A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 проєкти — україно-латвійський конкурс; 5 проєктів — конкурси НФДУ</a:t>
            </a:r>
            <a:endParaRPr lang="en-US" sz="11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100" dirty="0">
                <a:solidFill>
                  <a:srgbClr val="1B2A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42 наукові команди та 9 семінарів з написання проєктів</a:t>
            </a:r>
            <a:endParaRPr lang="en-US" sz="11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100" dirty="0">
                <a:solidFill>
                  <a:srgbClr val="1B2A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Заплановано семінар щодо економічної частини на базі аналізу типових помилок у кошторисах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37744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1230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Наукові заходи: конференції та семінари</a:t>
            </a:r>
            <a:endParaRPr lang="en-US" sz="24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786384"/>
            <a:ext cx="8229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i="1" dirty="0">
                <a:solidFill>
                  <a:srgbClr val="8A98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план на 2026 рік — 23 заходи; проведено станом на дату подання — 14</a:t>
            </a:r>
            <a:endParaRPr lang="en-US" sz="1300" dirty="0"/>
          </a:p>
        </p:txBody>
      </p:sp>
      <p:graphicFrame>
        <p:nvGraphicFramePr>
          <p:cNvPr id="4" name="Chart 0"/>
          <p:cNvGraphicFramePr/>
          <p:nvPr/>
        </p:nvGraphicFramePr>
        <p:xfrm>
          <a:off x="411480" y="1234440"/>
          <a:ext cx="5669280" cy="34747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Shape 2"/>
          <p:cNvSpPr/>
          <p:nvPr/>
        </p:nvSpPr>
        <p:spPr>
          <a:xfrm>
            <a:off x="6263640" y="1280160"/>
            <a:ext cx="2423160" cy="1051560"/>
          </a:xfrm>
          <a:prstGeom prst="roundRect">
            <a:avLst>
              <a:gd name="adj" fmla="val 6957"/>
            </a:avLst>
          </a:prstGeom>
          <a:solidFill>
            <a:srgbClr val="2E7D8F"/>
          </a:solidFill>
          <a:ln w="12700">
            <a:solidFill>
              <a:srgbClr val="2E7D8F"/>
            </a:solidFill>
            <a:prstDash val="solid"/>
          </a:ln>
          <a:effectLst>
            <a:outerShdw blurRad="101600" dist="25400" dir="5400000" algn="bl" rotWithShape="0">
              <a:srgbClr val="9AA7B1">
                <a:alpha val="2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6" name="Text 3"/>
          <p:cNvSpPr txBox="1"/>
          <p:nvPr/>
        </p:nvSpPr>
        <p:spPr>
          <a:xfrm>
            <a:off x="6355080" y="1371600"/>
            <a:ext cx="22402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61 %</a:t>
            </a:r>
            <a:endParaRPr lang="en-US" sz="2800" dirty="0"/>
          </a:p>
        </p:txBody>
      </p:sp>
      <p:sp>
        <p:nvSpPr>
          <p:cNvPr id="7" name="Text 4"/>
          <p:cNvSpPr txBox="1"/>
          <p:nvPr/>
        </p:nvSpPr>
        <p:spPr>
          <a:xfrm>
            <a:off x="6355080" y="1883664"/>
            <a:ext cx="2240280" cy="3749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річного плану виконано за півріччя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6281928" y="2487168"/>
            <a:ext cx="2423160" cy="2240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100" dirty="0">
                <a:solidFill>
                  <a:srgbClr val="1B2A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У 2025 році проведено 24 заходи (з них 5 — здобувачів і молодих учених)</a:t>
            </a:r>
            <a:endParaRPr lang="en-US" sz="11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100" dirty="0">
                <a:solidFill>
                  <a:srgbClr val="1B2A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Інтернет-конференцію «Медіакартина світу» перенесено на 2027 рік</a:t>
            </a:r>
            <a:endParaRPr lang="en-US" sz="11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100" dirty="0">
                <a:solidFill>
                  <a:srgbClr val="1B2A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Видано 2 колективні монографії (2025 — 6)</a:t>
            </a:r>
            <a:endParaRPr lang="en-US" sz="11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100" dirty="0">
                <a:solidFill>
                  <a:srgbClr val="1B2A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Осіння концентрація конференцій дозволяє прогнозувати повне виконання плану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37744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230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Фахові видання університету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786384"/>
            <a:ext cx="8229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i="1" dirty="0">
                <a:solidFill>
                  <a:srgbClr val="8A98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п’ять наукових видань; наказ МОН України від 11.06.2026 № 928</a:t>
            </a:r>
            <a:endParaRPr lang="en-US" sz="1300" dirty="0"/>
          </a:p>
        </p:txBody>
      </p:sp>
      <p:sp>
        <p:nvSpPr>
          <p:cNvPr id="4" name="Shape 2"/>
          <p:cNvSpPr/>
          <p:nvPr/>
        </p:nvSpPr>
        <p:spPr>
          <a:xfrm>
            <a:off x="457200" y="1234440"/>
            <a:ext cx="4069080" cy="2148840"/>
          </a:xfrm>
          <a:prstGeom prst="roundRect">
            <a:avLst>
              <a:gd name="adj" fmla="val 2553"/>
            </a:avLst>
          </a:prstGeom>
          <a:solidFill>
            <a:srgbClr val="12304A"/>
          </a:solidFill>
          <a:ln w="12700">
            <a:solidFill>
              <a:srgbClr val="12304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 txBox="1"/>
          <p:nvPr/>
        </p:nvSpPr>
        <p:spPr>
          <a:xfrm>
            <a:off x="685800" y="1371600"/>
            <a:ext cx="3611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E8A3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Категорія «А» — 1 видання</a:t>
            </a:r>
            <a:endParaRPr lang="en-US" sz="1400" dirty="0"/>
          </a:p>
        </p:txBody>
      </p:sp>
      <p:sp>
        <p:nvSpPr>
          <p:cNvPr id="6" name="Text 4"/>
          <p:cNvSpPr txBox="1"/>
          <p:nvPr/>
        </p:nvSpPr>
        <p:spPr>
          <a:xfrm>
            <a:off x="685800" y="1682496"/>
            <a:ext cx="361188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«Радіоелектроніка, інформатика, управління»</a:t>
            </a:r>
            <a:endParaRPr lang="en-US" sz="1500" dirty="0"/>
          </a:p>
        </p:txBody>
      </p:sp>
      <p:sp>
        <p:nvSpPr>
          <p:cNvPr id="7" name="Text 5"/>
          <p:cNvSpPr txBox="1"/>
          <p:nvPr/>
        </p:nvSpPr>
        <p:spPr>
          <a:xfrm>
            <a:off x="713232" y="2240280"/>
            <a:ext cx="356616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1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Web of Science Core Collection</a:t>
            </a:r>
            <a:endParaRPr lang="en-US" sz="11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1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DOAJ, Index Copernicus</a:t>
            </a:r>
            <a:endParaRPr lang="en-US" sz="1150" dirty="0"/>
          </a:p>
          <a:p>
            <a:pPr marL="342900" indent="-342900">
              <a:buSzPct val="100000"/>
              <a:buChar char="•"/>
            </a:pPr>
            <a:r>
              <a:rPr lang="en-US" sz="11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Єдине видання Університету найвищої категорії Переліку</a:t>
            </a:r>
            <a:endParaRPr lang="en-US" sz="1150" dirty="0"/>
          </a:p>
        </p:txBody>
      </p:sp>
      <p:sp>
        <p:nvSpPr>
          <p:cNvPr id="8" name="Shape 6"/>
          <p:cNvSpPr/>
          <p:nvPr/>
        </p:nvSpPr>
        <p:spPr>
          <a:xfrm>
            <a:off x="4754880" y="1234440"/>
            <a:ext cx="3931920" cy="2148840"/>
          </a:xfrm>
          <a:prstGeom prst="roundRect">
            <a:avLst>
              <a:gd name="adj" fmla="val 2553"/>
            </a:avLst>
          </a:prstGeom>
          <a:solidFill>
            <a:srgbClr val="F4F6F8"/>
          </a:solidFill>
          <a:ln w="12700">
            <a:solidFill>
              <a:srgbClr val="E1E7E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 txBox="1"/>
          <p:nvPr/>
        </p:nvSpPr>
        <p:spPr>
          <a:xfrm>
            <a:off x="4983480" y="1371600"/>
            <a:ext cx="3520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1230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Категорія «Б» — 4 видання (01.06.2026 – 31.05.2029)</a:t>
            </a:r>
            <a:endParaRPr lang="en-US" sz="1250" dirty="0"/>
          </a:p>
        </p:txBody>
      </p:sp>
      <p:sp>
        <p:nvSpPr>
          <p:cNvPr id="10" name="Text 8"/>
          <p:cNvSpPr txBox="1"/>
          <p:nvPr/>
        </p:nvSpPr>
        <p:spPr>
          <a:xfrm>
            <a:off x="5010912" y="1719072"/>
            <a:ext cx="3429000" cy="15727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100" dirty="0">
                <a:solidFill>
                  <a:srgbClr val="1B2A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«Електротехніка та електроенергетика» (G3)</a:t>
            </a:r>
            <a:endParaRPr lang="en-US" sz="11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100" dirty="0">
                <a:solidFill>
                  <a:srgbClr val="1B2A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«Нові матеріали і технології в металургії та машинобудуванні» (G8–G11)</a:t>
            </a:r>
            <a:endParaRPr lang="en-US" sz="11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100" dirty="0">
                <a:solidFill>
                  <a:srgbClr val="1B2A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«Менеджмент і бізнес» (C1, D3, D7)</a:t>
            </a:r>
            <a:endParaRPr lang="en-US" sz="11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100" dirty="0">
                <a:solidFill>
                  <a:srgbClr val="1B2A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«Управління змінами та інновації» (C1–D4)</a:t>
            </a:r>
            <a:endParaRPr lang="en-US" sz="1100" dirty="0"/>
          </a:p>
        </p:txBody>
      </p:sp>
      <p:sp>
        <p:nvSpPr>
          <p:cNvPr id="11" name="Shape 9"/>
          <p:cNvSpPr/>
          <p:nvPr/>
        </p:nvSpPr>
        <p:spPr>
          <a:xfrm>
            <a:off x="457200" y="3520440"/>
            <a:ext cx="8229600" cy="1188720"/>
          </a:xfrm>
          <a:prstGeom prst="roundRect">
            <a:avLst>
              <a:gd name="adj" fmla="val 4615"/>
            </a:avLst>
          </a:prstGeom>
          <a:solidFill>
            <a:srgbClr val="F4F6F8"/>
          </a:solidFill>
          <a:ln w="12700">
            <a:solidFill>
              <a:srgbClr val="E1E7E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 txBox="1"/>
          <p:nvPr/>
        </p:nvSpPr>
        <p:spPr>
          <a:xfrm>
            <a:off x="713232" y="3630168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230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Наукометрична індексація та розвиток видань</a:t>
            </a:r>
            <a:endParaRPr lang="en-US" sz="1300" dirty="0"/>
          </a:p>
        </p:txBody>
      </p:sp>
      <p:sp>
        <p:nvSpPr>
          <p:cNvPr id="13" name="Text 11"/>
          <p:cNvSpPr txBox="1"/>
          <p:nvPr/>
        </p:nvSpPr>
        <p:spPr>
          <a:xfrm>
            <a:off x="713232" y="3913632"/>
            <a:ext cx="77266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1B2A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«Нові матеріали і технології в металургії та машинобудуванні» від 11.11.2025 індексується в DOAJ, а також представлене у WorldCat, BASE, Dimensions, OUCI та URAN. Заявку на індексацію видання в наукометричній базі Scopus подано, розгляд триває. Протягом півріччя тривало оновлення сайтів видань відповідно до вимог відкритості та відповідальної редакційної політики.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37744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1230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Аспірантура, докторантура, вчені звання</a:t>
            </a:r>
            <a:endParaRPr lang="en-US" sz="24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786384"/>
            <a:ext cx="8229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i="1" dirty="0">
                <a:solidFill>
                  <a:srgbClr val="8A98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 півріччя 2026 року</a:t>
            </a:r>
            <a:endParaRPr lang="en-US" sz="1300" dirty="0"/>
          </a:p>
        </p:txBody>
      </p:sp>
      <p:sp>
        <p:nvSpPr>
          <p:cNvPr id="4" name="Shape 2"/>
          <p:cNvSpPr/>
          <p:nvPr/>
        </p:nvSpPr>
        <p:spPr>
          <a:xfrm>
            <a:off x="457200" y="1234440"/>
            <a:ext cx="2679192" cy="1143000"/>
          </a:xfrm>
          <a:prstGeom prst="roundRect">
            <a:avLst>
              <a:gd name="adj" fmla="val 6400"/>
            </a:avLst>
          </a:prstGeom>
          <a:solidFill>
            <a:srgbClr val="12304A"/>
          </a:solidFill>
          <a:ln w="12700">
            <a:solidFill>
              <a:srgbClr val="12304A"/>
            </a:solidFill>
            <a:prstDash val="solid"/>
          </a:ln>
          <a:effectLst>
            <a:outerShdw blurRad="101600" dist="25400" dir="5400000" algn="bl" rotWithShape="0">
              <a:srgbClr val="9AA7B1">
                <a:alpha val="2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 txBox="1"/>
          <p:nvPr/>
        </p:nvSpPr>
        <p:spPr>
          <a:xfrm>
            <a:off x="548640" y="1325880"/>
            <a:ext cx="249631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28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1837944"/>
            <a:ext cx="2496312" cy="4663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захисти доктора філософії (3 бюджет / 1 контракт)</a:t>
            </a:r>
            <a:endParaRPr lang="en-US" sz="1100" dirty="0"/>
          </a:p>
        </p:txBody>
      </p:sp>
      <p:sp>
        <p:nvSpPr>
          <p:cNvPr id="7" name="Shape 5"/>
          <p:cNvSpPr/>
          <p:nvPr/>
        </p:nvSpPr>
        <p:spPr>
          <a:xfrm>
            <a:off x="3232404" y="1234440"/>
            <a:ext cx="2679192" cy="1143000"/>
          </a:xfrm>
          <a:prstGeom prst="roundRect">
            <a:avLst>
              <a:gd name="adj" fmla="val 6400"/>
            </a:avLst>
          </a:prstGeom>
          <a:solidFill>
            <a:srgbClr val="2E7D8F"/>
          </a:solidFill>
          <a:ln w="12700">
            <a:solidFill>
              <a:srgbClr val="2E7D8F"/>
            </a:solidFill>
            <a:prstDash val="solid"/>
          </a:ln>
          <a:effectLst>
            <a:outerShdw blurRad="101600" dist="25400" dir="5400000" algn="bl" rotWithShape="0">
              <a:srgbClr val="9AA7B1">
                <a:alpha val="2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 txBox="1"/>
          <p:nvPr/>
        </p:nvSpPr>
        <p:spPr>
          <a:xfrm>
            <a:off x="3323844" y="1325880"/>
            <a:ext cx="249631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</a:t>
            </a:r>
            <a:endParaRPr lang="en-US" sz="2800" dirty="0"/>
          </a:p>
        </p:txBody>
      </p:sp>
      <p:sp>
        <p:nvSpPr>
          <p:cNvPr id="9" name="Text 7"/>
          <p:cNvSpPr txBox="1"/>
          <p:nvPr/>
        </p:nvSpPr>
        <p:spPr>
          <a:xfrm>
            <a:off x="3323844" y="1837944"/>
            <a:ext cx="2496312" cy="4663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разових спеціалізованих вчених рад (2025 — 8)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6007608" y="1234440"/>
            <a:ext cx="2679192" cy="1143000"/>
          </a:xfrm>
          <a:prstGeom prst="roundRect">
            <a:avLst>
              <a:gd name="adj" fmla="val 6400"/>
            </a:avLst>
          </a:prstGeom>
          <a:solidFill>
            <a:srgbClr val="E8A33D"/>
          </a:solidFill>
          <a:ln w="12700">
            <a:solidFill>
              <a:srgbClr val="E8A33D"/>
            </a:solidFill>
            <a:prstDash val="solid"/>
          </a:ln>
          <a:effectLst>
            <a:outerShdw blurRad="101600" dist="25400" dir="5400000" algn="bl" rotWithShape="0">
              <a:srgbClr val="9AA7B1">
                <a:alpha val="2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 txBox="1"/>
          <p:nvPr/>
        </p:nvSpPr>
        <p:spPr>
          <a:xfrm>
            <a:off x="6099048" y="1325880"/>
            <a:ext cx="249631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1B2A3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6</a:t>
            </a:r>
            <a:endParaRPr lang="en-US" sz="2800" dirty="0"/>
          </a:p>
        </p:txBody>
      </p:sp>
      <p:sp>
        <p:nvSpPr>
          <p:cNvPr id="12" name="Text 10"/>
          <p:cNvSpPr txBox="1"/>
          <p:nvPr/>
        </p:nvSpPr>
        <p:spPr>
          <a:xfrm>
            <a:off x="6099048" y="1837944"/>
            <a:ext cx="2496312" cy="4663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100" dirty="0">
                <a:solidFill>
                  <a:srgbClr val="1B2A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претендентів на звання доцента (+2 справи в МОН)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457200" y="2542032"/>
            <a:ext cx="4069080" cy="2194560"/>
          </a:xfrm>
          <a:prstGeom prst="roundRect">
            <a:avLst>
              <a:gd name="adj" fmla="val 2500"/>
            </a:avLst>
          </a:prstGeom>
          <a:solidFill>
            <a:srgbClr val="F4F6F8"/>
          </a:solidFill>
          <a:ln w="12700">
            <a:solidFill>
              <a:srgbClr val="E1E7E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 txBox="1"/>
          <p:nvPr/>
        </p:nvSpPr>
        <p:spPr>
          <a:xfrm>
            <a:off x="713232" y="2670048"/>
            <a:ext cx="3566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230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Захисти та прийом</a:t>
            </a:r>
            <a:endParaRPr lang="en-US" sz="1400" dirty="0"/>
          </a:p>
        </p:txBody>
      </p:sp>
      <p:sp>
        <p:nvSpPr>
          <p:cNvPr id="15" name="Text 13"/>
          <p:cNvSpPr txBox="1"/>
          <p:nvPr/>
        </p:nvSpPr>
        <p:spPr>
          <a:xfrm>
            <a:off x="731520" y="2971800"/>
            <a:ext cx="3657600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150" dirty="0">
                <a:solidFill>
                  <a:srgbClr val="1B2A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 захисти доктора філософії: 3 за державним замовленням, 1 за кошти фізичних (юридичних) осіб</a:t>
            </a:r>
            <a:endParaRPr lang="en-US" sz="115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150" dirty="0">
                <a:solidFill>
                  <a:srgbClr val="1B2A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Створено 5 разових спеціалізованих вчених рад (2025 — 8)</a:t>
            </a:r>
            <a:endParaRPr lang="en-US" sz="1150" dirty="0"/>
          </a:p>
        </p:txBody>
      </p:sp>
      <p:sp>
        <p:nvSpPr>
          <p:cNvPr id="16" name="Shape 14"/>
          <p:cNvSpPr/>
          <p:nvPr/>
        </p:nvSpPr>
        <p:spPr>
          <a:xfrm>
            <a:off x="4754880" y="2542032"/>
            <a:ext cx="3931920" cy="2194560"/>
          </a:xfrm>
          <a:prstGeom prst="roundRect">
            <a:avLst>
              <a:gd name="adj" fmla="val 2500"/>
            </a:avLst>
          </a:prstGeom>
          <a:solidFill>
            <a:srgbClr val="F4F6F8"/>
          </a:solidFill>
          <a:ln w="12700">
            <a:solidFill>
              <a:srgbClr val="E1E7E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Text 15"/>
          <p:cNvSpPr txBox="1"/>
          <p:nvPr/>
        </p:nvSpPr>
        <p:spPr>
          <a:xfrm>
            <a:off x="5010912" y="2670048"/>
            <a:ext cx="3474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230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Стипендії, премії, гранти</a:t>
            </a:r>
            <a:endParaRPr lang="en-US" sz="1400" dirty="0"/>
          </a:p>
        </p:txBody>
      </p:sp>
      <p:sp>
        <p:nvSpPr>
          <p:cNvPr id="18" name="Text 16"/>
          <p:cNvSpPr txBox="1"/>
          <p:nvPr/>
        </p:nvSpPr>
        <p:spPr>
          <a:xfrm>
            <a:off x="5029200" y="2971800"/>
            <a:ext cx="3429000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150" dirty="0">
                <a:solidFill>
                  <a:srgbClr val="1B2A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Стипендії КМУ для молодих учених — А. В. Зеркаль, А. П. Безхлібна</a:t>
            </a:r>
            <a:endParaRPr lang="en-US" sz="115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150" dirty="0">
                <a:solidFill>
                  <a:srgbClr val="1B2A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Академічна стипендія КМУ — аспірант Роман Сухонос</a:t>
            </a:r>
            <a:endParaRPr lang="en-US" sz="115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150" dirty="0">
                <a:solidFill>
                  <a:srgbClr val="1B2A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Грант Президента України — Дмитро Широкорад (виконується)</a:t>
            </a:r>
            <a:endParaRPr lang="en-US" sz="11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37744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1230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Публікації у наукометричних базах даних</a:t>
            </a:r>
            <a:endParaRPr lang="en-US" sz="24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786384"/>
            <a:ext cx="8229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i="1" dirty="0">
                <a:solidFill>
                  <a:srgbClr val="8A98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одиниць; 2026 — за I півріччя</a:t>
            </a:r>
            <a:endParaRPr lang="en-US" sz="1300" dirty="0"/>
          </a:p>
        </p:txBody>
      </p:sp>
      <p:graphicFrame>
        <p:nvGraphicFramePr>
          <p:cNvPr id="4" name="Chart 0"/>
          <p:cNvGraphicFramePr/>
          <p:nvPr/>
        </p:nvGraphicFramePr>
        <p:xfrm>
          <a:off x="411480" y="1234440"/>
          <a:ext cx="5852160" cy="34747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Text 2"/>
          <p:cNvSpPr txBox="1"/>
          <p:nvPr/>
        </p:nvSpPr>
        <p:spPr>
          <a:xfrm>
            <a:off x="6446520" y="1417320"/>
            <a:ext cx="228600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200" dirty="0">
                <a:solidFill>
                  <a:srgbClr val="1B2A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Scopus — 121 публікація, або 71 % річного показника 2025 року</a:t>
            </a:r>
            <a:endParaRPr lang="en-US" sz="12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200" dirty="0">
                <a:solidFill>
                  <a:srgbClr val="1B2A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Web of Science — 52 публікації, або 54 % показника 2025 року</a:t>
            </a:r>
            <a:endParaRPr lang="en-US" sz="12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200" dirty="0">
                <a:solidFill>
                  <a:srgbClr val="1B2A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Збереження публікаційної активності у II півріччі забезпечує вихід на рівень 2025 року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37744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1230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Індекс Гірша університету у МБД Scopus</a:t>
            </a:r>
            <a:endParaRPr lang="en-US" sz="24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786384"/>
            <a:ext cx="8229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i="1" dirty="0">
                <a:solidFill>
                  <a:srgbClr val="8A98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одиниць; 2026 — за I півріччя</a:t>
            </a:r>
            <a:endParaRPr lang="en-US" sz="1300" dirty="0"/>
          </a:p>
        </p:txBody>
      </p:sp>
      <p:graphicFrame>
        <p:nvGraphicFramePr>
          <p:cNvPr id="4" name="Chart 0"/>
          <p:cNvGraphicFramePr/>
          <p:nvPr/>
        </p:nvGraphicFramePr>
        <p:xfrm>
          <a:off x="411480" y="1234440"/>
          <a:ext cx="5760720" cy="28803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Shape 2"/>
          <p:cNvSpPr/>
          <p:nvPr/>
        </p:nvSpPr>
        <p:spPr>
          <a:xfrm>
            <a:off x="6355080" y="1325880"/>
            <a:ext cx="2331720" cy="1097280"/>
          </a:xfrm>
          <a:prstGeom prst="roundRect">
            <a:avLst>
              <a:gd name="adj" fmla="val 6667"/>
            </a:avLst>
          </a:prstGeom>
          <a:solidFill>
            <a:srgbClr val="2E7D8F"/>
          </a:solidFill>
          <a:ln w="12700">
            <a:solidFill>
              <a:srgbClr val="2E7D8F"/>
            </a:solidFill>
            <a:prstDash val="solid"/>
          </a:ln>
          <a:effectLst>
            <a:outerShdw blurRad="101600" dist="25400" dir="5400000" algn="bl" rotWithShape="0">
              <a:srgbClr val="9AA7B1">
                <a:alpha val="2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6" name="Text 3"/>
          <p:cNvSpPr txBox="1"/>
          <p:nvPr/>
        </p:nvSpPr>
        <p:spPr>
          <a:xfrm>
            <a:off x="6446520" y="1417320"/>
            <a:ext cx="21488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29</a:t>
            </a:r>
            <a:endParaRPr lang="en-US" sz="2800" dirty="0"/>
          </a:p>
        </p:txBody>
      </p:sp>
      <p:sp>
        <p:nvSpPr>
          <p:cNvPr id="7" name="Text 4"/>
          <p:cNvSpPr txBox="1"/>
          <p:nvPr/>
        </p:nvSpPr>
        <p:spPr>
          <a:xfrm>
            <a:off x="6446520" y="1929384"/>
            <a:ext cx="214884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h-індекс Scopus  (I півр. 2025 — 27)</a:t>
            </a:r>
            <a:endParaRPr lang="en-US" sz="1100" dirty="0"/>
          </a:p>
        </p:txBody>
      </p:sp>
      <p:sp>
        <p:nvSpPr>
          <p:cNvPr id="8" name="Shape 5"/>
          <p:cNvSpPr/>
          <p:nvPr/>
        </p:nvSpPr>
        <p:spPr>
          <a:xfrm>
            <a:off x="6355080" y="2560320"/>
            <a:ext cx="2331720" cy="1097280"/>
          </a:xfrm>
          <a:prstGeom prst="roundRect">
            <a:avLst>
              <a:gd name="adj" fmla="val 6667"/>
            </a:avLst>
          </a:prstGeom>
          <a:solidFill>
            <a:srgbClr val="12304A"/>
          </a:solidFill>
          <a:ln w="12700">
            <a:solidFill>
              <a:srgbClr val="12304A"/>
            </a:solidFill>
            <a:prstDash val="solid"/>
          </a:ln>
          <a:effectLst>
            <a:outerShdw blurRad="101600" dist="25400" dir="5400000" algn="bl" rotWithShape="0">
              <a:srgbClr val="9AA7B1">
                <a:alpha val="2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9" name="Text 6"/>
          <p:cNvSpPr txBox="1"/>
          <p:nvPr/>
        </p:nvSpPr>
        <p:spPr>
          <a:xfrm>
            <a:off x="6446520" y="2651760"/>
            <a:ext cx="21488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24</a:t>
            </a:r>
            <a:endParaRPr lang="en-US" sz="2800" dirty="0"/>
          </a:p>
        </p:txBody>
      </p:sp>
      <p:sp>
        <p:nvSpPr>
          <p:cNvPr id="10" name="Text 7"/>
          <p:cNvSpPr txBox="1"/>
          <p:nvPr/>
        </p:nvSpPr>
        <p:spPr>
          <a:xfrm>
            <a:off x="6446520" y="3163824"/>
            <a:ext cx="214884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h-індекс Web of Science  (I півр. 2025 — 23)</a:t>
            </a:r>
            <a:endParaRPr lang="en-US" sz="1100" dirty="0"/>
          </a:p>
        </p:txBody>
      </p:sp>
      <p:sp>
        <p:nvSpPr>
          <p:cNvPr id="11" name="Text 8"/>
          <p:cNvSpPr txBox="1"/>
          <p:nvPr/>
        </p:nvSpPr>
        <p:spPr>
          <a:xfrm>
            <a:off x="411480" y="4224528"/>
            <a:ext cx="82753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i="1" dirty="0">
                <a:solidFill>
                  <a:srgbClr val="8A98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 відповідний період 2025 року h-індекс Scopus становив 27, Web of Science — 23. Зростання на дві одиниці у Scopus за рік свідчить про підвищення цитованості робіт науковців Університету.</a:t>
            </a:r>
            <a:endParaRPr lang="en-US" sz="10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37744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230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Інтелектуальна власність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786384"/>
            <a:ext cx="8229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i="1" dirty="0">
                <a:solidFill>
                  <a:srgbClr val="8A98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отримані охоронні документи, одиниць; 2026 — станом на 18.09</a:t>
            </a:r>
            <a:endParaRPr lang="en-US" sz="1300" dirty="0"/>
          </a:p>
        </p:txBody>
      </p:sp>
      <p:graphicFrame>
        <p:nvGraphicFramePr>
          <p:cNvPr id="4" name="Chart 0"/>
          <p:cNvGraphicFramePr/>
          <p:nvPr/>
        </p:nvGraphicFramePr>
        <p:xfrm>
          <a:off x="411480" y="1234440"/>
          <a:ext cx="5577840" cy="34747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Shape 2"/>
          <p:cNvSpPr/>
          <p:nvPr/>
        </p:nvSpPr>
        <p:spPr>
          <a:xfrm>
            <a:off x="6172200" y="1280160"/>
            <a:ext cx="2514600" cy="1051560"/>
          </a:xfrm>
          <a:prstGeom prst="roundRect">
            <a:avLst>
              <a:gd name="adj" fmla="val 6957"/>
            </a:avLst>
          </a:prstGeom>
          <a:solidFill>
            <a:srgbClr val="E8A33D"/>
          </a:solidFill>
          <a:ln w="12700">
            <a:solidFill>
              <a:srgbClr val="E8A33D"/>
            </a:solidFill>
            <a:prstDash val="solid"/>
          </a:ln>
          <a:effectLst>
            <a:outerShdw blurRad="101600" dist="25400" dir="5400000" algn="bl" rotWithShape="0">
              <a:srgbClr val="9AA7B1">
                <a:alpha val="2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6" name="Text 3"/>
          <p:cNvSpPr txBox="1"/>
          <p:nvPr/>
        </p:nvSpPr>
        <p:spPr>
          <a:xfrm>
            <a:off x="6263640" y="1371600"/>
            <a:ext cx="23317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1B2A3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15 / 20</a:t>
            </a:r>
            <a:endParaRPr lang="en-US" sz="2800" dirty="0"/>
          </a:p>
        </p:txBody>
      </p:sp>
      <p:sp>
        <p:nvSpPr>
          <p:cNvPr id="7" name="Text 4"/>
          <p:cNvSpPr txBox="1"/>
          <p:nvPr/>
        </p:nvSpPr>
        <p:spPr>
          <a:xfrm>
            <a:off x="6263640" y="1883664"/>
            <a:ext cx="2331720" cy="3749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100" dirty="0">
                <a:solidFill>
                  <a:srgbClr val="1B2A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отримано охоронних документів при річному плані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6190488" y="2487168"/>
            <a:ext cx="2514600" cy="2240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100" dirty="0">
                <a:solidFill>
                  <a:srgbClr val="1B2A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Подано 6 заявок на винаходи та корисні моделі (2025 — 5)</a:t>
            </a:r>
            <a:endParaRPr lang="en-US" sz="11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100" dirty="0">
                <a:solidFill>
                  <a:srgbClr val="1B2A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Подано 14 заявок на реєстрацію авторського права (2025 — 9) — у 1,6 раза більше</a:t>
            </a:r>
            <a:endParaRPr lang="en-US" sz="11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100" dirty="0">
                <a:solidFill>
                  <a:srgbClr val="1B2A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Отримано 6 патентів і 9 свідоцтв про авторське право</a:t>
            </a:r>
            <a:endParaRPr lang="en-US" sz="11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100" dirty="0">
                <a:solidFill>
                  <a:srgbClr val="1B2A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Виконання річного плану — 75 %; подані заявки дозволяють вийти на планові показники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37744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1230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Науково-дослідна робота студентів</a:t>
            </a:r>
            <a:endParaRPr lang="en-US" sz="26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786384"/>
            <a:ext cx="8229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i="1" dirty="0">
                <a:solidFill>
                  <a:srgbClr val="8A98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станом на 30.06.2026</a:t>
            </a:r>
            <a:endParaRPr lang="en-US" sz="1300" dirty="0"/>
          </a:p>
        </p:txBody>
      </p:sp>
      <p:sp>
        <p:nvSpPr>
          <p:cNvPr id="4" name="Shape 2"/>
          <p:cNvSpPr/>
          <p:nvPr/>
        </p:nvSpPr>
        <p:spPr>
          <a:xfrm>
            <a:off x="457200" y="1188720"/>
            <a:ext cx="1965960" cy="1097280"/>
          </a:xfrm>
          <a:prstGeom prst="roundRect">
            <a:avLst>
              <a:gd name="adj" fmla="val 6667"/>
            </a:avLst>
          </a:prstGeom>
          <a:solidFill>
            <a:srgbClr val="12304A"/>
          </a:solidFill>
          <a:ln w="12700">
            <a:solidFill>
              <a:srgbClr val="12304A"/>
            </a:solidFill>
            <a:prstDash val="solid"/>
          </a:ln>
          <a:effectLst>
            <a:outerShdw blurRad="101600" dist="25400" dir="5400000" algn="bl" rotWithShape="0">
              <a:srgbClr val="9AA7B1">
                <a:alpha val="2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 txBox="1"/>
          <p:nvPr/>
        </p:nvSpPr>
        <p:spPr>
          <a:xfrm>
            <a:off x="548640" y="1280160"/>
            <a:ext cx="1783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2 806</a:t>
            </a:r>
            <a:endParaRPr lang="en-US" sz="28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1792224"/>
            <a:ext cx="178308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учасників НДР — 34 % здобувачів, +2,8 %</a:t>
            </a:r>
            <a:endParaRPr lang="en-US" sz="1100" dirty="0"/>
          </a:p>
        </p:txBody>
      </p:sp>
      <p:sp>
        <p:nvSpPr>
          <p:cNvPr id="7" name="Shape 5"/>
          <p:cNvSpPr/>
          <p:nvPr/>
        </p:nvSpPr>
        <p:spPr>
          <a:xfrm>
            <a:off x="2542032" y="1188720"/>
            <a:ext cx="1965960" cy="1097280"/>
          </a:xfrm>
          <a:prstGeom prst="roundRect">
            <a:avLst>
              <a:gd name="adj" fmla="val 6667"/>
            </a:avLst>
          </a:prstGeom>
          <a:solidFill>
            <a:srgbClr val="2E7D8F"/>
          </a:solidFill>
          <a:ln w="12700">
            <a:solidFill>
              <a:srgbClr val="2E7D8F"/>
            </a:solidFill>
            <a:prstDash val="solid"/>
          </a:ln>
          <a:effectLst>
            <a:outerShdw blurRad="101600" dist="25400" dir="5400000" algn="bl" rotWithShape="0">
              <a:srgbClr val="9AA7B1">
                <a:alpha val="2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 txBox="1"/>
          <p:nvPr/>
        </p:nvSpPr>
        <p:spPr>
          <a:xfrm>
            <a:off x="2633472" y="1280160"/>
            <a:ext cx="1783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1 148</a:t>
            </a:r>
            <a:endParaRPr lang="en-US" sz="2800" dirty="0"/>
          </a:p>
        </p:txBody>
      </p:sp>
      <p:sp>
        <p:nvSpPr>
          <p:cNvPr id="9" name="Text 7"/>
          <p:cNvSpPr txBox="1"/>
          <p:nvPr/>
        </p:nvSpPr>
        <p:spPr>
          <a:xfrm>
            <a:off x="2633472" y="1792224"/>
            <a:ext cx="178308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учасників олімпіад і конкурсів (+25)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4626864" y="1188720"/>
            <a:ext cx="1965960" cy="1097280"/>
          </a:xfrm>
          <a:prstGeom prst="roundRect">
            <a:avLst>
              <a:gd name="adj" fmla="val 6667"/>
            </a:avLst>
          </a:prstGeom>
          <a:solidFill>
            <a:srgbClr val="2E7D8F"/>
          </a:solidFill>
          <a:ln w="12700">
            <a:solidFill>
              <a:srgbClr val="2E7D8F"/>
            </a:solidFill>
            <a:prstDash val="solid"/>
          </a:ln>
          <a:effectLst>
            <a:outerShdw blurRad="101600" dist="25400" dir="5400000" algn="bl" rotWithShape="0">
              <a:srgbClr val="9AA7B1">
                <a:alpha val="2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 txBox="1"/>
          <p:nvPr/>
        </p:nvSpPr>
        <p:spPr>
          <a:xfrm>
            <a:off x="4718304" y="1280160"/>
            <a:ext cx="1783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50</a:t>
            </a:r>
            <a:endParaRPr lang="en-US" sz="2800" dirty="0"/>
          </a:p>
        </p:txBody>
      </p:sp>
      <p:sp>
        <p:nvSpPr>
          <p:cNvPr id="12" name="Text 10"/>
          <p:cNvSpPr txBox="1"/>
          <p:nvPr/>
        </p:nvSpPr>
        <p:spPr>
          <a:xfrm>
            <a:off x="4718304" y="1792224"/>
            <a:ext cx="178308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переможців конкурсів та олімпіад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6711696" y="1188720"/>
            <a:ext cx="1965960" cy="1097280"/>
          </a:xfrm>
          <a:prstGeom prst="roundRect">
            <a:avLst>
              <a:gd name="adj" fmla="val 6667"/>
            </a:avLst>
          </a:prstGeom>
          <a:solidFill>
            <a:srgbClr val="E8A33D"/>
          </a:solidFill>
          <a:ln w="12700">
            <a:solidFill>
              <a:srgbClr val="E8A33D"/>
            </a:solidFill>
            <a:prstDash val="solid"/>
          </a:ln>
          <a:effectLst>
            <a:outerShdw blurRad="101600" dist="25400" dir="5400000" algn="bl" rotWithShape="0">
              <a:srgbClr val="9AA7B1">
                <a:alpha val="2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 txBox="1"/>
          <p:nvPr/>
        </p:nvSpPr>
        <p:spPr>
          <a:xfrm>
            <a:off x="6803136" y="1280160"/>
            <a:ext cx="1783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1B2A3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1 034</a:t>
            </a:r>
            <a:endParaRPr lang="en-US" sz="2800" dirty="0"/>
          </a:p>
        </p:txBody>
      </p:sp>
      <p:sp>
        <p:nvSpPr>
          <p:cNvPr id="15" name="Text 13"/>
          <p:cNvSpPr txBox="1"/>
          <p:nvPr/>
        </p:nvSpPr>
        <p:spPr>
          <a:xfrm>
            <a:off x="6803136" y="1792224"/>
            <a:ext cx="178308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100" dirty="0">
                <a:solidFill>
                  <a:srgbClr val="1B2A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студентські публікації за півріччя</a:t>
            </a:r>
            <a:endParaRPr lang="en-US" sz="1100" dirty="0"/>
          </a:p>
        </p:txBody>
      </p:sp>
      <p:graphicFrame>
        <p:nvGraphicFramePr>
          <p:cNvPr id="16" name="Chart 0"/>
          <p:cNvGraphicFramePr/>
          <p:nvPr/>
        </p:nvGraphicFramePr>
        <p:xfrm>
          <a:off x="411480" y="2468880"/>
          <a:ext cx="4114800" cy="22402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7" name="Chart 1"/>
          <p:cNvGraphicFramePr/>
          <p:nvPr/>
        </p:nvGraphicFramePr>
        <p:xfrm>
          <a:off x="4617720" y="2468880"/>
          <a:ext cx="4114800" cy="22402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8" name="Text 14"/>
          <p:cNvSpPr txBox="1"/>
          <p:nvPr/>
        </p:nvSpPr>
        <p:spPr>
          <a:xfrm>
            <a:off x="457200" y="2395728"/>
            <a:ext cx="40233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Переможці конкурсів та олімпіад</a:t>
            </a:r>
            <a:endParaRPr lang="en-US" sz="1100" dirty="0"/>
          </a:p>
        </p:txBody>
      </p:sp>
      <p:sp>
        <p:nvSpPr>
          <p:cNvPr id="19" name="Text 15"/>
          <p:cNvSpPr txBox="1"/>
          <p:nvPr/>
        </p:nvSpPr>
        <p:spPr>
          <a:xfrm>
            <a:off x="4663440" y="2395728"/>
            <a:ext cx="40233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Публікації здобувачів освіти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37744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1230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Студентські наукові заходи та стартап-рух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457200" y="1188720"/>
            <a:ext cx="4069080" cy="3017520"/>
          </a:xfrm>
          <a:prstGeom prst="roundRect">
            <a:avLst>
              <a:gd name="adj" fmla="val 1818"/>
            </a:avLst>
          </a:prstGeom>
          <a:solidFill>
            <a:srgbClr val="F4F6F8"/>
          </a:solidFill>
          <a:ln w="12700">
            <a:solidFill>
              <a:srgbClr val="E1E7E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 txBox="1"/>
          <p:nvPr/>
        </p:nvSpPr>
        <p:spPr>
          <a:xfrm>
            <a:off x="713232" y="1325880"/>
            <a:ext cx="3566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230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Проведено на базі університету</a:t>
            </a:r>
            <a:endParaRPr lang="en-US" sz="1400" dirty="0"/>
          </a:p>
        </p:txBody>
      </p:sp>
      <p:sp>
        <p:nvSpPr>
          <p:cNvPr id="5" name="Text 3"/>
          <p:cNvSpPr txBox="1"/>
          <p:nvPr/>
        </p:nvSpPr>
        <p:spPr>
          <a:xfrm>
            <a:off x="731520" y="1691640"/>
            <a:ext cx="352044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150" dirty="0">
                <a:solidFill>
                  <a:srgbClr val="1B2A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 Всеукраїнські конкурси студентських наукових робіт: «Цифрова трансформація економіки та управління», «Фізична терапія», «Електрична інженерія»</a:t>
            </a:r>
            <a:endParaRPr lang="en-US" sz="115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150" dirty="0">
                <a:solidFill>
                  <a:srgbClr val="1B2A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 Всеукраїнських студентських олімпіад</a:t>
            </a:r>
            <a:endParaRPr lang="en-US" sz="115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150" dirty="0">
                <a:solidFill>
                  <a:srgbClr val="1B2A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 Міжнародна конференція «Сучасні технології в оздоровчій діяльності» — 55 учасників з 9 країн</a:t>
            </a:r>
            <a:endParaRPr lang="en-US" sz="1150" dirty="0"/>
          </a:p>
        </p:txBody>
      </p:sp>
      <p:sp>
        <p:nvSpPr>
          <p:cNvPr id="6" name="Shape 4"/>
          <p:cNvSpPr/>
          <p:nvPr/>
        </p:nvSpPr>
        <p:spPr>
          <a:xfrm>
            <a:off x="4754880" y="1188720"/>
            <a:ext cx="3931920" cy="3017520"/>
          </a:xfrm>
          <a:prstGeom prst="roundRect">
            <a:avLst>
              <a:gd name="adj" fmla="val 1818"/>
            </a:avLst>
          </a:prstGeom>
          <a:solidFill>
            <a:srgbClr val="F4F6F8"/>
          </a:solidFill>
          <a:ln w="12700">
            <a:solidFill>
              <a:srgbClr val="E1E7E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 txBox="1"/>
          <p:nvPr/>
        </p:nvSpPr>
        <p:spPr>
          <a:xfrm>
            <a:off x="5010912" y="1325880"/>
            <a:ext cx="3474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230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Стартап-рух та інтелектуальна власність</a:t>
            </a:r>
            <a:endParaRPr lang="en-US" sz="1400" dirty="0"/>
          </a:p>
        </p:txBody>
      </p:sp>
      <p:sp>
        <p:nvSpPr>
          <p:cNvPr id="8" name="Text 6"/>
          <p:cNvSpPr txBox="1"/>
          <p:nvPr/>
        </p:nvSpPr>
        <p:spPr>
          <a:xfrm>
            <a:off x="5029200" y="1691640"/>
            <a:ext cx="342900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150" dirty="0">
                <a:solidFill>
                  <a:srgbClr val="1B2A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IV Конкурс бізнес-ідей «STARTUP із Запорізькою політехнікою» спільно з УКРНОІВІ, Національним хабом ІВ та мережею TISC</a:t>
            </a:r>
            <a:endParaRPr lang="en-US" sz="115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150" dirty="0">
                <a:solidFill>
                  <a:srgbClr val="1B2A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У межах конкурсу — 5 навчальних семінарів</a:t>
            </a:r>
            <a:endParaRPr lang="en-US" sz="115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150" dirty="0">
                <a:solidFill>
                  <a:srgbClr val="1B2A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Переможці — учасники 12-тижневої акселераційної програми Student Startup Fund (МОН та Український фонд стартапів)</a:t>
            </a:r>
            <a:endParaRPr lang="en-US" sz="115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150" dirty="0">
                <a:solidFill>
                  <a:srgbClr val="1B2A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Вебінар «Авторське право і суміжні права» до Дня науки; на жовтень – листопад заплановано ще 2 семінари</a:t>
            </a:r>
            <a:endParaRPr lang="en-US" sz="11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12304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7432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Підсумки та пріоритети на II півріччя 2026 року</a:t>
            </a:r>
            <a:endParaRPr lang="en-US" sz="24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960120"/>
            <a:ext cx="4023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E8A3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Ключові результати півріччя</a:t>
            </a:r>
            <a:endParaRPr lang="en-US" sz="1300" dirty="0"/>
          </a:p>
        </p:txBody>
      </p:sp>
      <p:sp>
        <p:nvSpPr>
          <p:cNvPr id="4" name="Text 2"/>
          <p:cNvSpPr txBox="1"/>
          <p:nvPr/>
        </p:nvSpPr>
        <p:spPr>
          <a:xfrm>
            <a:off x="484632" y="1325880"/>
            <a:ext cx="3977640" cy="3291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Зростання бюджетного фінансування НДР у 2,1 раза</a:t>
            </a:r>
            <a:endParaRPr lang="en-US" sz="13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42 проєкти подано на конкурси МОН проти 13 торік; сформовано 42 наукові команди (2025 — 10)</a:t>
            </a:r>
            <a:endParaRPr lang="en-US" sz="13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Розширення господарської діяльності Наукового парку у 6,7 раза</a:t>
            </a:r>
            <a:endParaRPr lang="en-US" sz="13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Зростання h-індексу Scopus до 29 (27 за відповідний період 2025)</a:t>
            </a:r>
            <a:endParaRPr lang="en-US" sz="1300" dirty="0"/>
          </a:p>
          <a:p>
            <a:pPr marL="342900" indent="-342900">
              <a:buSzPct val="100000"/>
              <a:buChar char="•"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Нова наукова школа, 6 угод про співробітництво, 5 фахових видань у Переліку</a:t>
            </a:r>
            <a:endParaRPr lang="en-US" sz="1300" dirty="0"/>
          </a:p>
        </p:txBody>
      </p:sp>
      <p:sp>
        <p:nvSpPr>
          <p:cNvPr id="5" name="Text 3"/>
          <p:cNvSpPr txBox="1"/>
          <p:nvPr/>
        </p:nvSpPr>
        <p:spPr>
          <a:xfrm>
            <a:off x="4754880" y="960120"/>
            <a:ext cx="3931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E8A3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Пріоритети на II півріччя</a:t>
            </a:r>
            <a:endParaRPr lang="en-US" sz="1300" dirty="0"/>
          </a:p>
        </p:txBody>
      </p:sp>
      <p:sp>
        <p:nvSpPr>
          <p:cNvPr id="6" name="Text 4"/>
          <p:cNvSpPr txBox="1"/>
          <p:nvPr/>
        </p:nvSpPr>
        <p:spPr>
          <a:xfrm>
            <a:off x="4782312" y="1325880"/>
            <a:ext cx="3886200" cy="3291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Повне виконання КРІ НКП, насамперед за обсягом залученого фінансування</a:t>
            </a:r>
            <a:endParaRPr lang="en-US" sz="13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Супровід експертизи 42 поданих проєктів та максимізація частки профінансованих</a:t>
            </a:r>
            <a:endParaRPr lang="en-US" sz="13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Досягнення планових показників з наукових заходів (23) та охоронних документів (20)</a:t>
            </a:r>
            <a:endParaRPr lang="en-US" sz="13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Відновлення публікаційної активності у Scopus і Web of Science до рівня 2025 року</a:t>
            </a:r>
            <a:endParaRPr lang="en-US" sz="1300" dirty="0"/>
          </a:p>
          <a:p>
            <a:pPr marL="342900" indent="-342900">
              <a:buSzPct val="100000"/>
              <a:buChar char="•"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Посилення роботи з формування контингенту аспірантури та підготовки кадрів вищої кваліфікації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223760" y="3108960"/>
            <a:ext cx="2926080" cy="2926080"/>
          </a:xfrm>
          <a:prstGeom prst="ellipse">
            <a:avLst/>
          </a:prstGeom>
          <a:solidFill>
            <a:srgbClr val="2E7D8F">
              <a:alpha val="15000"/>
            </a:srgbClr>
          </a:solidFill>
          <a:ln w="12700">
            <a:solidFill>
              <a:srgbClr val="2E7D8F">
                <a:alpha val="15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-822960" y="-1005840"/>
            <a:ext cx="2377440" cy="2377440"/>
          </a:xfrm>
          <a:prstGeom prst="ellipse">
            <a:avLst/>
          </a:prstGeom>
          <a:solidFill>
            <a:srgbClr val="E8A33D">
              <a:alpha val="15000"/>
            </a:srgbClr>
          </a:solidFill>
          <a:ln w="12700">
            <a:solidFill>
              <a:srgbClr val="E8A33D">
                <a:alpha val="15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 txBox="1"/>
          <p:nvPr/>
        </p:nvSpPr>
        <p:spPr>
          <a:xfrm>
            <a:off x="731520" y="1920240"/>
            <a:ext cx="7680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000" b="1" dirty="0">
                <a:solidFill>
                  <a:srgbClr val="1230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Дякую за увагу!</a:t>
            </a:r>
            <a:endParaRPr lang="en-US" sz="4000" dirty="0"/>
          </a:p>
        </p:txBody>
      </p:sp>
      <p:sp>
        <p:nvSpPr>
          <p:cNvPr id="5" name="Text 3"/>
          <p:cNvSpPr txBox="1"/>
          <p:nvPr/>
        </p:nvSpPr>
        <p:spPr>
          <a:xfrm>
            <a:off x="731520" y="2788920"/>
            <a:ext cx="7680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Науково-дослідна частина НУ «Запорізька політехніка»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1524</Words>
  <Application>Microsoft Macintosh PowerPoint</Application>
  <PresentationFormat>On-screen Show (16:9)</PresentationFormat>
  <Paragraphs>190</Paragraphs>
  <Slides>18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2" baseType="lpstr">
      <vt:lpstr>Arial</vt:lpstr>
      <vt:lpstr>Calibri</vt:lpstr>
      <vt:lpstr>Cambria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Наукова та науково-технічна діяльність за I півріччя 2026 року</dc:title>
  <dc:subject>PptxGenJS Presentation</dc:subject>
  <dc:creator>НДЧ НУ «Запорізька політехніка»</dc:creator>
  <cp:lastModifiedBy>Dmytro D</cp:lastModifiedBy>
  <cp:revision>3</cp:revision>
  <dcterms:created xsi:type="dcterms:W3CDTF">2026-09-24T12:24:39Z</dcterms:created>
  <dcterms:modified xsi:type="dcterms:W3CDTF">2026-09-24T12:37:45Z</dcterms:modified>
</cp:coreProperties>
</file>