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293" r:id="rId3"/>
    <p:sldId id="284" r:id="rId4"/>
    <p:sldId id="271" r:id="rId5"/>
    <p:sldId id="285" r:id="rId6"/>
    <p:sldId id="260" r:id="rId7"/>
    <p:sldId id="294" r:id="rId8"/>
    <p:sldId id="268" r:id="rId9"/>
    <p:sldId id="291" r:id="rId10"/>
    <p:sldId id="295" r:id="rId11"/>
    <p:sldId id="296" r:id="rId12"/>
    <p:sldId id="297" r:id="rId13"/>
    <p:sldId id="288" r:id="rId14"/>
    <p:sldId id="298" r:id="rId1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6" y="3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421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EC71E7D-85AE-4B1E-9532-6C6C4D1FA1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19954D-DCAE-4286-950E-DFD8AA571D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CAFD-E40C-4849-A138-FED427A99D2C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F1507F-D6B7-418A-A7A1-D9A80A9170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8E5D74-E5C7-4553-BCBC-CA0907150F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6F7F8-D3FF-4C70-8E8F-791DFA736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02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7BEFD-4F72-453B-B4CD-F3FDA1554A8F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3310-D1B1-4B0D-98F5-63C913BF7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3310-D1B1-4B0D-98F5-63C913BF71C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61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3310-D1B1-4B0D-98F5-63C913BF71C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16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3310-D1B1-4B0D-98F5-63C913BF71C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783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3310-D1B1-4B0D-98F5-63C913BF71C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87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3310-D1B1-4B0D-98F5-63C913BF71C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98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3310-D1B1-4B0D-98F5-63C913BF71C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1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3310-D1B1-4B0D-98F5-63C913BF71C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68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3310-D1B1-4B0D-98F5-63C913BF71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8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3310-D1B1-4B0D-98F5-63C913BF71C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7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3310-D1B1-4B0D-98F5-63C913BF71C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5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3310-D1B1-4B0D-98F5-63C913BF71C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50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3310-D1B1-4B0D-98F5-63C913BF71C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73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3310-D1B1-4B0D-98F5-63C913BF71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53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3310-D1B1-4B0D-98F5-63C913BF71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4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4A6E1-9B80-4366-96B7-D3A4FCBF8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AD6A50-9EC2-4BC4-B0A4-45486A56B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E3B65E-15DF-4AAD-AF7B-BC45FA9A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770D-B751-401D-829A-CB5D94015695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12D7BA-7311-469D-89EC-AB50AA74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242C99-15D2-4D2E-9346-56D2CC00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8463-89DB-48E5-AB9B-338835569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8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7D7D7-FFB8-4CE9-A5F1-3620C926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4339FC-422B-47B8-9A8A-AC346691F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F1E8AD-9BCC-41CD-9C1E-7C08C742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770D-B751-401D-829A-CB5D94015695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6A2CF-1209-47E6-A230-4A643A18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68E18A-EA05-48F1-AD74-9D28F91F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8463-89DB-48E5-AB9B-338835569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6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2D5639-B34C-47FF-85F4-CAEAEB12D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23C26C-29C1-4C7C-A514-01BB3A2D3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0B7104-34C4-4E28-AA10-D73ED4A5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770D-B751-401D-829A-CB5D94015695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4F4DA8-2267-4C0D-857C-2F59AFB6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36D1D9-B379-4FEF-9190-61C415A3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8463-89DB-48E5-AB9B-338835569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35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80F61-0D2D-4F78-B872-F489401C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0E7651-63C0-47AA-B235-59EE4F87F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0543DB-18AE-41BE-A547-CA94A4D0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770D-B751-401D-829A-CB5D94015695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02108E-2DA5-4879-B5D5-85E633B1D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A8054-88C4-481B-883B-537276BA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8463-89DB-48E5-AB9B-338835569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0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5B466-1124-46EA-9FC8-A8F746BAC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C709FC-C77D-45BA-A1CD-6712BC893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269E9-A4D3-4C71-A350-11131A69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770D-B751-401D-829A-CB5D94015695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22E19-33CE-4B37-B389-E8455642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4C80DB-FE53-48D5-8972-13AFE3FC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8463-89DB-48E5-AB9B-338835569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1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8A1F5-87EE-44F4-9613-20B26C32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9019B4-46B7-491A-B510-831B0FE82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9D05BD-8E26-4B1A-9EC5-ACA87893B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FB60A9-AE0D-4F19-B317-21FE59F5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770D-B751-401D-829A-CB5D94015695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551A23-5F38-4F86-85BA-7B31E11A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530672-95C4-40FF-BC6B-C7D932E7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8463-89DB-48E5-AB9B-338835569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7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28356-6839-429C-BAEA-76F1B1BB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FFE020-B61A-45CE-B854-375F4E67E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2B23E4-CD35-4C68-A9F5-3E52C3DD2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1EC36A-9286-4255-8C59-404D2E93F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6122D1-29F4-4A54-B2FC-087564F63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AC1D16-194D-46A0-A61B-FEB2F167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770D-B751-401D-829A-CB5D94015695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901D4A-E52A-4F6D-BCFC-437840D4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D28879-1D7E-4766-84FF-E1400E34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8463-89DB-48E5-AB9B-338835569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2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338DC-09CB-492C-8265-9F3F430B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2392DD-D47D-4616-999E-852BB3AB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770D-B751-401D-829A-CB5D94015695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4B23B4-0A6C-485F-979A-E75EE24B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EFCF40-B2DB-4D2B-B490-2099A0D8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8463-89DB-48E5-AB9B-338835569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7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AAA8FF-BA33-43E6-86FA-693FEFDAE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770D-B751-401D-829A-CB5D94015695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880388-B278-4C7B-98C3-99352381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B87F1C-1F37-4286-B2D8-42725873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8463-89DB-48E5-AB9B-338835569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2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CDDD2-D992-4CA9-B027-54C88924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D28522-18EA-41DA-994E-89B40B7F7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CB499-4BD3-48B8-9EDE-208820F5A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262B36-F4C9-4DAB-B199-ADB2312F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770D-B751-401D-829A-CB5D94015695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A35C99-3FF9-4B29-A74D-54B5D4C0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4AD638-C524-4FA4-B2CF-60542DE4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8463-89DB-48E5-AB9B-338835569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7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6CF6D-4CF5-403E-ADEF-B523953A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679232-0656-4453-A953-EFE088D7E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5F53A-077F-4D0B-A1D8-667D4170B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83A54A-3B99-45F5-B823-7C03BB4C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770D-B751-401D-829A-CB5D94015695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643E22-E803-4E08-80E7-1C1B9FCA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3256E1-F432-4296-BE93-3B08C26D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8463-89DB-48E5-AB9B-338835569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0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chemeClr val="accent1">
                <a:lumMod val="40000"/>
                <a:lumOff val="60000"/>
              </a:schemeClr>
            </a:gs>
            <a:gs pos="62000">
              <a:srgbClr val="FFFF99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80932-8ECA-4183-9F74-E039C5AB6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003506-846A-4BE9-958C-A5EB957C0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269EF7-1F14-4219-A9D4-B740664EF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770D-B751-401D-829A-CB5D94015695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00E31-51C7-47B8-BE8F-DDF76050A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D98BE-3819-4F47-85B3-0662BDF2A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8463-89DB-48E5-AB9B-338835569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9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zp.edu.u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8F2300-A979-43E0-B0EF-56B0487426D3}"/>
              </a:ext>
            </a:extLst>
          </p:cNvPr>
          <p:cNvSpPr/>
          <p:nvPr/>
        </p:nvSpPr>
        <p:spPr>
          <a:xfrm>
            <a:off x="0" y="4783397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Твоя індивідуальна освітня траєкторія — </a:t>
            </a:r>
          </a:p>
          <a:p>
            <a:pPr algn="ctr"/>
            <a:r>
              <a:rPr lang="uk-UA" sz="40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від загального розвитку до професійної майстерності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75B62B-AA45-49FB-9DC5-BCA469A90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369" y="135611"/>
            <a:ext cx="5780326" cy="283528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9C9AD8-A1EC-41BA-8A51-71D42388D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7187" y="358514"/>
            <a:ext cx="7199321" cy="298531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9D555F-2AA3-4FC1-89E0-C91796623315}"/>
              </a:ext>
            </a:extLst>
          </p:cNvPr>
          <p:cNvSpPr/>
          <p:nvPr/>
        </p:nvSpPr>
        <p:spPr>
          <a:xfrm>
            <a:off x="2511341" y="2813519"/>
            <a:ext cx="75136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70C0"/>
                </a:solidFill>
                <a:latin typeface="Arial Black" panose="020B0A04020102020204" pitchFamily="34" charset="0"/>
              </a:rPr>
              <a:t>Вибіркові дисципліни</a:t>
            </a:r>
          </a:p>
        </p:txBody>
      </p:sp>
    </p:spTree>
    <p:extLst>
      <p:ext uri="{BB962C8B-B14F-4D97-AF65-F5344CB8AC3E}">
        <p14:creationId xmlns:p14="http://schemas.microsoft.com/office/powerpoint/2010/main" val="6205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bldLvl="2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C321C4D-5D25-4F14-B4C1-C08D2391397F}"/>
              </a:ext>
            </a:extLst>
          </p:cNvPr>
          <p:cNvSpPr txBox="1"/>
          <p:nvPr/>
        </p:nvSpPr>
        <p:spPr>
          <a:xfrm>
            <a:off x="6243352" y="106868"/>
            <a:ext cx="586316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Особистий</a:t>
            </a: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кабінет</a:t>
            </a:r>
            <a:endParaRPr lang="ru-RU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8F064E-5675-45A9-9FA6-5325404B487D}"/>
              </a:ext>
            </a:extLst>
          </p:cNvPr>
          <p:cNvSpPr txBox="1"/>
          <p:nvPr/>
        </p:nvSpPr>
        <p:spPr>
          <a:xfrm>
            <a:off x="1613621" y="914477"/>
            <a:ext cx="9464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-52"/>
              </a:rPr>
              <a:t>Попередній перегляд доступних каталогів </a:t>
            </a:r>
            <a:r>
              <a:rPr lang="ru-RU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unito" pitchFamily="2" charset="-52"/>
              </a:rPr>
              <a:t>для перегляду </a:t>
            </a:r>
            <a:r>
              <a:rPr lang="ru-RU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unito" pitchFamily="2" charset="-52"/>
              </a:rPr>
              <a:t>доступних</a:t>
            </a:r>
            <a:r>
              <a:rPr lang="ru-RU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unito" pitchFamily="2" charset="-52"/>
              </a:rPr>
              <a:t> </a:t>
            </a:r>
            <a:r>
              <a:rPr lang="ru-RU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unito" pitchFamily="2" charset="-52"/>
              </a:rPr>
              <a:t>дисциплін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A63D91-010D-4E58-856D-D06D2076A16C}"/>
              </a:ext>
            </a:extLst>
          </p:cNvPr>
          <p:cNvSpPr txBox="1"/>
          <p:nvPr/>
        </p:nvSpPr>
        <p:spPr>
          <a:xfrm>
            <a:off x="347592" y="870913"/>
            <a:ext cx="126602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A72C3F-7206-464F-9370-925BCB007580}"/>
              </a:ext>
            </a:extLst>
          </p:cNvPr>
          <p:cNvSpPr txBox="1"/>
          <p:nvPr/>
        </p:nvSpPr>
        <p:spPr>
          <a:xfrm>
            <a:off x="85483" y="68127"/>
            <a:ext cx="473715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0" dirty="0" err="1">
                <a:solidFill>
                  <a:srgbClr val="0A0A0A"/>
                </a:solidFill>
                <a:effectLst/>
                <a:latin typeface="Nunito" pitchFamily="2" charset="-52"/>
              </a:rPr>
              <a:t>Вибіркові</a:t>
            </a:r>
            <a:r>
              <a:rPr lang="ru-RU" sz="3200" b="1" i="0" dirty="0">
                <a:solidFill>
                  <a:srgbClr val="0A0A0A"/>
                </a:solidFill>
                <a:effectLst/>
                <a:latin typeface="Nunito" pitchFamily="2" charset="-52"/>
              </a:rPr>
              <a:t> </a:t>
            </a:r>
            <a:r>
              <a:rPr lang="ru-RU" sz="3200" b="1" i="0" dirty="0" err="1">
                <a:solidFill>
                  <a:srgbClr val="0A0A0A"/>
                </a:solidFill>
                <a:effectLst/>
                <a:latin typeface="Nunito" pitchFamily="2" charset="-52"/>
              </a:rPr>
              <a:t>компоненти</a:t>
            </a:r>
            <a:endParaRPr lang="ru-RU" sz="32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AEB78DF-98AA-4679-8619-108A422FEE26}"/>
              </a:ext>
            </a:extLst>
          </p:cNvPr>
          <p:cNvGrpSpPr/>
          <p:nvPr/>
        </p:nvGrpSpPr>
        <p:grpSpPr>
          <a:xfrm>
            <a:off x="0" y="2318231"/>
            <a:ext cx="12192000" cy="4130579"/>
            <a:chOff x="0" y="1461431"/>
            <a:chExt cx="12192000" cy="4130579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B089F88-565A-4329-9FAC-ACAF90557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461431"/>
              <a:ext cx="12192000" cy="4130579"/>
            </a:xfrm>
            <a:prstGeom prst="rect">
              <a:avLst/>
            </a:prstGeom>
          </p:spPr>
        </p:pic>
        <p:pic>
          <p:nvPicPr>
            <p:cNvPr id="20" name="Picture 2" descr="Штриховка текста | CDRPRO.RU - сообщество CorelDRAW">
              <a:extLst>
                <a:ext uri="{FF2B5EF4-FFF2-40B4-BE49-F238E27FC236}">
                  <a16:creationId xmlns:a16="http://schemas.microsoft.com/office/drawing/2014/main" id="{ECB3712B-6222-472F-B3FE-F5490EB8F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3663" y="1525607"/>
              <a:ext cx="1099356" cy="38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1153921-55C5-4906-9282-15A341A01AF1}"/>
              </a:ext>
            </a:extLst>
          </p:cNvPr>
          <p:cNvSpPr txBox="1"/>
          <p:nvPr/>
        </p:nvSpPr>
        <p:spPr>
          <a:xfrm rot="10800000">
            <a:off x="948542" y="4678691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5ED613-B3F9-4939-A1C1-8844DC309A62}"/>
              </a:ext>
            </a:extLst>
          </p:cNvPr>
          <p:cNvSpPr txBox="1"/>
          <p:nvPr/>
        </p:nvSpPr>
        <p:spPr>
          <a:xfrm rot="10800000">
            <a:off x="1100942" y="4676324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2D5E65-0ED3-4DCB-A585-6121500BFE2B}"/>
              </a:ext>
            </a:extLst>
          </p:cNvPr>
          <p:cNvSpPr txBox="1"/>
          <p:nvPr/>
        </p:nvSpPr>
        <p:spPr>
          <a:xfrm rot="10800000">
            <a:off x="1271834" y="4676324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972F94-75FB-477C-BC34-5E0B05FD6AE6}"/>
              </a:ext>
            </a:extLst>
          </p:cNvPr>
          <p:cNvSpPr txBox="1"/>
          <p:nvPr/>
        </p:nvSpPr>
        <p:spPr>
          <a:xfrm rot="10800000">
            <a:off x="10963580" y="2880890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24557-3FE4-47C9-A660-E6FA32D79C58}"/>
              </a:ext>
            </a:extLst>
          </p:cNvPr>
          <p:cNvSpPr txBox="1"/>
          <p:nvPr/>
        </p:nvSpPr>
        <p:spPr>
          <a:xfrm rot="10800000">
            <a:off x="11115980" y="2878523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0EB504-1164-4255-985B-AE3B430FE7AE}"/>
              </a:ext>
            </a:extLst>
          </p:cNvPr>
          <p:cNvSpPr txBox="1"/>
          <p:nvPr/>
        </p:nvSpPr>
        <p:spPr>
          <a:xfrm rot="10800000">
            <a:off x="11286872" y="2878523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AC5A6D-B3EF-4E67-A045-1AD702F62326}"/>
              </a:ext>
            </a:extLst>
          </p:cNvPr>
          <p:cNvSpPr txBox="1"/>
          <p:nvPr/>
        </p:nvSpPr>
        <p:spPr>
          <a:xfrm>
            <a:off x="8185960" y="2816526"/>
            <a:ext cx="293616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0A0A0A"/>
                </a:solidFill>
                <a:latin typeface="Nunito" pitchFamily="2" charset="-52"/>
              </a:rPr>
              <a:t>Звернути увагу на рік початку </a:t>
            </a:r>
            <a:r>
              <a:rPr lang="uk-UA" sz="1200" b="1" dirty="0" err="1">
                <a:solidFill>
                  <a:srgbClr val="0A0A0A"/>
                </a:solidFill>
                <a:latin typeface="Nunito" pitchFamily="2" charset="-52"/>
              </a:rPr>
              <a:t>курса</a:t>
            </a:r>
            <a:r>
              <a:rPr lang="uk-UA" sz="1200" b="1" dirty="0">
                <a:solidFill>
                  <a:srgbClr val="0A0A0A"/>
                </a:solidFill>
                <a:latin typeface="Nunito" pitchFamily="2" charset="-52"/>
              </a:rPr>
              <a:t> на який обиратимете дисципліни</a:t>
            </a:r>
            <a:endParaRPr lang="ru-RU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5A5437-3419-4481-89E0-06D44FB21F7B}"/>
              </a:ext>
            </a:extLst>
          </p:cNvPr>
          <p:cNvSpPr txBox="1"/>
          <p:nvPr/>
        </p:nvSpPr>
        <p:spPr>
          <a:xfrm rot="10800000">
            <a:off x="9780853" y="3819954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41AC40-B6CF-4373-92D0-55B16AFCEEF0}"/>
              </a:ext>
            </a:extLst>
          </p:cNvPr>
          <p:cNvSpPr txBox="1"/>
          <p:nvPr/>
        </p:nvSpPr>
        <p:spPr>
          <a:xfrm rot="10800000">
            <a:off x="9933253" y="3817587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788E8C-2841-40AD-A010-69835BBD7337}"/>
              </a:ext>
            </a:extLst>
          </p:cNvPr>
          <p:cNvSpPr txBox="1"/>
          <p:nvPr/>
        </p:nvSpPr>
        <p:spPr>
          <a:xfrm rot="10800000">
            <a:off x="10104145" y="3817587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B5175C7B-5549-40BB-928C-4C8F4F2B078D}"/>
              </a:ext>
            </a:extLst>
          </p:cNvPr>
          <p:cNvSpPr/>
          <p:nvPr/>
        </p:nvSpPr>
        <p:spPr>
          <a:xfrm>
            <a:off x="9127521" y="3254803"/>
            <a:ext cx="995118" cy="3744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3672D22-DE85-48FC-87DA-1C3E0294B6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4233" y="5811046"/>
            <a:ext cx="485404" cy="74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27787AC-F159-4050-A0F9-205DEB803048}"/>
              </a:ext>
            </a:extLst>
          </p:cNvPr>
          <p:cNvSpPr txBox="1"/>
          <p:nvPr/>
        </p:nvSpPr>
        <p:spPr>
          <a:xfrm>
            <a:off x="1613621" y="1392669"/>
            <a:ext cx="9464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A0A0A"/>
                </a:solidFill>
                <a:latin typeface="Nunito" pitchFamily="2" charset="-52"/>
              </a:rPr>
              <a:t>Ознайомлення з переліком дисциплін в каталозі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823BFA-D88C-429B-99F9-8CCEC0A2FBA7}"/>
              </a:ext>
            </a:extLst>
          </p:cNvPr>
          <p:cNvSpPr txBox="1"/>
          <p:nvPr/>
        </p:nvSpPr>
        <p:spPr>
          <a:xfrm>
            <a:off x="347592" y="1349105"/>
            <a:ext cx="126602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56B168-7CE5-4017-ABDA-4EEA2C8473A8}"/>
              </a:ext>
            </a:extLst>
          </p:cNvPr>
          <p:cNvSpPr txBox="1"/>
          <p:nvPr/>
        </p:nvSpPr>
        <p:spPr>
          <a:xfrm>
            <a:off x="5868000" y="2906969"/>
            <a:ext cx="223558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rgbClr val="0A0A0A"/>
                </a:solidFill>
                <a:latin typeface="Nunito" pitchFamily="2" charset="-52"/>
              </a:rPr>
              <a:t>Звернути увагу на період в який здійснюється вибір</a:t>
            </a:r>
            <a:endParaRPr lang="ru-RU" sz="1200" dirty="0"/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9F2443D4-F4FA-4237-87B8-13D5102426FD}"/>
              </a:ext>
            </a:extLst>
          </p:cNvPr>
          <p:cNvSpPr/>
          <p:nvPr/>
        </p:nvSpPr>
        <p:spPr>
          <a:xfrm>
            <a:off x="6975396" y="3315957"/>
            <a:ext cx="995118" cy="3744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31414E-B205-4740-91E0-6035F45C0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94" y="3590178"/>
            <a:ext cx="9989137" cy="218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F5527B8-AC9B-45B6-82E7-6ABD67347FFD}"/>
              </a:ext>
            </a:extLst>
          </p:cNvPr>
          <p:cNvSpPr txBox="1"/>
          <p:nvPr/>
        </p:nvSpPr>
        <p:spPr>
          <a:xfrm rot="10800000">
            <a:off x="4572246" y="5761224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07A5A0-9AD0-49AA-9FBC-C53EA2617067}"/>
              </a:ext>
            </a:extLst>
          </p:cNvPr>
          <p:cNvSpPr txBox="1"/>
          <p:nvPr/>
        </p:nvSpPr>
        <p:spPr>
          <a:xfrm rot="10800000">
            <a:off x="4724646" y="5758857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6D4B97-2824-425D-B56C-64A558DB6E31}"/>
              </a:ext>
            </a:extLst>
          </p:cNvPr>
          <p:cNvSpPr txBox="1"/>
          <p:nvPr/>
        </p:nvSpPr>
        <p:spPr>
          <a:xfrm rot="10800000">
            <a:off x="4895538" y="5758857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21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6" grpId="0"/>
      <p:bldP spid="37" grpId="0"/>
      <p:bldP spid="38" grpId="0"/>
      <p:bldP spid="8" grpId="0" animBg="1"/>
      <p:bldP spid="25" grpId="0"/>
      <p:bldP spid="26" grpId="0" animBg="1"/>
      <p:bldP spid="24" grpId="0" animBg="1"/>
      <p:bldP spid="31" grpId="0" animBg="1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C321C4D-5D25-4F14-B4C1-C08D2391397F}"/>
              </a:ext>
            </a:extLst>
          </p:cNvPr>
          <p:cNvSpPr txBox="1"/>
          <p:nvPr/>
        </p:nvSpPr>
        <p:spPr>
          <a:xfrm>
            <a:off x="6243352" y="106868"/>
            <a:ext cx="586316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Особистий</a:t>
            </a: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кабінет</a:t>
            </a:r>
            <a:endParaRPr lang="ru-RU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8F064E-5675-45A9-9FA6-5325404B487D}"/>
              </a:ext>
            </a:extLst>
          </p:cNvPr>
          <p:cNvSpPr txBox="1"/>
          <p:nvPr/>
        </p:nvSpPr>
        <p:spPr>
          <a:xfrm>
            <a:off x="1613621" y="914477"/>
            <a:ext cx="9464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-52"/>
              </a:rPr>
              <a:t>Попередній перегляд доступних каталогів </a:t>
            </a:r>
            <a:r>
              <a:rPr lang="ru-RU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unito" pitchFamily="2" charset="-52"/>
              </a:rPr>
              <a:t>для перегляду </a:t>
            </a:r>
            <a:r>
              <a:rPr lang="ru-RU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unito" pitchFamily="2" charset="-52"/>
              </a:rPr>
              <a:t>доступних</a:t>
            </a:r>
            <a:r>
              <a:rPr lang="ru-RU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unito" pitchFamily="2" charset="-52"/>
              </a:rPr>
              <a:t> </a:t>
            </a:r>
            <a:r>
              <a:rPr lang="ru-RU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unito" pitchFamily="2" charset="-52"/>
              </a:rPr>
              <a:t>дисциплін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A63D91-010D-4E58-856D-D06D2076A16C}"/>
              </a:ext>
            </a:extLst>
          </p:cNvPr>
          <p:cNvSpPr txBox="1"/>
          <p:nvPr/>
        </p:nvSpPr>
        <p:spPr>
          <a:xfrm>
            <a:off x="347592" y="870913"/>
            <a:ext cx="126602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A72C3F-7206-464F-9370-925BCB007580}"/>
              </a:ext>
            </a:extLst>
          </p:cNvPr>
          <p:cNvSpPr txBox="1"/>
          <p:nvPr/>
        </p:nvSpPr>
        <p:spPr>
          <a:xfrm>
            <a:off x="85483" y="68127"/>
            <a:ext cx="473715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0" dirty="0" err="1">
                <a:solidFill>
                  <a:srgbClr val="0A0A0A"/>
                </a:solidFill>
                <a:effectLst/>
                <a:latin typeface="Nunito" pitchFamily="2" charset="-52"/>
              </a:rPr>
              <a:t>Вибіркові</a:t>
            </a:r>
            <a:r>
              <a:rPr lang="ru-RU" sz="3200" b="1" i="0" dirty="0">
                <a:solidFill>
                  <a:srgbClr val="0A0A0A"/>
                </a:solidFill>
                <a:effectLst/>
                <a:latin typeface="Nunito" pitchFamily="2" charset="-52"/>
              </a:rPr>
              <a:t> </a:t>
            </a:r>
            <a:r>
              <a:rPr lang="ru-RU" sz="3200" b="1" i="0" dirty="0" err="1">
                <a:solidFill>
                  <a:srgbClr val="0A0A0A"/>
                </a:solidFill>
                <a:effectLst/>
                <a:latin typeface="Nunito" pitchFamily="2" charset="-52"/>
              </a:rPr>
              <a:t>компоненти</a:t>
            </a:r>
            <a:endParaRPr lang="ru-RU" sz="32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AEB78DF-98AA-4679-8619-108A422FEE26}"/>
              </a:ext>
            </a:extLst>
          </p:cNvPr>
          <p:cNvGrpSpPr/>
          <p:nvPr/>
        </p:nvGrpSpPr>
        <p:grpSpPr>
          <a:xfrm>
            <a:off x="0" y="2341503"/>
            <a:ext cx="12192000" cy="4130579"/>
            <a:chOff x="0" y="1461431"/>
            <a:chExt cx="12192000" cy="4130579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B089F88-565A-4329-9FAC-ACAF90557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461431"/>
              <a:ext cx="12192000" cy="4130579"/>
            </a:xfrm>
            <a:prstGeom prst="rect">
              <a:avLst/>
            </a:prstGeom>
          </p:spPr>
        </p:pic>
        <p:pic>
          <p:nvPicPr>
            <p:cNvPr id="20" name="Picture 2" descr="Штриховка текста | CDRPRO.RU - сообщество CorelDRAW">
              <a:extLst>
                <a:ext uri="{FF2B5EF4-FFF2-40B4-BE49-F238E27FC236}">
                  <a16:creationId xmlns:a16="http://schemas.microsoft.com/office/drawing/2014/main" id="{ECB3712B-6222-472F-B3FE-F5490EB8F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3663" y="1525607"/>
              <a:ext cx="1099356" cy="38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1153921-55C5-4906-9282-15A341A01AF1}"/>
              </a:ext>
            </a:extLst>
          </p:cNvPr>
          <p:cNvSpPr txBox="1"/>
          <p:nvPr/>
        </p:nvSpPr>
        <p:spPr>
          <a:xfrm rot="10800000">
            <a:off x="948542" y="4678691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5ED613-B3F9-4939-A1C1-8844DC309A62}"/>
              </a:ext>
            </a:extLst>
          </p:cNvPr>
          <p:cNvSpPr txBox="1"/>
          <p:nvPr/>
        </p:nvSpPr>
        <p:spPr>
          <a:xfrm rot="10800000">
            <a:off x="1100942" y="4676324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2D5E65-0ED3-4DCB-A585-6121500BFE2B}"/>
              </a:ext>
            </a:extLst>
          </p:cNvPr>
          <p:cNvSpPr txBox="1"/>
          <p:nvPr/>
        </p:nvSpPr>
        <p:spPr>
          <a:xfrm rot="10800000">
            <a:off x="1271834" y="4676324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5A5437-3419-4481-89E0-06D44FB21F7B}"/>
              </a:ext>
            </a:extLst>
          </p:cNvPr>
          <p:cNvSpPr txBox="1"/>
          <p:nvPr/>
        </p:nvSpPr>
        <p:spPr>
          <a:xfrm rot="10800000">
            <a:off x="9780853" y="3819954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41AC40-B6CF-4373-92D0-55B16AFCEEF0}"/>
              </a:ext>
            </a:extLst>
          </p:cNvPr>
          <p:cNvSpPr txBox="1"/>
          <p:nvPr/>
        </p:nvSpPr>
        <p:spPr>
          <a:xfrm rot="10800000">
            <a:off x="9933253" y="3817587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788E8C-2841-40AD-A010-69835BBD7337}"/>
              </a:ext>
            </a:extLst>
          </p:cNvPr>
          <p:cNvSpPr txBox="1"/>
          <p:nvPr/>
        </p:nvSpPr>
        <p:spPr>
          <a:xfrm rot="10800000">
            <a:off x="10104145" y="3817587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3672D22-DE85-48FC-87DA-1C3E0294B6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4233" y="5811046"/>
            <a:ext cx="485404" cy="74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31414E-B205-4740-91E0-6035F45C0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94" y="3583885"/>
            <a:ext cx="9989137" cy="218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B8D4039-6026-42E0-9A4A-EA0EA3F706F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22639" y="4375302"/>
            <a:ext cx="485404" cy="74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183E14C-B475-4E10-9932-DF5A8865069D}"/>
              </a:ext>
            </a:extLst>
          </p:cNvPr>
          <p:cNvSpPr txBox="1"/>
          <p:nvPr/>
        </p:nvSpPr>
        <p:spPr>
          <a:xfrm>
            <a:off x="1613621" y="1392669"/>
            <a:ext cx="9464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-52"/>
              </a:rPr>
              <a:t>Ознайомлення з переліком дисциплін в каталозі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2B5B94-34F6-462C-939D-CFD63AC1EAC2}"/>
              </a:ext>
            </a:extLst>
          </p:cNvPr>
          <p:cNvSpPr txBox="1"/>
          <p:nvPr/>
        </p:nvSpPr>
        <p:spPr>
          <a:xfrm>
            <a:off x="347592" y="1349105"/>
            <a:ext cx="126602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2321B6-3DB8-4905-9EA1-7684AFAA138D}"/>
              </a:ext>
            </a:extLst>
          </p:cNvPr>
          <p:cNvSpPr txBox="1"/>
          <p:nvPr/>
        </p:nvSpPr>
        <p:spPr>
          <a:xfrm>
            <a:off x="1616690" y="1868630"/>
            <a:ext cx="9464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A0A0A"/>
                </a:solidFill>
                <a:latin typeface="Nunito" pitchFamily="2" charset="-52"/>
              </a:rPr>
              <a:t>Ознайомлення з </a:t>
            </a:r>
            <a:r>
              <a:rPr lang="uk-UA" b="1" dirty="0" err="1">
                <a:solidFill>
                  <a:srgbClr val="0A0A0A"/>
                </a:solidFill>
                <a:latin typeface="Nunito" pitchFamily="2" charset="-52"/>
              </a:rPr>
              <a:t>силабусом</a:t>
            </a:r>
            <a:r>
              <a:rPr lang="uk-UA" b="1" dirty="0">
                <a:solidFill>
                  <a:srgbClr val="0A0A0A"/>
                </a:solidFill>
                <a:latin typeface="Nunito" pitchFamily="2" charset="-52"/>
              </a:rPr>
              <a:t> дисципліни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DF2A04-7C44-4C98-9169-33128607AE0E}"/>
              </a:ext>
            </a:extLst>
          </p:cNvPr>
          <p:cNvSpPr txBox="1"/>
          <p:nvPr/>
        </p:nvSpPr>
        <p:spPr>
          <a:xfrm>
            <a:off x="350661" y="1825066"/>
            <a:ext cx="126602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 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339092-2059-461F-AA61-963A73C9CE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0501" y="469762"/>
            <a:ext cx="6141459" cy="5608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49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C321C4D-5D25-4F14-B4C1-C08D2391397F}"/>
              </a:ext>
            </a:extLst>
          </p:cNvPr>
          <p:cNvSpPr txBox="1"/>
          <p:nvPr/>
        </p:nvSpPr>
        <p:spPr>
          <a:xfrm>
            <a:off x="6243352" y="106868"/>
            <a:ext cx="586316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Особистий</a:t>
            </a: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кабінет</a:t>
            </a:r>
            <a:endParaRPr lang="ru-RU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8F064E-5675-45A9-9FA6-5325404B487D}"/>
              </a:ext>
            </a:extLst>
          </p:cNvPr>
          <p:cNvSpPr txBox="1"/>
          <p:nvPr/>
        </p:nvSpPr>
        <p:spPr>
          <a:xfrm>
            <a:off x="1613620" y="793692"/>
            <a:ext cx="9464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A0A0A"/>
                </a:solidFill>
                <a:latin typeface="Nunito" pitchFamily="2" charset="-52"/>
              </a:rPr>
              <a:t>Система </a:t>
            </a:r>
            <a:r>
              <a:rPr lang="ru-RU" b="1" dirty="0" err="1">
                <a:solidFill>
                  <a:srgbClr val="0A0A0A"/>
                </a:solidFill>
                <a:latin typeface="Nunito" pitchFamily="2" charset="-52"/>
              </a:rPr>
              <a:t>пропонує</a:t>
            </a:r>
            <a:r>
              <a:rPr lang="ru-RU" b="1" dirty="0">
                <a:solidFill>
                  <a:srgbClr val="0A0A0A"/>
                </a:solidFill>
                <a:latin typeface="Nunito" pitchFamily="2" charset="-52"/>
              </a:rPr>
              <a:t> </a:t>
            </a:r>
            <a:r>
              <a:rPr lang="ru-RU" b="1" dirty="0" err="1">
                <a:solidFill>
                  <a:srgbClr val="0A0A0A"/>
                </a:solidFill>
                <a:latin typeface="Nunito" pitchFamily="2" charset="-52"/>
              </a:rPr>
              <a:t>ті</a:t>
            </a:r>
            <a:r>
              <a:rPr lang="ru-RU" b="1" dirty="0">
                <a:solidFill>
                  <a:srgbClr val="0A0A0A"/>
                </a:solidFill>
                <a:latin typeface="Nunito" pitchFamily="2" charset="-52"/>
              </a:rPr>
              <a:t> каталоги, </a:t>
            </a:r>
            <a:r>
              <a:rPr lang="ru-RU" b="1" dirty="0" err="1">
                <a:solidFill>
                  <a:srgbClr val="0A0A0A"/>
                </a:solidFill>
                <a:latin typeface="Nunito" pitchFamily="2" charset="-52"/>
              </a:rPr>
              <a:t>які</a:t>
            </a:r>
            <a:r>
              <a:rPr lang="ru-RU" b="1" dirty="0">
                <a:solidFill>
                  <a:srgbClr val="0A0A0A"/>
                </a:solidFill>
                <a:latin typeface="Nunito" pitchFamily="2" charset="-52"/>
              </a:rPr>
              <a:t> </a:t>
            </a:r>
            <a:r>
              <a:rPr lang="ru-RU" b="1" dirty="0" err="1">
                <a:solidFill>
                  <a:srgbClr val="0A0A0A"/>
                </a:solidFill>
                <a:latin typeface="Nunito" pitchFamily="2" charset="-52"/>
              </a:rPr>
              <a:t>відкриті</a:t>
            </a:r>
            <a:r>
              <a:rPr lang="ru-RU" b="1" dirty="0">
                <a:solidFill>
                  <a:srgbClr val="0A0A0A"/>
                </a:solidFill>
                <a:latin typeface="Nunito" pitchFamily="2" charset="-52"/>
              </a:rPr>
              <a:t> зараз для </a:t>
            </a:r>
            <a:r>
              <a:rPr lang="ru-RU" b="1" dirty="0" err="1">
                <a:solidFill>
                  <a:srgbClr val="0A0A0A"/>
                </a:solidFill>
                <a:latin typeface="Nunito" pitchFamily="2" charset="-52"/>
              </a:rPr>
              <a:t>вибору</a:t>
            </a:r>
            <a:r>
              <a:rPr lang="ru-RU" b="1" dirty="0">
                <a:solidFill>
                  <a:srgbClr val="0A0A0A"/>
                </a:solidFill>
                <a:latin typeface="Nunito" pitchFamily="2" charset="-52"/>
              </a:rPr>
              <a:t> </a:t>
            </a:r>
            <a:r>
              <a:rPr lang="ru-RU" b="1" dirty="0" err="1">
                <a:solidFill>
                  <a:srgbClr val="0A0A0A"/>
                </a:solidFill>
                <a:latin typeface="Nunito" pitchFamily="2" charset="-52"/>
              </a:rPr>
              <a:t>вашій</a:t>
            </a:r>
            <a:r>
              <a:rPr lang="ru-RU" b="1" dirty="0">
                <a:solidFill>
                  <a:srgbClr val="0A0A0A"/>
                </a:solidFill>
                <a:latin typeface="Nunito" pitchFamily="2" charset="-52"/>
              </a:rPr>
              <a:t> </a:t>
            </a:r>
            <a:r>
              <a:rPr lang="ru-RU" b="1" dirty="0" err="1">
                <a:solidFill>
                  <a:srgbClr val="0A0A0A"/>
                </a:solidFill>
                <a:latin typeface="Nunito" pitchFamily="2" charset="-52"/>
              </a:rPr>
              <a:t>групі</a:t>
            </a:r>
            <a:r>
              <a:rPr lang="ru-RU" b="1" dirty="0">
                <a:solidFill>
                  <a:srgbClr val="0A0A0A"/>
                </a:solidFill>
                <a:latin typeface="Nunito" pitchFamily="2" charset="-52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A63D91-010D-4E58-856D-D06D2076A16C}"/>
              </a:ext>
            </a:extLst>
          </p:cNvPr>
          <p:cNvSpPr txBox="1"/>
          <p:nvPr/>
        </p:nvSpPr>
        <p:spPr>
          <a:xfrm>
            <a:off x="347592" y="870913"/>
            <a:ext cx="126602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A72C3F-7206-464F-9370-925BCB007580}"/>
              </a:ext>
            </a:extLst>
          </p:cNvPr>
          <p:cNvSpPr txBox="1"/>
          <p:nvPr/>
        </p:nvSpPr>
        <p:spPr>
          <a:xfrm>
            <a:off x="85483" y="68127"/>
            <a:ext cx="473715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0" dirty="0" err="1">
                <a:solidFill>
                  <a:srgbClr val="0A0A0A"/>
                </a:solidFill>
                <a:effectLst/>
                <a:latin typeface="Nunito" pitchFamily="2" charset="-52"/>
              </a:rPr>
              <a:t>Вибіркові</a:t>
            </a:r>
            <a:r>
              <a:rPr lang="ru-RU" sz="3200" b="1" i="0" dirty="0">
                <a:solidFill>
                  <a:srgbClr val="0A0A0A"/>
                </a:solidFill>
                <a:effectLst/>
                <a:latin typeface="Nunito" pitchFamily="2" charset="-52"/>
              </a:rPr>
              <a:t> </a:t>
            </a:r>
            <a:r>
              <a:rPr lang="ru-RU" sz="3200" b="1" i="0" dirty="0" err="1">
                <a:solidFill>
                  <a:srgbClr val="0A0A0A"/>
                </a:solidFill>
                <a:effectLst/>
                <a:latin typeface="Nunito" pitchFamily="2" charset="-52"/>
              </a:rPr>
              <a:t>компоненти</a:t>
            </a:r>
            <a:endParaRPr lang="ru-RU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153921-55C5-4906-9282-15A341A01AF1}"/>
              </a:ext>
            </a:extLst>
          </p:cNvPr>
          <p:cNvSpPr txBox="1"/>
          <p:nvPr/>
        </p:nvSpPr>
        <p:spPr>
          <a:xfrm rot="10800000">
            <a:off x="1119436" y="4312931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5ED613-B3F9-4939-A1C1-8844DC309A62}"/>
              </a:ext>
            </a:extLst>
          </p:cNvPr>
          <p:cNvSpPr txBox="1"/>
          <p:nvPr/>
        </p:nvSpPr>
        <p:spPr>
          <a:xfrm rot="10800000">
            <a:off x="1271836" y="4310564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2D5E65-0ED3-4DCB-A585-6121500BFE2B}"/>
              </a:ext>
            </a:extLst>
          </p:cNvPr>
          <p:cNvSpPr txBox="1"/>
          <p:nvPr/>
        </p:nvSpPr>
        <p:spPr>
          <a:xfrm rot="10800000">
            <a:off x="1442728" y="4310564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972F94-75FB-477C-BC34-5E0B05FD6AE6}"/>
              </a:ext>
            </a:extLst>
          </p:cNvPr>
          <p:cNvSpPr txBox="1"/>
          <p:nvPr/>
        </p:nvSpPr>
        <p:spPr>
          <a:xfrm rot="10800000">
            <a:off x="10255087" y="4312931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24557-3FE4-47C9-A660-E6FA32D79C58}"/>
              </a:ext>
            </a:extLst>
          </p:cNvPr>
          <p:cNvSpPr txBox="1"/>
          <p:nvPr/>
        </p:nvSpPr>
        <p:spPr>
          <a:xfrm rot="10800000">
            <a:off x="10407487" y="4310564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0EB504-1164-4255-985B-AE3B430FE7AE}"/>
              </a:ext>
            </a:extLst>
          </p:cNvPr>
          <p:cNvSpPr txBox="1"/>
          <p:nvPr/>
        </p:nvSpPr>
        <p:spPr>
          <a:xfrm rot="10800000">
            <a:off x="10578379" y="4310564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AC5A6D-B3EF-4E67-A045-1AD702F62326}"/>
              </a:ext>
            </a:extLst>
          </p:cNvPr>
          <p:cNvSpPr txBox="1"/>
          <p:nvPr/>
        </p:nvSpPr>
        <p:spPr>
          <a:xfrm>
            <a:off x="4273389" y="6039236"/>
            <a:ext cx="414528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A0A0A"/>
                </a:solidFill>
                <a:latin typeface="Nunito" pitchFamily="2" charset="-52"/>
              </a:rPr>
              <a:t>Обрані дисципліни в блоці не повинні повторюватись</a:t>
            </a:r>
            <a:r>
              <a:rPr lang="en-US" sz="2000" b="1" dirty="0">
                <a:solidFill>
                  <a:srgbClr val="0A0A0A"/>
                </a:solidFill>
                <a:latin typeface="Nunito" pitchFamily="2" charset="-52"/>
              </a:rPr>
              <a:t> !!!</a:t>
            </a:r>
            <a:endParaRPr lang="ru-RU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5A5437-3419-4481-89E0-06D44FB21F7B}"/>
              </a:ext>
            </a:extLst>
          </p:cNvPr>
          <p:cNvSpPr txBox="1"/>
          <p:nvPr/>
        </p:nvSpPr>
        <p:spPr>
          <a:xfrm rot="10800000">
            <a:off x="11868708" y="-782335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41AC40-B6CF-4373-92D0-55B16AFCEEF0}"/>
              </a:ext>
            </a:extLst>
          </p:cNvPr>
          <p:cNvSpPr txBox="1"/>
          <p:nvPr/>
        </p:nvSpPr>
        <p:spPr>
          <a:xfrm rot="10800000">
            <a:off x="12021108" y="-784702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788E8C-2841-40AD-A010-69835BBD7337}"/>
              </a:ext>
            </a:extLst>
          </p:cNvPr>
          <p:cNvSpPr txBox="1"/>
          <p:nvPr/>
        </p:nvSpPr>
        <p:spPr>
          <a:xfrm rot="10800000">
            <a:off x="12192000" y="-784702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B5175C7B-5549-40BB-928C-4C8F4F2B078D}"/>
              </a:ext>
            </a:extLst>
          </p:cNvPr>
          <p:cNvSpPr/>
          <p:nvPr/>
        </p:nvSpPr>
        <p:spPr>
          <a:xfrm>
            <a:off x="11215376" y="-1347486"/>
            <a:ext cx="995118" cy="3744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58397B-A718-464D-90C3-143AD6D6FDEA}"/>
              </a:ext>
            </a:extLst>
          </p:cNvPr>
          <p:cNvSpPr txBox="1"/>
          <p:nvPr/>
        </p:nvSpPr>
        <p:spPr>
          <a:xfrm>
            <a:off x="1613619" y="1167605"/>
            <a:ext cx="9817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-52"/>
              </a:rPr>
              <a:t>Дисципліни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-52"/>
              </a:rPr>
              <a:t> з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-52"/>
              </a:rPr>
              <a:t>цих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-52"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-52"/>
              </a:rPr>
              <a:t>каталогів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-52"/>
              </a:rPr>
              <a:t>,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-52"/>
              </a:rPr>
              <a:t>обираються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-52"/>
              </a:rPr>
              <a:t> на весь НАСТУПНИЙ НАВЧАЛЬНИЙ РІК!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-52"/>
              </a:rPr>
              <a:t>Згідно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-52"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-52"/>
              </a:rPr>
              <a:t>навчального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-52"/>
              </a:rPr>
              <a:t> плану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-52"/>
              </a:rPr>
              <a:t>групи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-52"/>
              </a:rPr>
              <a:t>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F38F8A-8580-4E1E-AF81-C8BA30AA4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95" y="4310564"/>
            <a:ext cx="4578985" cy="128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E411984-1AC0-4D82-A2D7-6BE7205BA018}"/>
              </a:ext>
            </a:extLst>
          </p:cNvPr>
          <p:cNvSpPr txBox="1"/>
          <p:nvPr/>
        </p:nvSpPr>
        <p:spPr>
          <a:xfrm>
            <a:off x="1911350" y="3181467"/>
            <a:ext cx="10195167" cy="40011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 pitchFamily="2" charset="-52"/>
              </a:rPr>
              <a:t>Оберіть</a:t>
            </a:r>
            <a:r>
              <a:rPr lang="ru-RU" sz="2000" b="1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 pitchFamily="2" charset="-52"/>
              </a:rPr>
              <a:t> </a:t>
            </a:r>
            <a:r>
              <a:rPr lang="ru-RU" sz="2000" b="1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 pitchFamily="2" charset="-52"/>
              </a:rPr>
              <a:t>дисципліни</a:t>
            </a:r>
            <a:r>
              <a:rPr lang="ru-RU" sz="2000" b="1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 pitchFamily="2" charset="-52"/>
              </a:rPr>
              <a:t> у порядку </a:t>
            </a:r>
            <a:r>
              <a:rPr lang="ru-RU" sz="2000" b="1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 pitchFamily="2" charset="-52"/>
              </a:rPr>
              <a:t>пріоритетності</a:t>
            </a:r>
            <a:r>
              <a:rPr lang="ru-RU" sz="2000" b="1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 pitchFamily="2" charset="-52"/>
              </a:rPr>
              <a:t> </a:t>
            </a:r>
            <a:r>
              <a:rPr lang="ru-RU" sz="2000" b="1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 pitchFamily="2" charset="-52"/>
              </a:rPr>
              <a:t>починаючи</a:t>
            </a:r>
            <a:r>
              <a:rPr lang="ru-RU" sz="2000" b="1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 pitchFamily="2" charset="-52"/>
              </a:rPr>
              <a:t> з </a:t>
            </a:r>
            <a:r>
              <a:rPr lang="ru-RU" sz="2000" b="1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 pitchFamily="2" charset="-52"/>
              </a:rPr>
              <a:t>високого</a:t>
            </a:r>
            <a:r>
              <a:rPr lang="ru-RU" sz="2000" b="1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 pitchFamily="2" charset="-52"/>
              </a:rPr>
              <a:t> </a:t>
            </a:r>
            <a:r>
              <a:rPr lang="ru-RU" sz="2000" b="1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 pitchFamily="2" charset="-52"/>
              </a:rPr>
              <a:t>пріоритету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A07C472-2CFB-418B-ACC7-A0BF51DF14BF}"/>
              </a:ext>
            </a:extLst>
          </p:cNvPr>
          <p:cNvGrpSpPr/>
          <p:nvPr/>
        </p:nvGrpSpPr>
        <p:grpSpPr>
          <a:xfrm>
            <a:off x="0" y="2243841"/>
            <a:ext cx="12192000" cy="3795395"/>
            <a:chOff x="0" y="2243841"/>
            <a:chExt cx="12192000" cy="379539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1D73683-D5C0-41C0-9DC5-276AD2329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243841"/>
              <a:ext cx="12192000" cy="3795395"/>
            </a:xfrm>
            <a:prstGeom prst="rect">
              <a:avLst/>
            </a:prstGeom>
          </p:spPr>
        </p:pic>
        <p:pic>
          <p:nvPicPr>
            <p:cNvPr id="24" name="Picture 2" descr="Штриховка текста | CDRPRO.RU - сообщество CorelDRAW">
              <a:extLst>
                <a:ext uri="{FF2B5EF4-FFF2-40B4-BE49-F238E27FC236}">
                  <a16:creationId xmlns:a16="http://schemas.microsoft.com/office/drawing/2014/main" id="{1BF2E437-CBC9-41A1-BCC9-8A34BFCB4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9272" y="2402825"/>
              <a:ext cx="1099356" cy="38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396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 animBg="1"/>
      <p:bldP spid="13" grpId="0" animBg="1"/>
      <p:bldP spid="21" grpId="0"/>
      <p:bldP spid="22" grpId="0"/>
      <p:bldP spid="23" grpId="0"/>
      <p:bldP spid="27" grpId="0"/>
      <p:bldP spid="28" grpId="0"/>
      <p:bldP spid="29" grpId="0"/>
      <p:bldP spid="30" grpId="0" animBg="1"/>
      <p:bldP spid="36" grpId="0"/>
      <p:bldP spid="37" grpId="0"/>
      <p:bldP spid="38" grpId="0"/>
      <p:bldP spid="8" grpId="0" animBg="1"/>
      <p:bldP spid="31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47A714-FCC0-4A75-B7E0-0731E02D1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3" y="729599"/>
            <a:ext cx="1205631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Процес вибору вважається завершеним лише за умови виконання двох правил: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Повнота вибору 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Переконайтеся, що ви розставили пріоритети в </a:t>
            </a: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усіх доступних категоріях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</a:t>
            </a:r>
            <a:r>
              <a:rPr lang="uk-UA" altLang="uk-UA" dirty="0">
                <a:latin typeface="Arial" panose="020B0604020202020204" pitchFamily="34" charset="0"/>
              </a:rPr>
              <a:t>усіх доступних 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підкаталогах </a:t>
            </a: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ЗУ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 </a:t>
            </a: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Факультетському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каталозі.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 </a:t>
            </a: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Кафедральному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переліку.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uk-UA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Навіть якщо в блоці передбачено вивчення лише однієї дисципліни, необхідно визначити черговість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 всіх запропонованих варіантів, щоб ваш голос був врахований алгоритмом.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Обов'язкове збереження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Після того як пріоритети розставлені в усіх </a:t>
            </a:r>
            <a:r>
              <a:rPr lang="uk-UA" altLang="uk-UA" dirty="0">
                <a:latin typeface="Arial" panose="020B0604020202020204" pitchFamily="34" charset="0"/>
              </a:rPr>
              <a:t>категоріях,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latin typeface="Arial" panose="020B0604020202020204" pitchFamily="34" charset="0"/>
              </a:rPr>
              <a:t>   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обов'язково натисніть кнопку </a:t>
            </a: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«Зберегти»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Важливо: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Без натискання кнопки «Зберегти» ваші дані не потраплять до бази системи,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і вибір не буде зараховано.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9561E2-30F2-4850-BA59-A2F6EF43CA87}"/>
              </a:ext>
            </a:extLst>
          </p:cNvPr>
          <p:cNvSpPr/>
          <p:nvPr/>
        </p:nvSpPr>
        <p:spPr>
          <a:xfrm>
            <a:off x="1131432" y="167027"/>
            <a:ext cx="9793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>
                <a:latin typeface="Arial" panose="020B0604020202020204" pitchFamily="34" charset="0"/>
              </a:rPr>
              <a:t>Фінальний крок: перевірка та збереження</a:t>
            </a:r>
            <a:endParaRPr lang="uk-UA" altLang="uk-UA" sz="3600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DE9E3B-9077-443C-A882-E51EF481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18" y="5122935"/>
            <a:ext cx="7597905" cy="173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1CBDE5-8379-4D92-BFBD-0CAE7DAB3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187" y="358514"/>
            <a:ext cx="7199321" cy="298531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E5C9E7C-6AE6-4259-8AE4-93FDFB08E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369" y="135611"/>
            <a:ext cx="5780326" cy="283528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F760C0-C2F6-4A30-A07E-6354E54FCF08}"/>
              </a:ext>
            </a:extLst>
          </p:cNvPr>
          <p:cNvSpPr txBox="1"/>
          <p:nvPr/>
        </p:nvSpPr>
        <p:spPr>
          <a:xfrm>
            <a:off x="85482" y="97420"/>
            <a:ext cx="2100715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https://zp.edu.ua/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5DD196-5B94-4138-B071-16F822BAB00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611" y="5694810"/>
            <a:ext cx="2343468" cy="116319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EE67892-8F6C-4753-880D-420C83112768}"/>
              </a:ext>
            </a:extLst>
          </p:cNvPr>
          <p:cNvSpPr/>
          <p:nvPr/>
        </p:nvSpPr>
        <p:spPr>
          <a:xfrm>
            <a:off x="5287483" y="2424411"/>
            <a:ext cx="192834" cy="378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237E18-68AD-403D-A365-B2A7D78F2488}"/>
              </a:ext>
            </a:extLst>
          </p:cNvPr>
          <p:cNvSpPr/>
          <p:nvPr/>
        </p:nvSpPr>
        <p:spPr>
          <a:xfrm>
            <a:off x="5287484" y="2424411"/>
            <a:ext cx="1478393" cy="185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C2ED1F9-AA70-4BC4-B993-5DB9A061E008}"/>
              </a:ext>
            </a:extLst>
          </p:cNvPr>
          <p:cNvSpPr/>
          <p:nvPr/>
        </p:nvSpPr>
        <p:spPr>
          <a:xfrm rot="5400000">
            <a:off x="5980417" y="3145591"/>
            <a:ext cx="1627712" cy="185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2AB22E-AE19-4B5D-8DA8-3051C37B550E}"/>
              </a:ext>
            </a:extLst>
          </p:cNvPr>
          <p:cNvSpPr/>
          <p:nvPr/>
        </p:nvSpPr>
        <p:spPr>
          <a:xfrm flipV="1">
            <a:off x="5287483" y="3673938"/>
            <a:ext cx="192834" cy="2571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1410A2B-8595-40C7-B2ED-6D777C21138D}"/>
              </a:ext>
            </a:extLst>
          </p:cNvPr>
          <p:cNvSpPr/>
          <p:nvPr/>
        </p:nvSpPr>
        <p:spPr>
          <a:xfrm flipV="1">
            <a:off x="5287484" y="3866773"/>
            <a:ext cx="1478393" cy="185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4D166-C4F8-4958-940D-B1667978A6DF}"/>
              </a:ext>
            </a:extLst>
          </p:cNvPr>
          <p:cNvSpPr txBox="1"/>
          <p:nvPr/>
        </p:nvSpPr>
        <p:spPr>
          <a:xfrm>
            <a:off x="4420586" y="2802595"/>
            <a:ext cx="16580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uk-UA" altLang="zh-CN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202</a:t>
            </a:r>
            <a:r>
              <a:rPr lang="en-US" altLang="zh-CN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6</a:t>
            </a:r>
            <a:endParaRPr lang="zh-CN" alt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任意多边形 33">
            <a:extLst>
              <a:ext uri="{FF2B5EF4-FFF2-40B4-BE49-F238E27FC236}">
                <a16:creationId xmlns:a16="http://schemas.microsoft.com/office/drawing/2014/main" id="{1577DE9C-CBE2-48AF-89AC-34CAAC985FAD}"/>
              </a:ext>
            </a:extLst>
          </p:cNvPr>
          <p:cNvSpPr/>
          <p:nvPr/>
        </p:nvSpPr>
        <p:spPr>
          <a:xfrm rot="961210">
            <a:off x="3881045" y="3875171"/>
            <a:ext cx="847204" cy="437267"/>
          </a:xfrm>
          <a:custGeom>
            <a:avLst/>
            <a:gdLst>
              <a:gd name="connsiteX0" fmla="*/ 0 w 1667435"/>
              <a:gd name="connsiteY0" fmla="*/ 0 h 860611"/>
              <a:gd name="connsiteX1" fmla="*/ 1667435 w 1667435"/>
              <a:gd name="connsiteY1" fmla="*/ 0 h 860611"/>
              <a:gd name="connsiteX2" fmla="*/ 739588 w 1667435"/>
              <a:gd name="connsiteY2" fmla="*/ 860611 h 860611"/>
              <a:gd name="connsiteX3" fmla="*/ 0 w 1667435"/>
              <a:gd name="connsiteY3" fmla="*/ 0 h 86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435" h="860611">
                <a:moveTo>
                  <a:pt x="0" y="0"/>
                </a:moveTo>
                <a:lnTo>
                  <a:pt x="1667435" y="0"/>
                </a:lnTo>
                <a:lnTo>
                  <a:pt x="739588" y="8606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EA4">
                  <a:tint val="66000"/>
                  <a:satMod val="160000"/>
                </a:srgbClr>
              </a:gs>
              <a:gs pos="50000">
                <a:srgbClr val="005EA4">
                  <a:tint val="44500"/>
                  <a:satMod val="160000"/>
                </a:srgbClr>
              </a:gs>
              <a:gs pos="100000">
                <a:srgbClr val="005EA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34">
            <a:extLst>
              <a:ext uri="{FF2B5EF4-FFF2-40B4-BE49-F238E27FC236}">
                <a16:creationId xmlns:a16="http://schemas.microsoft.com/office/drawing/2014/main" id="{88B186AF-786B-4F17-BD79-A5CB217B3D82}"/>
              </a:ext>
            </a:extLst>
          </p:cNvPr>
          <p:cNvSpPr/>
          <p:nvPr/>
        </p:nvSpPr>
        <p:spPr>
          <a:xfrm>
            <a:off x="3689149" y="4629150"/>
            <a:ext cx="561473" cy="593559"/>
          </a:xfrm>
          <a:custGeom>
            <a:avLst/>
            <a:gdLst>
              <a:gd name="connsiteX0" fmla="*/ 0 w 561473"/>
              <a:gd name="connsiteY0" fmla="*/ 0 h 593558"/>
              <a:gd name="connsiteX1" fmla="*/ 561473 w 561473"/>
              <a:gd name="connsiteY1" fmla="*/ 272716 h 593558"/>
              <a:gd name="connsiteX2" fmla="*/ 32084 w 561473"/>
              <a:gd name="connsiteY2" fmla="*/ 593558 h 593558"/>
              <a:gd name="connsiteX3" fmla="*/ 0 w 561473"/>
              <a:gd name="connsiteY3" fmla="*/ 0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3" h="593558">
                <a:moveTo>
                  <a:pt x="0" y="0"/>
                </a:moveTo>
                <a:lnTo>
                  <a:pt x="561473" y="272716"/>
                </a:lnTo>
                <a:lnTo>
                  <a:pt x="32084" y="5935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EA4">
                  <a:tint val="66000"/>
                  <a:satMod val="160000"/>
                </a:srgbClr>
              </a:gs>
              <a:gs pos="50000">
                <a:srgbClr val="005EA4">
                  <a:tint val="44500"/>
                  <a:satMod val="160000"/>
                </a:srgbClr>
              </a:gs>
              <a:gs pos="100000">
                <a:srgbClr val="005EA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36">
            <a:extLst>
              <a:ext uri="{FF2B5EF4-FFF2-40B4-BE49-F238E27FC236}">
                <a16:creationId xmlns:a16="http://schemas.microsoft.com/office/drawing/2014/main" id="{E8F98923-3815-4A64-9628-4080E7E5024F}"/>
              </a:ext>
            </a:extLst>
          </p:cNvPr>
          <p:cNvSpPr/>
          <p:nvPr/>
        </p:nvSpPr>
        <p:spPr>
          <a:xfrm>
            <a:off x="3095590" y="4051635"/>
            <a:ext cx="336884" cy="304800"/>
          </a:xfrm>
          <a:custGeom>
            <a:avLst/>
            <a:gdLst>
              <a:gd name="connsiteX0" fmla="*/ 0 w 336884"/>
              <a:gd name="connsiteY0" fmla="*/ 0 h 304800"/>
              <a:gd name="connsiteX1" fmla="*/ 80210 w 336884"/>
              <a:gd name="connsiteY1" fmla="*/ 304800 h 304800"/>
              <a:gd name="connsiteX2" fmla="*/ 336884 w 336884"/>
              <a:gd name="connsiteY2" fmla="*/ 192505 h 304800"/>
              <a:gd name="connsiteX3" fmla="*/ 0 w 336884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884" h="304800">
                <a:moveTo>
                  <a:pt x="0" y="0"/>
                </a:moveTo>
                <a:lnTo>
                  <a:pt x="80210" y="304800"/>
                </a:lnTo>
                <a:lnTo>
                  <a:pt x="336884" y="1925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EA4">
                  <a:tint val="66000"/>
                  <a:satMod val="160000"/>
                </a:srgbClr>
              </a:gs>
              <a:gs pos="50000">
                <a:srgbClr val="005EA4">
                  <a:tint val="44500"/>
                  <a:satMod val="160000"/>
                </a:srgbClr>
              </a:gs>
              <a:gs pos="100000">
                <a:srgbClr val="005EA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37">
            <a:extLst>
              <a:ext uri="{FF2B5EF4-FFF2-40B4-BE49-F238E27FC236}">
                <a16:creationId xmlns:a16="http://schemas.microsoft.com/office/drawing/2014/main" id="{9FED695D-E309-4A22-BA28-9335837FE6FF}"/>
              </a:ext>
            </a:extLst>
          </p:cNvPr>
          <p:cNvSpPr/>
          <p:nvPr/>
        </p:nvSpPr>
        <p:spPr>
          <a:xfrm>
            <a:off x="6701598" y="4267576"/>
            <a:ext cx="481263" cy="401053"/>
          </a:xfrm>
          <a:custGeom>
            <a:avLst/>
            <a:gdLst>
              <a:gd name="connsiteX0" fmla="*/ 176463 w 481263"/>
              <a:gd name="connsiteY0" fmla="*/ 96253 h 401053"/>
              <a:gd name="connsiteX1" fmla="*/ 0 w 481263"/>
              <a:gd name="connsiteY1" fmla="*/ 401053 h 401053"/>
              <a:gd name="connsiteX2" fmla="*/ 481263 w 481263"/>
              <a:gd name="connsiteY2" fmla="*/ 0 h 401053"/>
              <a:gd name="connsiteX3" fmla="*/ 176463 w 481263"/>
              <a:gd name="connsiteY3" fmla="*/ 96253 h 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263" h="401053">
                <a:moveTo>
                  <a:pt x="176463" y="96253"/>
                </a:moveTo>
                <a:lnTo>
                  <a:pt x="0" y="401053"/>
                </a:lnTo>
                <a:lnTo>
                  <a:pt x="481263" y="0"/>
                </a:lnTo>
                <a:lnTo>
                  <a:pt x="176463" y="96253"/>
                </a:lnTo>
                <a:close/>
              </a:path>
            </a:pathLst>
          </a:custGeom>
          <a:gradFill flip="none" rotWithShape="1">
            <a:gsLst>
              <a:gs pos="0">
                <a:srgbClr val="005EA4">
                  <a:tint val="66000"/>
                  <a:satMod val="160000"/>
                </a:srgbClr>
              </a:gs>
              <a:gs pos="50000">
                <a:srgbClr val="005EA4">
                  <a:tint val="44500"/>
                  <a:satMod val="160000"/>
                </a:srgbClr>
              </a:gs>
              <a:gs pos="100000">
                <a:srgbClr val="005EA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38">
            <a:extLst>
              <a:ext uri="{FF2B5EF4-FFF2-40B4-BE49-F238E27FC236}">
                <a16:creationId xmlns:a16="http://schemas.microsoft.com/office/drawing/2014/main" id="{9C6B9BB3-9EA4-4D26-BB8F-5CAA6AE80C1F}"/>
              </a:ext>
            </a:extLst>
          </p:cNvPr>
          <p:cNvSpPr/>
          <p:nvPr/>
        </p:nvSpPr>
        <p:spPr>
          <a:xfrm rot="4178014">
            <a:off x="4938127" y="1739861"/>
            <a:ext cx="401052" cy="481263"/>
          </a:xfrm>
          <a:custGeom>
            <a:avLst/>
            <a:gdLst>
              <a:gd name="connsiteX0" fmla="*/ 0 w 401052"/>
              <a:gd name="connsiteY0" fmla="*/ 0 h 481263"/>
              <a:gd name="connsiteX1" fmla="*/ 401052 w 401052"/>
              <a:gd name="connsiteY1" fmla="*/ 96253 h 481263"/>
              <a:gd name="connsiteX2" fmla="*/ 16042 w 401052"/>
              <a:gd name="connsiteY2" fmla="*/ 481263 h 481263"/>
              <a:gd name="connsiteX3" fmla="*/ 0 w 401052"/>
              <a:gd name="connsiteY3" fmla="*/ 0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52" h="481263">
                <a:moveTo>
                  <a:pt x="0" y="0"/>
                </a:moveTo>
                <a:lnTo>
                  <a:pt x="401052" y="96253"/>
                </a:lnTo>
                <a:lnTo>
                  <a:pt x="16042" y="48126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EA4">
                  <a:tint val="66000"/>
                  <a:satMod val="160000"/>
                </a:srgbClr>
              </a:gs>
              <a:gs pos="50000">
                <a:srgbClr val="005EA4">
                  <a:tint val="44500"/>
                  <a:satMod val="160000"/>
                </a:srgbClr>
              </a:gs>
              <a:gs pos="100000">
                <a:srgbClr val="005EA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39">
            <a:extLst>
              <a:ext uri="{FF2B5EF4-FFF2-40B4-BE49-F238E27FC236}">
                <a16:creationId xmlns:a16="http://schemas.microsoft.com/office/drawing/2014/main" id="{6A2E7B5F-E644-4F75-882F-13119392FA55}"/>
              </a:ext>
            </a:extLst>
          </p:cNvPr>
          <p:cNvSpPr/>
          <p:nvPr/>
        </p:nvSpPr>
        <p:spPr>
          <a:xfrm>
            <a:off x="6717159" y="1799962"/>
            <a:ext cx="866273" cy="577516"/>
          </a:xfrm>
          <a:custGeom>
            <a:avLst/>
            <a:gdLst>
              <a:gd name="connsiteX0" fmla="*/ 0 w 866273"/>
              <a:gd name="connsiteY0" fmla="*/ 64168 h 577516"/>
              <a:gd name="connsiteX1" fmla="*/ 866273 w 866273"/>
              <a:gd name="connsiteY1" fmla="*/ 0 h 577516"/>
              <a:gd name="connsiteX2" fmla="*/ 401052 w 866273"/>
              <a:gd name="connsiteY2" fmla="*/ 577516 h 577516"/>
              <a:gd name="connsiteX3" fmla="*/ 0 w 866273"/>
              <a:gd name="connsiteY3" fmla="*/ 64168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273" h="577516">
                <a:moveTo>
                  <a:pt x="0" y="64168"/>
                </a:moveTo>
                <a:lnTo>
                  <a:pt x="866273" y="0"/>
                </a:lnTo>
                <a:lnTo>
                  <a:pt x="401052" y="577516"/>
                </a:lnTo>
                <a:lnTo>
                  <a:pt x="0" y="64168"/>
                </a:lnTo>
                <a:close/>
              </a:path>
            </a:pathLst>
          </a:custGeom>
          <a:gradFill flip="none" rotWithShape="1">
            <a:gsLst>
              <a:gs pos="0">
                <a:srgbClr val="005EA4">
                  <a:tint val="66000"/>
                  <a:satMod val="160000"/>
                </a:srgbClr>
              </a:gs>
              <a:gs pos="50000">
                <a:srgbClr val="005EA4">
                  <a:tint val="44500"/>
                  <a:satMod val="160000"/>
                </a:srgbClr>
              </a:gs>
              <a:gs pos="100000">
                <a:srgbClr val="005EA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40">
            <a:extLst>
              <a:ext uri="{FF2B5EF4-FFF2-40B4-BE49-F238E27FC236}">
                <a16:creationId xmlns:a16="http://schemas.microsoft.com/office/drawing/2014/main" id="{0A6597B3-D764-4B0D-840F-439FC671E1B5}"/>
              </a:ext>
            </a:extLst>
          </p:cNvPr>
          <p:cNvSpPr/>
          <p:nvPr/>
        </p:nvSpPr>
        <p:spPr>
          <a:xfrm>
            <a:off x="7339198" y="2566311"/>
            <a:ext cx="368969" cy="352927"/>
          </a:xfrm>
          <a:custGeom>
            <a:avLst/>
            <a:gdLst>
              <a:gd name="connsiteX0" fmla="*/ 0 w 368969"/>
              <a:gd name="connsiteY0" fmla="*/ 0 h 352927"/>
              <a:gd name="connsiteX1" fmla="*/ 368969 w 368969"/>
              <a:gd name="connsiteY1" fmla="*/ 48127 h 352927"/>
              <a:gd name="connsiteX2" fmla="*/ 112295 w 368969"/>
              <a:gd name="connsiteY2" fmla="*/ 352927 h 352927"/>
              <a:gd name="connsiteX3" fmla="*/ 0 w 368969"/>
              <a:gd name="connsiteY3" fmla="*/ 0 h 3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69" h="352927">
                <a:moveTo>
                  <a:pt x="0" y="0"/>
                </a:moveTo>
                <a:lnTo>
                  <a:pt x="368969" y="48127"/>
                </a:lnTo>
                <a:lnTo>
                  <a:pt x="112295" y="3529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EA4">
                  <a:tint val="66000"/>
                  <a:satMod val="160000"/>
                </a:srgbClr>
              </a:gs>
              <a:gs pos="50000">
                <a:srgbClr val="005EA4">
                  <a:tint val="44500"/>
                  <a:satMod val="160000"/>
                </a:srgbClr>
              </a:gs>
              <a:gs pos="100000">
                <a:srgbClr val="005EA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41">
            <a:extLst>
              <a:ext uri="{FF2B5EF4-FFF2-40B4-BE49-F238E27FC236}">
                <a16:creationId xmlns:a16="http://schemas.microsoft.com/office/drawing/2014/main" id="{9CFF7FE1-E6ED-4886-87BF-5C9CC14BA79F}"/>
              </a:ext>
            </a:extLst>
          </p:cNvPr>
          <p:cNvSpPr/>
          <p:nvPr/>
        </p:nvSpPr>
        <p:spPr>
          <a:xfrm>
            <a:off x="6922101" y="3111744"/>
            <a:ext cx="753979" cy="577515"/>
          </a:xfrm>
          <a:custGeom>
            <a:avLst/>
            <a:gdLst>
              <a:gd name="connsiteX0" fmla="*/ 0 w 753979"/>
              <a:gd name="connsiteY0" fmla="*/ 0 h 577515"/>
              <a:gd name="connsiteX1" fmla="*/ 48126 w 753979"/>
              <a:gd name="connsiteY1" fmla="*/ 577515 h 577515"/>
              <a:gd name="connsiteX2" fmla="*/ 753979 w 753979"/>
              <a:gd name="connsiteY2" fmla="*/ 513347 h 577515"/>
              <a:gd name="connsiteX3" fmla="*/ 0 w 753979"/>
              <a:gd name="connsiteY3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79" h="577515">
                <a:moveTo>
                  <a:pt x="0" y="0"/>
                </a:moveTo>
                <a:lnTo>
                  <a:pt x="48126" y="577515"/>
                </a:lnTo>
                <a:lnTo>
                  <a:pt x="753979" y="51334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EA4">
                  <a:tint val="66000"/>
                  <a:satMod val="160000"/>
                </a:srgbClr>
              </a:gs>
              <a:gs pos="50000">
                <a:srgbClr val="005EA4">
                  <a:tint val="44500"/>
                  <a:satMod val="160000"/>
                </a:srgbClr>
              </a:gs>
              <a:gs pos="100000">
                <a:srgbClr val="005EA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42">
            <a:extLst>
              <a:ext uri="{FF2B5EF4-FFF2-40B4-BE49-F238E27FC236}">
                <a16:creationId xmlns:a16="http://schemas.microsoft.com/office/drawing/2014/main" id="{BF11902A-D876-4977-BF84-91024F4473EA}"/>
              </a:ext>
            </a:extLst>
          </p:cNvPr>
          <p:cNvSpPr/>
          <p:nvPr/>
        </p:nvSpPr>
        <p:spPr>
          <a:xfrm>
            <a:off x="7676080" y="3448624"/>
            <a:ext cx="1090863" cy="561475"/>
          </a:xfrm>
          <a:custGeom>
            <a:avLst/>
            <a:gdLst>
              <a:gd name="connsiteX0" fmla="*/ 433136 w 1090863"/>
              <a:gd name="connsiteY0" fmla="*/ 0 h 561474"/>
              <a:gd name="connsiteX1" fmla="*/ 0 w 1090863"/>
              <a:gd name="connsiteY1" fmla="*/ 561474 h 561474"/>
              <a:gd name="connsiteX2" fmla="*/ 1090863 w 1090863"/>
              <a:gd name="connsiteY2" fmla="*/ 256674 h 561474"/>
              <a:gd name="connsiteX3" fmla="*/ 481263 w 1090863"/>
              <a:gd name="connsiteY3" fmla="*/ 16042 h 561474"/>
              <a:gd name="connsiteX4" fmla="*/ 433136 w 1090863"/>
              <a:gd name="connsiteY4" fmla="*/ 0 h 56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863" h="561474">
                <a:moveTo>
                  <a:pt x="433136" y="0"/>
                </a:moveTo>
                <a:lnTo>
                  <a:pt x="0" y="561474"/>
                </a:lnTo>
                <a:lnTo>
                  <a:pt x="1090863" y="256674"/>
                </a:lnTo>
                <a:lnTo>
                  <a:pt x="481263" y="16042"/>
                </a:lnTo>
                <a:lnTo>
                  <a:pt x="433136" y="0"/>
                </a:lnTo>
                <a:close/>
              </a:path>
            </a:pathLst>
          </a:custGeom>
          <a:gradFill flip="none" rotWithShape="1">
            <a:gsLst>
              <a:gs pos="0">
                <a:srgbClr val="005EA4">
                  <a:tint val="66000"/>
                  <a:satMod val="160000"/>
                </a:srgbClr>
              </a:gs>
              <a:gs pos="50000">
                <a:srgbClr val="005EA4">
                  <a:tint val="44500"/>
                  <a:satMod val="160000"/>
                </a:srgbClr>
              </a:gs>
              <a:gs pos="100000">
                <a:srgbClr val="005EA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43">
            <a:extLst>
              <a:ext uri="{FF2B5EF4-FFF2-40B4-BE49-F238E27FC236}">
                <a16:creationId xmlns:a16="http://schemas.microsoft.com/office/drawing/2014/main" id="{90ACAE2B-9FF2-4DCC-909B-1AE117FE0CED}"/>
              </a:ext>
            </a:extLst>
          </p:cNvPr>
          <p:cNvSpPr/>
          <p:nvPr/>
        </p:nvSpPr>
        <p:spPr>
          <a:xfrm rot="19822463">
            <a:off x="3867522" y="2112750"/>
            <a:ext cx="689811" cy="834191"/>
          </a:xfrm>
          <a:custGeom>
            <a:avLst/>
            <a:gdLst>
              <a:gd name="connsiteX0" fmla="*/ 0 w 689811"/>
              <a:gd name="connsiteY0" fmla="*/ 304800 h 834190"/>
              <a:gd name="connsiteX1" fmla="*/ 545432 w 689811"/>
              <a:gd name="connsiteY1" fmla="*/ 0 h 834190"/>
              <a:gd name="connsiteX2" fmla="*/ 689811 w 689811"/>
              <a:gd name="connsiteY2" fmla="*/ 834190 h 834190"/>
              <a:gd name="connsiteX3" fmla="*/ 0 w 689811"/>
              <a:gd name="connsiteY3" fmla="*/ 304800 h 83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811" h="834190">
                <a:moveTo>
                  <a:pt x="0" y="304800"/>
                </a:moveTo>
                <a:lnTo>
                  <a:pt x="545432" y="0"/>
                </a:lnTo>
                <a:lnTo>
                  <a:pt x="689811" y="834190"/>
                </a:lnTo>
                <a:lnTo>
                  <a:pt x="0" y="304800"/>
                </a:lnTo>
                <a:close/>
              </a:path>
            </a:pathLst>
          </a:custGeom>
          <a:gradFill flip="none" rotWithShape="1">
            <a:gsLst>
              <a:gs pos="0">
                <a:srgbClr val="005EA4">
                  <a:tint val="66000"/>
                  <a:satMod val="160000"/>
                </a:srgbClr>
              </a:gs>
              <a:gs pos="50000">
                <a:srgbClr val="005EA4">
                  <a:tint val="44500"/>
                  <a:satMod val="160000"/>
                </a:srgbClr>
              </a:gs>
              <a:gs pos="100000">
                <a:srgbClr val="005EA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7F3A8A57-9E7B-465D-9FD7-BC627E922139}"/>
              </a:ext>
            </a:extLst>
          </p:cNvPr>
          <p:cNvSpPr txBox="1">
            <a:spLocks/>
          </p:cNvSpPr>
          <p:nvPr/>
        </p:nvSpPr>
        <p:spPr>
          <a:xfrm>
            <a:off x="3095590" y="4835739"/>
            <a:ext cx="5412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pc="-56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uk-UA" sz="4800" dirty="0">
                <a:solidFill>
                  <a:srgbClr val="0070C0"/>
                </a:solidFill>
              </a:rPr>
              <a:t>Дякуємо за увагу!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26B1166-C15F-4BF5-A109-2EFB1257AF8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69" y="2757443"/>
            <a:ext cx="1040904" cy="130113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1934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50"/>
                            </p:stCondLst>
                            <p:childTnLst>
                              <p:par>
                                <p:cTn id="43" presetID="2" presetClass="entr" presetSubtype="3" accel="7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accel="78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accel="7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accel="7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accel="7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accel="78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accel="7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accel="78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9" accel="7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9D555F-2AA3-4FC1-89E0-C91796623315}"/>
              </a:ext>
            </a:extLst>
          </p:cNvPr>
          <p:cNvSpPr/>
          <p:nvPr/>
        </p:nvSpPr>
        <p:spPr>
          <a:xfrm>
            <a:off x="195531" y="164508"/>
            <a:ext cx="11800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25% </a:t>
            </a:r>
            <a:r>
              <a:rPr lang="ru-RU" sz="4000" b="1" dirty="0" err="1"/>
              <a:t>освітньої</a:t>
            </a:r>
            <a:r>
              <a:rPr lang="ru-RU" sz="4000" b="1" dirty="0"/>
              <a:t> </a:t>
            </a:r>
            <a:r>
              <a:rPr lang="ru-RU" sz="4000" b="1" dirty="0" err="1"/>
              <a:t>програми</a:t>
            </a:r>
            <a:r>
              <a:rPr lang="ru-RU" sz="4000" b="1" dirty="0"/>
              <a:t> — </a:t>
            </a:r>
            <a:r>
              <a:rPr lang="ru-RU" sz="4000" b="1" dirty="0" err="1"/>
              <a:t>твій</a:t>
            </a:r>
            <a:r>
              <a:rPr lang="ru-RU" sz="4000" b="1" dirty="0"/>
              <a:t> </a:t>
            </a:r>
            <a:r>
              <a:rPr lang="ru-RU" sz="4000" b="1" dirty="0" err="1"/>
              <a:t>особистий</a:t>
            </a:r>
            <a:r>
              <a:rPr lang="ru-RU" sz="4000" b="1" dirty="0"/>
              <a:t> </a:t>
            </a:r>
            <a:r>
              <a:rPr lang="ru-RU" sz="4000" b="1" dirty="0" err="1"/>
              <a:t>вибір</a:t>
            </a:r>
            <a:endParaRPr lang="uk-UA" sz="40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EA5B0A-4B0C-4DD6-91E2-49A21D299C75}"/>
              </a:ext>
            </a:extLst>
          </p:cNvPr>
          <p:cNvSpPr/>
          <p:nvPr/>
        </p:nvSpPr>
        <p:spPr>
          <a:xfrm>
            <a:off x="265980" y="1368588"/>
            <a:ext cx="116600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Відповідно до </a:t>
            </a:r>
            <a:r>
              <a:rPr lang="uk-UA" sz="2800" b="1" dirty="0"/>
              <a:t>Закону України «Про вищу освіту»</a:t>
            </a:r>
            <a:r>
              <a:rPr lang="uk-UA" sz="2800" dirty="0"/>
              <a:t> (ст. 62, п. 15), кожен студент має право на вибір навчальних дисциплін.</a:t>
            </a:r>
          </a:p>
          <a:p>
            <a:pPr algn="just"/>
            <a:endParaRPr lang="uk-UA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800" b="1" dirty="0"/>
              <a:t>Гарантований обсяг:</a:t>
            </a:r>
            <a:r>
              <a:rPr lang="uk-UA" sz="2800" dirty="0"/>
              <a:t> Вибіркові дисципліни мають складати </a:t>
            </a:r>
            <a:r>
              <a:rPr lang="uk-UA" sz="2800" b="1" dirty="0"/>
              <a:t>не менше 25% (60 кредитів – бакалаврський рівень, 24 кредити – магістерський рівень)</a:t>
            </a:r>
            <a:r>
              <a:rPr lang="uk-UA" sz="2800" dirty="0"/>
              <a:t> від загальної кількості кредитів вашої освітньої програми.</a:t>
            </a:r>
          </a:p>
          <a:p>
            <a:pPr algn="just"/>
            <a:endParaRPr lang="uk-UA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800" b="1" dirty="0"/>
              <a:t>Індивідуальна траєкторія:</a:t>
            </a:r>
            <a:r>
              <a:rPr lang="uk-UA" sz="2800" dirty="0"/>
              <a:t> Ви самостійно визначаєте чверть свого навчання, обираючи курси, що відповідають вашим професійним інтересам та кар’єрним цілям.</a:t>
            </a:r>
          </a:p>
        </p:txBody>
      </p:sp>
    </p:spTree>
    <p:extLst>
      <p:ext uri="{BB962C8B-B14F-4D97-AF65-F5344CB8AC3E}">
        <p14:creationId xmlns:p14="http://schemas.microsoft.com/office/powerpoint/2010/main" val="263079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5C6DD9-7391-4F38-87FC-B0B469B538E7}"/>
              </a:ext>
            </a:extLst>
          </p:cNvPr>
          <p:cNvSpPr/>
          <p:nvPr/>
        </p:nvSpPr>
        <p:spPr>
          <a:xfrm>
            <a:off x="0" y="954107"/>
            <a:ext cx="121919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uk-UA" sz="2000" b="1" dirty="0"/>
              <a:t>  </a:t>
            </a:r>
            <a:r>
              <a:rPr lang="uk-UA" sz="2000" b="1" dirty="0" err="1"/>
              <a:t>Загальноуніверситетський</a:t>
            </a:r>
            <a:r>
              <a:rPr lang="uk-UA" sz="2000" b="1" dirty="0"/>
              <a:t> каталог (ЗУ)</a:t>
            </a:r>
            <a:r>
              <a:rPr lang="uk-UA" sz="2000" dirty="0"/>
              <a:t> складається з шести блоків: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uk-UA" sz="2000" i="1" dirty="0"/>
              <a:t>Блок </a:t>
            </a:r>
            <a:r>
              <a:rPr lang="ru-RU" sz="2000" i="1" dirty="0" err="1"/>
              <a:t>вибіркових</a:t>
            </a:r>
            <a:r>
              <a:rPr lang="ru-RU" sz="2000" i="1" dirty="0"/>
              <a:t> </a:t>
            </a:r>
            <a:r>
              <a:rPr lang="ru-RU" sz="2000" i="1" dirty="0" err="1"/>
              <a:t>навчальних</a:t>
            </a:r>
            <a:r>
              <a:rPr lang="ru-RU" sz="2000" i="1" dirty="0"/>
              <a:t> </a:t>
            </a:r>
            <a:r>
              <a:rPr lang="ru-RU" sz="2000" i="1" dirty="0" err="1"/>
              <a:t>дисциплін</a:t>
            </a:r>
            <a:r>
              <a:rPr lang="ru-RU" sz="2000" i="1" dirty="0"/>
              <a:t>, </a:t>
            </a:r>
            <a:r>
              <a:rPr lang="ru-RU" sz="2000" i="1" dirty="0" err="1"/>
              <a:t>спрямованих</a:t>
            </a:r>
            <a:r>
              <a:rPr lang="ru-RU" sz="2000" i="1" dirty="0"/>
              <a:t> 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опанування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світогляду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філософської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мислення</a:t>
            </a:r>
            <a:r>
              <a:rPr lang="uk-UA" sz="2000" i="1" dirty="0"/>
              <a:t>:</a:t>
            </a:r>
            <a:r>
              <a:rPr lang="uk-UA" sz="2000" dirty="0"/>
              <a:t> розвиток логіки та аналітики.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i="1" dirty="0"/>
              <a:t>Блок </a:t>
            </a:r>
            <a:r>
              <a:rPr lang="ru-RU" sz="2000" i="1" dirty="0" err="1"/>
              <a:t>вибіркових</a:t>
            </a:r>
            <a:r>
              <a:rPr lang="ru-RU" sz="2000" i="1" dirty="0"/>
              <a:t> </a:t>
            </a:r>
            <a:r>
              <a:rPr lang="ru-RU" sz="2000" i="1" dirty="0" err="1"/>
              <a:t>навчальних</a:t>
            </a:r>
            <a:r>
              <a:rPr lang="ru-RU" sz="2000" i="1" dirty="0"/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дисциплін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історико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-культурного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спрямування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занурення</a:t>
            </a:r>
            <a:r>
              <a:rPr lang="ru-RU" sz="2000" dirty="0"/>
              <a:t> в </a:t>
            </a:r>
            <a:r>
              <a:rPr lang="ru-RU" sz="2000" dirty="0" err="1"/>
              <a:t>культурний</a:t>
            </a:r>
            <a:r>
              <a:rPr lang="ru-RU" sz="2000" dirty="0"/>
              <a:t> контекст та </a:t>
            </a:r>
            <a:r>
              <a:rPr lang="ru-RU" sz="2000" dirty="0" err="1"/>
              <a:t>історію</a:t>
            </a:r>
            <a:r>
              <a:rPr lang="ru-RU" sz="2000" dirty="0"/>
              <a:t>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i="1" dirty="0"/>
              <a:t>Блок </a:t>
            </a:r>
            <a:r>
              <a:rPr lang="ru-RU" sz="2000" dirty="0" err="1"/>
              <a:t>вибіркових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дисциплін</a:t>
            </a:r>
            <a:r>
              <a:rPr lang="ru-RU" sz="2000" dirty="0"/>
              <a:t> </a:t>
            </a:r>
            <a:r>
              <a:rPr lang="ru-RU" sz="2000" dirty="0" err="1"/>
              <a:t>спрямованих</a:t>
            </a:r>
            <a:r>
              <a:rPr lang="ru-RU" sz="2000" dirty="0"/>
              <a:t> 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безпекової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i="1" dirty="0"/>
              <a:t>Блок </a:t>
            </a:r>
            <a:r>
              <a:rPr lang="ru-RU" sz="2000" i="1" dirty="0" err="1"/>
              <a:t>вибіркових</a:t>
            </a:r>
            <a:r>
              <a:rPr lang="ru-RU" sz="2000" i="1" dirty="0"/>
              <a:t> </a:t>
            </a:r>
            <a:r>
              <a:rPr lang="ru-RU" sz="2000" i="1" dirty="0" err="1"/>
              <a:t>навчальних</a:t>
            </a:r>
            <a:r>
              <a:rPr lang="ru-RU" sz="2000" i="1" dirty="0"/>
              <a:t> </a:t>
            </a:r>
            <a:r>
              <a:rPr lang="ru-RU" sz="2000" i="1" dirty="0" err="1"/>
              <a:t>дисциплін</a:t>
            </a:r>
            <a:r>
              <a:rPr lang="ru-RU" sz="2000" i="1" dirty="0"/>
              <a:t> </a:t>
            </a:r>
            <a:r>
              <a:rPr lang="ru-RU" sz="2000" i="1" dirty="0" err="1"/>
              <a:t>спрямованих</a:t>
            </a:r>
            <a:r>
              <a:rPr lang="ru-RU" sz="2000" i="1" dirty="0"/>
              <a:t> 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підтримка</a:t>
            </a:r>
            <a:r>
              <a:rPr lang="ru-RU" sz="2000" dirty="0"/>
              <a:t> </a:t>
            </a:r>
            <a:r>
              <a:rPr lang="ru-RU" sz="2000" dirty="0" err="1"/>
              <a:t>фізичного</a:t>
            </a:r>
            <a:r>
              <a:rPr lang="ru-RU" sz="2000" dirty="0"/>
              <a:t> </a:t>
            </a:r>
            <a:r>
              <a:rPr lang="ru-RU" sz="2000" dirty="0" err="1"/>
              <a:t>здоров’я</a:t>
            </a:r>
            <a:r>
              <a:rPr lang="ru-RU" sz="2000" dirty="0"/>
              <a:t> та активного способу </a:t>
            </a:r>
            <a:r>
              <a:rPr lang="ru-RU" sz="2000" dirty="0" err="1"/>
              <a:t>життя</a:t>
            </a:r>
            <a:r>
              <a:rPr lang="ru-RU" sz="2000" dirty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uk-UA" sz="2000" i="1" dirty="0"/>
              <a:t>Блок дисциплін особистого розвитку:</a:t>
            </a:r>
            <a:r>
              <a:rPr lang="uk-UA" sz="2000" dirty="0"/>
              <a:t> психологія, лідерство, комунікації.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i="1" dirty="0"/>
              <a:t>Блок </a:t>
            </a:r>
            <a:r>
              <a:rPr lang="ru-RU" sz="2000" i="1" dirty="0" err="1"/>
              <a:t>вибіркових</a:t>
            </a:r>
            <a:r>
              <a:rPr lang="ru-RU" sz="2000" i="1" dirty="0"/>
              <a:t> </a:t>
            </a:r>
            <a:r>
              <a:rPr lang="ru-RU" sz="2000" i="1" dirty="0" err="1"/>
              <a:t>дисциплін</a:t>
            </a:r>
            <a:r>
              <a:rPr lang="ru-RU" sz="2000" i="1" dirty="0"/>
              <a:t> з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загальновійськової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підготовки</a:t>
            </a:r>
            <a:r>
              <a:rPr lang="ru-RU" sz="2000" dirty="0"/>
              <a:t>: </a:t>
            </a:r>
            <a:r>
              <a:rPr lang="ru-RU" sz="2000" dirty="0" err="1"/>
              <a:t>базові</a:t>
            </a:r>
            <a:r>
              <a:rPr lang="ru-RU" sz="2000" dirty="0"/>
              <a:t> </a:t>
            </a:r>
            <a:r>
              <a:rPr lang="ru-RU" sz="2000" dirty="0" err="1"/>
              <a:t>знання</a:t>
            </a:r>
            <a:r>
              <a:rPr lang="ru-RU" sz="2000" dirty="0"/>
              <a:t> з </a:t>
            </a:r>
            <a:r>
              <a:rPr lang="ru-RU" sz="2000" dirty="0" err="1"/>
              <a:t>безпеки</a:t>
            </a:r>
            <a:r>
              <a:rPr lang="ru-RU" sz="2000" dirty="0"/>
              <a:t> та </a:t>
            </a:r>
            <a:r>
              <a:rPr lang="ru-RU" sz="2000" dirty="0" err="1"/>
              <a:t>домедичної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en-US" sz="2000" dirty="0"/>
              <a:t> (</a:t>
            </a:r>
            <a:r>
              <a:rPr lang="uk-UA" sz="2000" dirty="0"/>
              <a:t>для заочного відділення)</a:t>
            </a:r>
            <a:endParaRPr lang="ru-RU" sz="2000" dirty="0"/>
          </a:p>
          <a:p>
            <a:pPr lvl="1"/>
            <a:endParaRPr lang="uk-UA" sz="2000" dirty="0"/>
          </a:p>
          <a:p>
            <a:pPr>
              <a:buFont typeface="+mj-lt"/>
              <a:buAutoNum type="arabicPeriod"/>
            </a:pPr>
            <a:r>
              <a:rPr lang="uk-UA" sz="2000" b="1" dirty="0"/>
              <a:t> Факультетський каталог</a:t>
            </a:r>
            <a:r>
              <a:rPr lang="uk-UA" sz="2000" dirty="0"/>
              <a:t> Міждисциплінарні курси в межах факультету для розширення фахового кругозору.</a:t>
            </a:r>
            <a:endParaRPr lang="en-US" sz="2000" dirty="0"/>
          </a:p>
          <a:p>
            <a:endParaRPr lang="uk-UA" sz="2000" dirty="0"/>
          </a:p>
          <a:p>
            <a:r>
              <a:rPr lang="en-US" sz="2000" b="1" dirty="0"/>
              <a:t>3.</a:t>
            </a:r>
            <a:r>
              <a:rPr lang="uk-UA" sz="2000" b="1" dirty="0"/>
              <a:t> Кафедральний каталог</a:t>
            </a:r>
            <a:r>
              <a:rPr lang="uk-UA" sz="2000" dirty="0"/>
              <a:t> Глибока професійна спеціалізація. Конкретні технології та інструменти від вашої випускової кафедри.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688D08-8ED8-4140-B827-2A9C32075E09}"/>
              </a:ext>
            </a:extLst>
          </p:cNvPr>
          <p:cNvSpPr/>
          <p:nvPr/>
        </p:nvSpPr>
        <p:spPr>
          <a:xfrm>
            <a:off x="172526" y="0"/>
            <a:ext cx="11775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Три рівні формування освітньої траєкторії</a:t>
            </a:r>
            <a:endParaRPr lang="en-US" sz="2800" b="1" dirty="0"/>
          </a:p>
          <a:p>
            <a:pPr algn="ctr"/>
            <a:r>
              <a:rPr lang="uk-UA" sz="2800" b="1" dirty="0"/>
              <a:t>Каталоги дисциплін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05280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670355-5C1A-4246-8FCE-0672087DEFBC}"/>
              </a:ext>
            </a:extLst>
          </p:cNvPr>
          <p:cNvSpPr/>
          <p:nvPr/>
        </p:nvSpPr>
        <p:spPr>
          <a:xfrm>
            <a:off x="3385514" y="235540"/>
            <a:ext cx="5420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/>
              <a:t>Механіка та пріоритети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485AE6E-83D3-4679-835A-751B3AD84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98" y="797510"/>
            <a:ext cx="1205110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Система пріоритетів: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Вибір здійснюється шляхом розстановки пріоритетів (1, 2, 3...):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Пріоритет 1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дисципліна, яку ви хочете вивчати найбільше.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Наступні пріоритети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запасні варіанти.</a:t>
            </a:r>
            <a:endParaRPr kumimoji="0" lang="en-US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Правила формування груп: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</a:rPr>
              <a:t>Навчальна</a:t>
            </a:r>
            <a:r>
              <a:rPr lang="ru-RU" altLang="uk-UA" sz="2800" dirty="0">
                <a:latin typeface="Arial" panose="020B0604020202020204" pitchFamily="34" charset="0"/>
              </a:rPr>
              <a:t> </a:t>
            </a:r>
            <a:r>
              <a:rPr lang="ru-RU" altLang="uk-UA" sz="2800" dirty="0" err="1">
                <a:latin typeface="Arial" panose="020B0604020202020204" pitchFamily="34" charset="0"/>
              </a:rPr>
              <a:t>дисципліна</a:t>
            </a:r>
            <a:r>
              <a:rPr lang="ru-RU" altLang="uk-UA" sz="2800" dirty="0">
                <a:latin typeface="Arial" panose="020B0604020202020204" pitchFamily="34" charset="0"/>
              </a:rPr>
              <a:t> вноситься до </a:t>
            </a:r>
            <a:r>
              <a:rPr lang="ru-RU" altLang="uk-UA" sz="2800" dirty="0" err="1">
                <a:latin typeface="Arial" panose="020B0604020202020204" pitchFamily="34" charset="0"/>
              </a:rPr>
              <a:t>розкладу</a:t>
            </a:r>
            <a:r>
              <a:rPr lang="ru-RU" altLang="uk-UA" sz="2800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лише за умови формування групи з достатньою кількістю студентів (зазвичай 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25–</a:t>
            </a:r>
            <a:r>
              <a:rPr kumimoji="0" lang="en-US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 осіб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Якщо група не набралася, система автоматично враховує ваш наступний пріоритет.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sz="2800" b="1" dirty="0">
                <a:solidFill>
                  <a:srgbClr val="C00000"/>
                </a:solidFill>
                <a:latin typeface="Arial" panose="020B0604020202020204" pitchFamily="34" charset="0"/>
              </a:rPr>
              <a:t>Якщо </a:t>
            </a:r>
            <a:r>
              <a:rPr lang="uk-UA" altLang="uk-UA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вібір</a:t>
            </a:r>
            <a:r>
              <a:rPr lang="uk-UA" altLang="uk-UA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з тієї чи іншої причини не відбувся, 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система автоматично розподіляє Вас на дисципліни де є вільні місця.</a:t>
            </a:r>
          </a:p>
        </p:txBody>
      </p:sp>
    </p:spTree>
    <p:extLst>
      <p:ext uri="{BB962C8B-B14F-4D97-AF65-F5344CB8AC3E}">
        <p14:creationId xmlns:p14="http://schemas.microsoft.com/office/powerpoint/2010/main" val="230589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CB18C1-4EC3-4777-B062-543A046AB0B8}"/>
              </a:ext>
            </a:extLst>
          </p:cNvPr>
          <p:cNvSpPr/>
          <p:nvPr/>
        </p:nvSpPr>
        <p:spPr>
          <a:xfrm>
            <a:off x="3123840" y="484244"/>
            <a:ext cx="5944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/>
              <a:t>Де здійснюється вибір?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94D671A-15C1-44EA-B0CA-6DED1AAE6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1" y="1558075"/>
            <a:ext cx="1202787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Офіційний ресурс: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Весь процес вибору та реєстрації відбувається виключно на порталі НУ «Запорізька політехніка»: </a:t>
            </a:r>
            <a:endParaRPr kumimoji="0" lang="en-US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👉 </a:t>
            </a: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portal.zp.edu.ua</a:t>
            </a:r>
            <a:endParaRPr kumimoji="0" lang="en-US" altLang="uk-U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Головна вимога: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Для здійснення вибору ви обов’язково маєте бути </a:t>
            </a: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зареєстрованим користувачем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порталу.</a:t>
            </a:r>
            <a:endParaRPr kumimoji="0" lang="en-US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Доступність: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Система автоматично запропонує вам перелік дисциплін, доступних саме для вашого курсу та спеціальності.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125351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CE59F0-F682-426E-8FE1-956DF0853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8759"/>
            <a:ext cx="12192000" cy="51204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5451AA-E52B-447C-A8CC-CFF3DC904661}"/>
              </a:ext>
            </a:extLst>
          </p:cNvPr>
          <p:cNvSpPr txBox="1"/>
          <p:nvPr/>
        </p:nvSpPr>
        <p:spPr>
          <a:xfrm>
            <a:off x="6243353" y="66367"/>
            <a:ext cx="586316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Вхід</a:t>
            </a: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до </a:t>
            </a:r>
            <a:r>
              <a:rPr lang="ru-RU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освітнього</a:t>
            </a: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порталу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F760C0-C2F6-4A30-A07E-6354E54FCF08}"/>
              </a:ext>
            </a:extLst>
          </p:cNvPr>
          <p:cNvSpPr txBox="1"/>
          <p:nvPr/>
        </p:nvSpPr>
        <p:spPr>
          <a:xfrm>
            <a:off x="85482" y="97420"/>
            <a:ext cx="2100715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https://zp.edu.ua/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ABE8A9-B038-4F6C-AC11-FB0331632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68759"/>
            <a:ext cx="12192000" cy="5120481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D5FE9002-465E-4309-A243-244C535FA8D6}"/>
              </a:ext>
            </a:extLst>
          </p:cNvPr>
          <p:cNvSpPr/>
          <p:nvPr/>
        </p:nvSpPr>
        <p:spPr>
          <a:xfrm>
            <a:off x="8748000" y="1368000"/>
            <a:ext cx="1605600" cy="763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206C9E-D267-4CD1-8538-89F973C30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7967" y="2291720"/>
            <a:ext cx="2731265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319086-13B7-4FE3-9818-90840AA7F0F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73185" y="3124600"/>
            <a:ext cx="767415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B245C-030C-48C7-9F37-D99BBE434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1069521"/>
            <a:ext cx="11760000" cy="48764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5451AA-E52B-447C-A8CC-CFF3DC904661}"/>
              </a:ext>
            </a:extLst>
          </p:cNvPr>
          <p:cNvSpPr txBox="1"/>
          <p:nvPr/>
        </p:nvSpPr>
        <p:spPr>
          <a:xfrm>
            <a:off x="6243353" y="66367"/>
            <a:ext cx="586316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Вхід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 до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освітнього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 порталу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68EA86-93B7-42ED-9B98-BB69940C7C69}"/>
              </a:ext>
            </a:extLst>
          </p:cNvPr>
          <p:cNvSpPr txBox="1"/>
          <p:nvPr/>
        </p:nvSpPr>
        <p:spPr>
          <a:xfrm>
            <a:off x="6243353" y="493968"/>
            <a:ext cx="586316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Авторизація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1154C1-E453-4433-94B7-3E38F8398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35" y="2884337"/>
            <a:ext cx="3571875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D8993901-843A-4679-83CB-56E4862830B5}"/>
              </a:ext>
            </a:extLst>
          </p:cNvPr>
          <p:cNvSpPr/>
          <p:nvPr/>
        </p:nvSpPr>
        <p:spPr>
          <a:xfrm>
            <a:off x="10839809" y="921569"/>
            <a:ext cx="1168800" cy="8015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DE5824-8A99-4890-BC92-3C17D83C79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6102" y="3507756"/>
            <a:ext cx="767415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EBCA07-B96A-45E2-9549-7BCF04D47F2E}"/>
              </a:ext>
            </a:extLst>
          </p:cNvPr>
          <p:cNvSpPr txBox="1"/>
          <p:nvPr/>
        </p:nvSpPr>
        <p:spPr>
          <a:xfrm>
            <a:off x="9749971" y="1644883"/>
            <a:ext cx="126602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 1</a:t>
            </a:r>
          </a:p>
        </p:txBody>
      </p:sp>
    </p:spTree>
    <p:extLst>
      <p:ext uri="{BB962C8B-B14F-4D97-AF65-F5344CB8AC3E}">
        <p14:creationId xmlns:p14="http://schemas.microsoft.com/office/powerpoint/2010/main" val="380048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C3A146-3C67-4524-8853-B108BA587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601" y="1419861"/>
            <a:ext cx="6277910" cy="512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5451AA-E52B-447C-A8CC-CFF3DC904661}"/>
              </a:ext>
            </a:extLst>
          </p:cNvPr>
          <p:cNvSpPr txBox="1"/>
          <p:nvPr/>
        </p:nvSpPr>
        <p:spPr>
          <a:xfrm>
            <a:off x="6243353" y="66367"/>
            <a:ext cx="586316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Вхід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 до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освітнього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 порталу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68EA86-93B7-42ED-9B98-BB69940C7C69}"/>
              </a:ext>
            </a:extLst>
          </p:cNvPr>
          <p:cNvSpPr txBox="1"/>
          <p:nvPr/>
        </p:nvSpPr>
        <p:spPr>
          <a:xfrm>
            <a:off x="6243353" y="493968"/>
            <a:ext cx="586316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Авторизація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A53D5B-62AE-48AF-ADE3-A7EF33C88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0" y="1416931"/>
            <a:ext cx="4116386" cy="4928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71D9E132-F68E-4010-B2EC-72CD8B62B82B}"/>
              </a:ext>
            </a:extLst>
          </p:cNvPr>
          <p:cNvSpPr/>
          <p:nvPr/>
        </p:nvSpPr>
        <p:spPr>
          <a:xfrm>
            <a:off x="1897999" y="5453655"/>
            <a:ext cx="1854143" cy="22659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BA8A16-CDD5-413C-9A72-85C21316A2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7802" y="5610533"/>
            <a:ext cx="767415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1ACF66-F00C-456C-BF63-D7E9948D3D3D}"/>
              </a:ext>
            </a:extLst>
          </p:cNvPr>
          <p:cNvSpPr txBox="1"/>
          <p:nvPr/>
        </p:nvSpPr>
        <p:spPr>
          <a:xfrm>
            <a:off x="5764306" y="3614074"/>
            <a:ext cx="662187" cy="746360"/>
          </a:xfrm>
          <a:prstGeom prst="rect">
            <a:avLst/>
          </a:prstGeom>
          <a:noFill/>
        </p:spPr>
        <p:txBody>
          <a:bodyPr wrap="square" lIns="68580" tIns="34291" rIns="68580" bIns="34291" rtlCol="0" anchor="ctr">
            <a:spAutoFit/>
          </a:bodyPr>
          <a:lstStyle/>
          <a:p>
            <a:pPr marL="171450" lvl="0" indent="-171450" algn="ctr">
              <a:buFont typeface="Wingdings" panose="05000000000000000000" pitchFamily="2" charset="2"/>
              <a:buChar char="ü"/>
            </a:pPr>
            <a:r>
              <a:rPr lang="en-US" altLang="zh-CN" sz="4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sz="44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89A087-A724-4FA1-BBDE-11D416BD4AE1}"/>
              </a:ext>
            </a:extLst>
          </p:cNvPr>
          <p:cNvSpPr txBox="1"/>
          <p:nvPr/>
        </p:nvSpPr>
        <p:spPr>
          <a:xfrm>
            <a:off x="5764305" y="3987254"/>
            <a:ext cx="662187" cy="746360"/>
          </a:xfrm>
          <a:prstGeom prst="rect">
            <a:avLst/>
          </a:prstGeom>
          <a:noFill/>
        </p:spPr>
        <p:txBody>
          <a:bodyPr wrap="square" lIns="68580" tIns="34291" rIns="68580" bIns="34291" rtlCol="0" anchor="ctr">
            <a:spAutoFit/>
          </a:bodyPr>
          <a:lstStyle/>
          <a:p>
            <a:pPr marL="171450" lvl="0" indent="-171450" algn="ctr">
              <a:buFont typeface="Wingdings" panose="05000000000000000000" pitchFamily="2" charset="2"/>
              <a:buChar char="ü"/>
            </a:pPr>
            <a:r>
              <a:rPr lang="en-US" altLang="zh-CN" sz="4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sz="44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A273F-55FA-4407-9049-81860EB9E95C}"/>
              </a:ext>
            </a:extLst>
          </p:cNvPr>
          <p:cNvSpPr txBox="1"/>
          <p:nvPr/>
        </p:nvSpPr>
        <p:spPr>
          <a:xfrm>
            <a:off x="5764304" y="4360434"/>
            <a:ext cx="662187" cy="746360"/>
          </a:xfrm>
          <a:prstGeom prst="rect">
            <a:avLst/>
          </a:prstGeom>
          <a:noFill/>
        </p:spPr>
        <p:txBody>
          <a:bodyPr wrap="square" lIns="68580" tIns="34291" rIns="68580" bIns="34291" rtlCol="0" anchor="ctr">
            <a:spAutoFit/>
          </a:bodyPr>
          <a:lstStyle/>
          <a:p>
            <a:pPr marL="171450" lvl="0" indent="-171450" algn="ctr">
              <a:buFont typeface="Wingdings" panose="05000000000000000000" pitchFamily="2" charset="2"/>
              <a:buChar char="ü"/>
            </a:pPr>
            <a:r>
              <a:rPr lang="en-US" altLang="zh-CN" sz="4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sz="44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6CED13-F026-4E0C-AC14-A9FBBA55392A}"/>
              </a:ext>
            </a:extLst>
          </p:cNvPr>
          <p:cNvSpPr txBox="1"/>
          <p:nvPr/>
        </p:nvSpPr>
        <p:spPr>
          <a:xfrm>
            <a:off x="5764303" y="4695635"/>
            <a:ext cx="662187" cy="746360"/>
          </a:xfrm>
          <a:prstGeom prst="rect">
            <a:avLst/>
          </a:prstGeom>
          <a:noFill/>
        </p:spPr>
        <p:txBody>
          <a:bodyPr wrap="square" lIns="68580" tIns="34291" rIns="68580" bIns="34291" rtlCol="0" anchor="ctr">
            <a:spAutoFit/>
          </a:bodyPr>
          <a:lstStyle/>
          <a:p>
            <a:pPr marL="171450" lvl="0" indent="-171450" algn="ctr">
              <a:buFont typeface="Wingdings" panose="05000000000000000000" pitchFamily="2" charset="2"/>
              <a:buChar char="ü"/>
            </a:pPr>
            <a:r>
              <a:rPr lang="en-US" altLang="zh-CN" sz="4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sz="44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858A23-3A82-440C-B129-90DC0CFA5328}"/>
              </a:ext>
            </a:extLst>
          </p:cNvPr>
          <p:cNvSpPr txBox="1"/>
          <p:nvPr/>
        </p:nvSpPr>
        <p:spPr>
          <a:xfrm>
            <a:off x="5764302" y="5026034"/>
            <a:ext cx="662187" cy="746360"/>
          </a:xfrm>
          <a:prstGeom prst="rect">
            <a:avLst/>
          </a:prstGeom>
          <a:noFill/>
        </p:spPr>
        <p:txBody>
          <a:bodyPr wrap="square" lIns="68580" tIns="34291" rIns="68580" bIns="34291" rtlCol="0" anchor="ctr">
            <a:spAutoFit/>
          </a:bodyPr>
          <a:lstStyle/>
          <a:p>
            <a:pPr marL="171450" lvl="0" indent="-171450" algn="ctr">
              <a:buFont typeface="Wingdings" panose="05000000000000000000" pitchFamily="2" charset="2"/>
              <a:buChar char="ü"/>
            </a:pPr>
            <a:r>
              <a:rPr lang="en-US" altLang="zh-CN" sz="4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sz="44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ECB56F-9C2D-4C71-B8E0-B14BF27E51F5}"/>
              </a:ext>
            </a:extLst>
          </p:cNvPr>
          <p:cNvSpPr txBox="1"/>
          <p:nvPr/>
        </p:nvSpPr>
        <p:spPr>
          <a:xfrm>
            <a:off x="188429" y="-537847"/>
            <a:ext cx="30619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Ідентифікаційний</a:t>
            </a:r>
            <a:r>
              <a:rPr lang="ru-RU" dirty="0"/>
              <a:t> код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6B6B36-31D7-4107-8FAD-5D3203904BF8}"/>
              </a:ext>
            </a:extLst>
          </p:cNvPr>
          <p:cNvSpPr txBox="1"/>
          <p:nvPr/>
        </p:nvSpPr>
        <p:spPr>
          <a:xfrm>
            <a:off x="6636892" y="3814021"/>
            <a:ext cx="48327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1" i="0" dirty="0" err="1">
                <a:solidFill>
                  <a:srgbClr val="C00000"/>
                </a:solidFill>
                <a:effectLst/>
                <a:latin typeface="Linux Libertine"/>
              </a:rPr>
              <a:t>Реєстраційний</a:t>
            </a:r>
            <a:r>
              <a:rPr lang="ru-RU" sz="1200" b="1" i="0" dirty="0">
                <a:solidFill>
                  <a:srgbClr val="C00000"/>
                </a:solidFill>
                <a:effectLst/>
                <a:latin typeface="Linux Libertine"/>
              </a:rPr>
              <a:t> номер </a:t>
            </a:r>
            <a:r>
              <a:rPr lang="ru-RU" sz="1200" b="1" i="0" dirty="0" err="1">
                <a:solidFill>
                  <a:srgbClr val="C00000"/>
                </a:solidFill>
                <a:effectLst/>
                <a:latin typeface="Linux Libertine"/>
              </a:rPr>
              <a:t>облікової</a:t>
            </a:r>
            <a:r>
              <a:rPr lang="ru-RU" sz="1200" b="1" i="0" dirty="0">
                <a:solidFill>
                  <a:srgbClr val="C00000"/>
                </a:solidFill>
                <a:effectLst/>
                <a:latin typeface="Linux Libertine"/>
              </a:rPr>
              <a:t> </a:t>
            </a:r>
            <a:r>
              <a:rPr lang="ru-RU" sz="1200" b="1" i="0" dirty="0" err="1">
                <a:solidFill>
                  <a:srgbClr val="C00000"/>
                </a:solidFill>
                <a:effectLst/>
                <a:latin typeface="Linux Libertine"/>
              </a:rPr>
              <a:t>картки</a:t>
            </a:r>
            <a:r>
              <a:rPr lang="ru-RU" sz="1200" b="1" i="0" dirty="0">
                <a:solidFill>
                  <a:srgbClr val="C00000"/>
                </a:solidFill>
                <a:effectLst/>
                <a:latin typeface="Linux Libertine"/>
              </a:rPr>
              <a:t> </a:t>
            </a:r>
            <a:r>
              <a:rPr lang="ru-RU" sz="1200" b="1" i="0" dirty="0" err="1">
                <a:solidFill>
                  <a:srgbClr val="C00000"/>
                </a:solidFill>
                <a:effectLst/>
                <a:latin typeface="Linux Libertine"/>
              </a:rPr>
              <a:t>платника</a:t>
            </a:r>
            <a:r>
              <a:rPr lang="ru-RU" sz="1200" b="1" i="0" dirty="0">
                <a:solidFill>
                  <a:srgbClr val="C00000"/>
                </a:solidFill>
                <a:effectLst/>
                <a:latin typeface="Linux Libertine"/>
              </a:rPr>
              <a:t> </a:t>
            </a:r>
            <a:r>
              <a:rPr lang="ru-RU" sz="1200" b="1" i="0" dirty="0" err="1">
                <a:solidFill>
                  <a:srgbClr val="C00000"/>
                </a:solidFill>
                <a:effectLst/>
                <a:latin typeface="Linux Libertine"/>
              </a:rPr>
              <a:t>податків</a:t>
            </a:r>
            <a:endParaRPr lang="ru-RU" sz="1200" b="1" i="0" dirty="0">
              <a:solidFill>
                <a:srgbClr val="C00000"/>
              </a:solidFill>
              <a:effectLst/>
              <a:latin typeface="Linux Libertin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8B5FFC-6D3D-4E90-AB8E-1AAFA92FAB60}"/>
              </a:ext>
            </a:extLst>
          </p:cNvPr>
          <p:cNvSpPr txBox="1"/>
          <p:nvPr/>
        </p:nvSpPr>
        <p:spPr>
          <a:xfrm>
            <a:off x="188429" y="946579"/>
            <a:ext cx="126602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D4A909-5187-44E1-B1CC-326EF15A9C98}"/>
              </a:ext>
            </a:extLst>
          </p:cNvPr>
          <p:cNvSpPr txBox="1"/>
          <p:nvPr/>
        </p:nvSpPr>
        <p:spPr>
          <a:xfrm>
            <a:off x="4968586" y="968378"/>
            <a:ext cx="126602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E3D78D-316B-42EF-AF4C-87EC4088A734}"/>
              </a:ext>
            </a:extLst>
          </p:cNvPr>
          <p:cNvSpPr txBox="1"/>
          <p:nvPr/>
        </p:nvSpPr>
        <p:spPr>
          <a:xfrm>
            <a:off x="6716092" y="4180351"/>
            <a:ext cx="48327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1" i="0" dirty="0" err="1">
                <a:solidFill>
                  <a:srgbClr val="C00000"/>
                </a:solidFill>
                <a:effectLst/>
                <a:latin typeface="Linux Libertine"/>
              </a:rPr>
              <a:t>Особистий</a:t>
            </a:r>
            <a:r>
              <a:rPr lang="ru-RU" sz="1200" b="1" i="0" dirty="0">
                <a:solidFill>
                  <a:srgbClr val="C00000"/>
                </a:solidFill>
                <a:effectLst/>
                <a:latin typeface="Linux Libertine"/>
              </a:rPr>
              <a:t> 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Linux Libertine"/>
              </a:rPr>
              <a:t> </a:t>
            </a:r>
            <a:r>
              <a:rPr lang="ru-RU" sz="1200" b="1" i="0" u="sng" dirty="0">
                <a:solidFill>
                  <a:srgbClr val="C00000"/>
                </a:solidFill>
                <a:effectLst/>
                <a:latin typeface="Linux Libertine"/>
              </a:rPr>
              <a:t>Д</a:t>
            </a:r>
            <a:r>
              <a:rPr lang="en-US" sz="1200" b="1" i="0" u="sng" dirty="0">
                <a:solidFill>
                  <a:srgbClr val="C00000"/>
                </a:solidFill>
                <a:effectLst/>
                <a:latin typeface="Linux Libertine"/>
              </a:rPr>
              <a:t> </a:t>
            </a:r>
            <a:r>
              <a:rPr lang="ru-RU" sz="1200" b="1" i="0" u="sng" dirty="0">
                <a:solidFill>
                  <a:srgbClr val="C00000"/>
                </a:solidFill>
                <a:effectLst/>
                <a:latin typeface="Linux Libertine"/>
              </a:rPr>
              <a:t>І</a:t>
            </a:r>
            <a:r>
              <a:rPr lang="en-US" sz="1200" b="1" i="0" u="sng" dirty="0">
                <a:solidFill>
                  <a:srgbClr val="C00000"/>
                </a:solidFill>
                <a:effectLst/>
                <a:latin typeface="Linux Libertine"/>
              </a:rPr>
              <a:t> </a:t>
            </a:r>
            <a:r>
              <a:rPr lang="ru-RU" sz="1200" b="1" i="0" u="sng" dirty="0">
                <a:solidFill>
                  <a:srgbClr val="C00000"/>
                </a:solidFill>
                <a:effectLst/>
                <a:latin typeface="Linux Libertine"/>
              </a:rPr>
              <a:t>Й</a:t>
            </a:r>
            <a:r>
              <a:rPr lang="en-US" sz="1200" b="1" i="0" u="sng" dirty="0">
                <a:solidFill>
                  <a:srgbClr val="C00000"/>
                </a:solidFill>
                <a:effectLst/>
                <a:latin typeface="Linux Libertine"/>
              </a:rPr>
              <a:t> </a:t>
            </a:r>
            <a:r>
              <a:rPr lang="ru-RU" sz="1200" b="1" i="0" u="sng" dirty="0">
                <a:solidFill>
                  <a:srgbClr val="C00000"/>
                </a:solidFill>
                <a:effectLst/>
                <a:latin typeface="Linux Libertine"/>
              </a:rPr>
              <a:t>С</a:t>
            </a:r>
            <a:r>
              <a:rPr lang="en-US" sz="1200" b="1" i="0" u="sng" dirty="0">
                <a:solidFill>
                  <a:srgbClr val="C00000"/>
                </a:solidFill>
                <a:effectLst/>
                <a:latin typeface="Linux Libertine"/>
              </a:rPr>
              <a:t> </a:t>
            </a:r>
            <a:r>
              <a:rPr lang="ru-RU" sz="1200" b="1" i="0" u="sng" dirty="0">
                <a:solidFill>
                  <a:srgbClr val="C00000"/>
                </a:solidFill>
                <a:effectLst/>
                <a:latin typeface="Linux Libertine"/>
              </a:rPr>
              <a:t>Н</a:t>
            </a:r>
            <a:r>
              <a:rPr lang="en-US" sz="1200" b="1" i="0" u="sng" dirty="0">
                <a:solidFill>
                  <a:srgbClr val="C00000"/>
                </a:solidFill>
                <a:effectLst/>
                <a:latin typeface="Linux Libertine"/>
              </a:rPr>
              <a:t> </a:t>
            </a:r>
            <a:r>
              <a:rPr lang="ru-RU" sz="1200" b="1" i="0" u="sng" dirty="0">
                <a:solidFill>
                  <a:srgbClr val="C00000"/>
                </a:solidFill>
                <a:effectLst/>
                <a:latin typeface="Linux Libertine"/>
              </a:rPr>
              <a:t>И</a:t>
            </a:r>
            <a:r>
              <a:rPr lang="en-US" sz="1200" b="1" i="0" u="sng" dirty="0">
                <a:solidFill>
                  <a:srgbClr val="C00000"/>
                </a:solidFill>
                <a:effectLst/>
                <a:latin typeface="Linux Libertine"/>
              </a:rPr>
              <a:t> </a:t>
            </a:r>
            <a:r>
              <a:rPr lang="ru-RU" sz="1200" b="1" i="0" u="sng" dirty="0">
                <a:solidFill>
                  <a:srgbClr val="C00000"/>
                </a:solidFill>
                <a:effectLst/>
                <a:latin typeface="Linux Libertine"/>
              </a:rPr>
              <a:t>Й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Linux Libertine"/>
              </a:rPr>
              <a:t> </a:t>
            </a:r>
            <a:r>
              <a:rPr lang="ru-RU" sz="1200" b="1" i="0" dirty="0">
                <a:solidFill>
                  <a:srgbClr val="C00000"/>
                </a:solidFill>
                <a:effectLst/>
                <a:latin typeface="Linux Libertine"/>
              </a:rPr>
              <a:t> 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Linux Libertine"/>
              </a:rPr>
              <a:t>Email</a:t>
            </a:r>
            <a:r>
              <a:rPr lang="ru-RU" sz="1200" b="1" i="0" dirty="0">
                <a:solidFill>
                  <a:srgbClr val="C00000"/>
                </a:solidFill>
                <a:effectLst/>
                <a:latin typeface="Linux Libertine"/>
              </a:rPr>
              <a:t> 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Linux Libertine"/>
              </a:rPr>
              <a:t>!!!</a:t>
            </a:r>
            <a:endParaRPr lang="ru-RU" sz="1200" b="1" i="0" dirty="0">
              <a:solidFill>
                <a:srgbClr val="C00000"/>
              </a:solidFill>
              <a:effectLst/>
              <a:latin typeface="Linux Libertin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35C088-8DDB-4EC4-817B-C8389E575FD3}"/>
              </a:ext>
            </a:extLst>
          </p:cNvPr>
          <p:cNvSpPr txBox="1"/>
          <p:nvPr/>
        </p:nvSpPr>
        <p:spPr>
          <a:xfrm>
            <a:off x="6716092" y="4546681"/>
            <a:ext cx="48327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200" b="1" i="0" dirty="0">
                <a:solidFill>
                  <a:srgbClr val="C00000"/>
                </a:solidFill>
                <a:effectLst/>
                <a:latin typeface="Linux Libertine"/>
              </a:rPr>
              <a:t>Мінімум 8 символів.</a:t>
            </a:r>
            <a:endParaRPr lang="ru-RU" sz="1200" b="1" i="0" dirty="0">
              <a:solidFill>
                <a:srgbClr val="C00000"/>
              </a:solidFill>
              <a:effectLst/>
              <a:latin typeface="Linux Libertin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9EDC97-6002-4962-B1EC-C0B13F02D672}"/>
              </a:ext>
            </a:extLst>
          </p:cNvPr>
          <p:cNvSpPr txBox="1"/>
          <p:nvPr/>
        </p:nvSpPr>
        <p:spPr>
          <a:xfrm>
            <a:off x="6818092" y="4887534"/>
            <a:ext cx="48327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200" b="1" i="0" dirty="0">
                <a:solidFill>
                  <a:srgbClr val="C00000"/>
                </a:solidFill>
                <a:effectLst/>
                <a:latin typeface="Linux Libertine"/>
              </a:rPr>
              <a:t>Мінімум 8 символів. </a:t>
            </a:r>
            <a:endParaRPr lang="ru-RU" sz="1200" b="1" i="0" dirty="0">
              <a:solidFill>
                <a:srgbClr val="C00000"/>
              </a:solidFill>
              <a:effectLst/>
              <a:latin typeface="Linux Libertin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BFA311-D712-400E-9F7E-60F5515B19BA}"/>
              </a:ext>
            </a:extLst>
          </p:cNvPr>
          <p:cNvSpPr txBox="1"/>
          <p:nvPr/>
        </p:nvSpPr>
        <p:spPr>
          <a:xfrm>
            <a:off x="1211187" y="5193772"/>
            <a:ext cx="662187" cy="746360"/>
          </a:xfrm>
          <a:prstGeom prst="rect">
            <a:avLst/>
          </a:prstGeom>
          <a:noFill/>
        </p:spPr>
        <p:txBody>
          <a:bodyPr wrap="square" lIns="68580" tIns="34291" rIns="68580" bIns="34291" rtlCol="0" anchor="ctr">
            <a:spAutoFit/>
          </a:bodyPr>
          <a:lstStyle/>
          <a:p>
            <a:pPr marL="171450" lvl="0" indent="-171450" algn="ctr">
              <a:buFont typeface="Wingdings" panose="05000000000000000000" pitchFamily="2" charset="2"/>
              <a:buChar char="ü"/>
            </a:pPr>
            <a:r>
              <a:rPr lang="en-US" altLang="zh-CN" sz="4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sz="44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713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7" grpId="0"/>
      <p:bldP spid="18" grpId="0"/>
      <p:bldP spid="19" grpId="0"/>
      <p:bldP spid="20" grpId="0"/>
      <p:bldP spid="21" grpId="0"/>
      <p:bldP spid="24" grpId="0"/>
      <p:bldP spid="16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C321C4D-5D25-4F14-B4C1-C08D2391397F}"/>
              </a:ext>
            </a:extLst>
          </p:cNvPr>
          <p:cNvSpPr txBox="1"/>
          <p:nvPr/>
        </p:nvSpPr>
        <p:spPr>
          <a:xfrm>
            <a:off x="6243352" y="106868"/>
            <a:ext cx="586316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Особистий</a:t>
            </a:r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кабінет</a:t>
            </a:r>
            <a:endParaRPr lang="ru-RU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8F064E-5675-45A9-9FA6-5325404B487D}"/>
              </a:ext>
            </a:extLst>
          </p:cNvPr>
          <p:cNvSpPr txBox="1"/>
          <p:nvPr/>
        </p:nvSpPr>
        <p:spPr>
          <a:xfrm>
            <a:off x="1613621" y="914477"/>
            <a:ext cx="9464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A0A0A"/>
                </a:solidFill>
                <a:latin typeface="Nunito" pitchFamily="2" charset="-52"/>
              </a:rPr>
              <a:t>Попередній перегляд доступних каталогів </a:t>
            </a:r>
            <a:r>
              <a:rPr lang="ru-RU" b="1" i="0" dirty="0">
                <a:solidFill>
                  <a:srgbClr val="0A0A0A"/>
                </a:solidFill>
                <a:effectLst/>
                <a:latin typeface="Nunito" pitchFamily="2" charset="-52"/>
              </a:rPr>
              <a:t>для перегляду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Nunito" pitchFamily="2" charset="-52"/>
              </a:rPr>
              <a:t>доступних</a:t>
            </a:r>
            <a:r>
              <a:rPr lang="ru-RU" b="1" i="0" dirty="0">
                <a:solidFill>
                  <a:srgbClr val="0A0A0A"/>
                </a:solidFill>
                <a:effectLst/>
                <a:latin typeface="Nunito" pitchFamily="2" charset="-52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Nunito" pitchFamily="2" charset="-52"/>
              </a:rPr>
              <a:t>дисциплін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A63D91-010D-4E58-856D-D06D2076A16C}"/>
              </a:ext>
            </a:extLst>
          </p:cNvPr>
          <p:cNvSpPr txBox="1"/>
          <p:nvPr/>
        </p:nvSpPr>
        <p:spPr>
          <a:xfrm>
            <a:off x="347592" y="870913"/>
            <a:ext cx="126602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A72C3F-7206-464F-9370-925BCB007580}"/>
              </a:ext>
            </a:extLst>
          </p:cNvPr>
          <p:cNvSpPr txBox="1"/>
          <p:nvPr/>
        </p:nvSpPr>
        <p:spPr>
          <a:xfrm>
            <a:off x="85483" y="68127"/>
            <a:ext cx="473715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0" dirty="0" err="1">
                <a:solidFill>
                  <a:srgbClr val="0A0A0A"/>
                </a:solidFill>
                <a:effectLst/>
                <a:latin typeface="Nunito" pitchFamily="2" charset="-52"/>
              </a:rPr>
              <a:t>Вибіркові</a:t>
            </a:r>
            <a:r>
              <a:rPr lang="ru-RU" sz="3200" b="1" i="0" dirty="0">
                <a:solidFill>
                  <a:srgbClr val="0A0A0A"/>
                </a:solidFill>
                <a:effectLst/>
                <a:latin typeface="Nunito" pitchFamily="2" charset="-52"/>
              </a:rPr>
              <a:t> </a:t>
            </a:r>
            <a:r>
              <a:rPr lang="ru-RU" sz="3200" b="1" i="0" dirty="0" err="1">
                <a:solidFill>
                  <a:srgbClr val="0A0A0A"/>
                </a:solidFill>
                <a:effectLst/>
                <a:latin typeface="Nunito" pitchFamily="2" charset="-52"/>
              </a:rPr>
              <a:t>компоненти</a:t>
            </a:r>
            <a:endParaRPr lang="ru-RU" sz="32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AEB78DF-98AA-4679-8619-108A422FEE26}"/>
              </a:ext>
            </a:extLst>
          </p:cNvPr>
          <p:cNvGrpSpPr/>
          <p:nvPr/>
        </p:nvGrpSpPr>
        <p:grpSpPr>
          <a:xfrm>
            <a:off x="0" y="2368631"/>
            <a:ext cx="12192000" cy="4130579"/>
            <a:chOff x="0" y="1461431"/>
            <a:chExt cx="12192000" cy="4130579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B089F88-565A-4329-9FAC-ACAF90557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461431"/>
              <a:ext cx="12192000" cy="4130579"/>
            </a:xfrm>
            <a:prstGeom prst="rect">
              <a:avLst/>
            </a:prstGeom>
          </p:spPr>
        </p:pic>
        <p:pic>
          <p:nvPicPr>
            <p:cNvPr id="20" name="Picture 2" descr="Штриховка текста | CDRPRO.RU - сообщество CorelDRAW">
              <a:extLst>
                <a:ext uri="{FF2B5EF4-FFF2-40B4-BE49-F238E27FC236}">
                  <a16:creationId xmlns:a16="http://schemas.microsoft.com/office/drawing/2014/main" id="{ECB3712B-6222-472F-B3FE-F5490EB8F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3663" y="1525607"/>
              <a:ext cx="1099356" cy="38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1153921-55C5-4906-9282-15A341A01AF1}"/>
              </a:ext>
            </a:extLst>
          </p:cNvPr>
          <p:cNvSpPr txBox="1"/>
          <p:nvPr/>
        </p:nvSpPr>
        <p:spPr>
          <a:xfrm rot="10800000">
            <a:off x="948542" y="4678691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5ED613-B3F9-4939-A1C1-8844DC309A62}"/>
              </a:ext>
            </a:extLst>
          </p:cNvPr>
          <p:cNvSpPr txBox="1"/>
          <p:nvPr/>
        </p:nvSpPr>
        <p:spPr>
          <a:xfrm rot="10800000">
            <a:off x="1100942" y="4676324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2D5E65-0ED3-4DCB-A585-6121500BFE2B}"/>
              </a:ext>
            </a:extLst>
          </p:cNvPr>
          <p:cNvSpPr txBox="1"/>
          <p:nvPr/>
        </p:nvSpPr>
        <p:spPr>
          <a:xfrm rot="10800000">
            <a:off x="1271834" y="4676324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972F94-75FB-477C-BC34-5E0B05FD6AE6}"/>
              </a:ext>
            </a:extLst>
          </p:cNvPr>
          <p:cNvSpPr txBox="1"/>
          <p:nvPr/>
        </p:nvSpPr>
        <p:spPr>
          <a:xfrm rot="10800000">
            <a:off x="10963580" y="2880890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24557-3FE4-47C9-A660-E6FA32D79C58}"/>
              </a:ext>
            </a:extLst>
          </p:cNvPr>
          <p:cNvSpPr txBox="1"/>
          <p:nvPr/>
        </p:nvSpPr>
        <p:spPr>
          <a:xfrm rot="10800000">
            <a:off x="11115980" y="2878523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0EB504-1164-4255-985B-AE3B430FE7AE}"/>
              </a:ext>
            </a:extLst>
          </p:cNvPr>
          <p:cNvSpPr txBox="1"/>
          <p:nvPr/>
        </p:nvSpPr>
        <p:spPr>
          <a:xfrm rot="10800000">
            <a:off x="11286872" y="2878523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AC5A6D-B3EF-4E67-A045-1AD702F62326}"/>
              </a:ext>
            </a:extLst>
          </p:cNvPr>
          <p:cNvSpPr txBox="1"/>
          <p:nvPr/>
        </p:nvSpPr>
        <p:spPr>
          <a:xfrm>
            <a:off x="8274478" y="2669626"/>
            <a:ext cx="272692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rgbClr val="0A0A0A"/>
                </a:solidFill>
                <a:latin typeface="Nunito" pitchFamily="2" charset="-52"/>
              </a:rPr>
              <a:t>Звернути увагу на рік початку </a:t>
            </a:r>
            <a:r>
              <a:rPr lang="uk-UA" sz="1200" b="1" dirty="0" err="1">
                <a:solidFill>
                  <a:srgbClr val="0A0A0A"/>
                </a:solidFill>
                <a:latin typeface="Nunito" pitchFamily="2" charset="-52"/>
              </a:rPr>
              <a:t>курса</a:t>
            </a:r>
            <a:r>
              <a:rPr lang="uk-UA" sz="1200" b="1" dirty="0">
                <a:solidFill>
                  <a:srgbClr val="0A0A0A"/>
                </a:solidFill>
                <a:latin typeface="Nunito" pitchFamily="2" charset="-52"/>
              </a:rPr>
              <a:t> на який обиратимете дисципліни</a:t>
            </a:r>
            <a:endParaRPr lang="ru-RU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5A5437-3419-4481-89E0-06D44FB21F7B}"/>
              </a:ext>
            </a:extLst>
          </p:cNvPr>
          <p:cNvSpPr txBox="1"/>
          <p:nvPr/>
        </p:nvSpPr>
        <p:spPr>
          <a:xfrm rot="10800000">
            <a:off x="9780853" y="3819954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41AC40-B6CF-4373-92D0-55B16AFCEEF0}"/>
              </a:ext>
            </a:extLst>
          </p:cNvPr>
          <p:cNvSpPr txBox="1"/>
          <p:nvPr/>
        </p:nvSpPr>
        <p:spPr>
          <a:xfrm rot="10800000">
            <a:off x="9933253" y="3817587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788E8C-2841-40AD-A010-69835BBD7337}"/>
              </a:ext>
            </a:extLst>
          </p:cNvPr>
          <p:cNvSpPr txBox="1"/>
          <p:nvPr/>
        </p:nvSpPr>
        <p:spPr>
          <a:xfrm rot="10800000">
            <a:off x="10104145" y="3817587"/>
            <a:ext cx="34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 </a:t>
            </a:r>
            <a:endParaRPr lang="uk-UA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B5175C7B-5549-40BB-928C-4C8F4F2B078D}"/>
              </a:ext>
            </a:extLst>
          </p:cNvPr>
          <p:cNvSpPr/>
          <p:nvPr/>
        </p:nvSpPr>
        <p:spPr>
          <a:xfrm>
            <a:off x="9127521" y="3254803"/>
            <a:ext cx="995118" cy="3744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603951-6ACF-4895-9020-918AD7D43F51}"/>
              </a:ext>
            </a:extLst>
          </p:cNvPr>
          <p:cNvSpPr txBox="1"/>
          <p:nvPr/>
        </p:nvSpPr>
        <p:spPr>
          <a:xfrm>
            <a:off x="5868000" y="2906969"/>
            <a:ext cx="223558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rgbClr val="0A0A0A"/>
                </a:solidFill>
                <a:latin typeface="Nunito" pitchFamily="2" charset="-52"/>
              </a:rPr>
              <a:t>Звернути увагу на період в який здійснюється вибір</a:t>
            </a:r>
            <a:endParaRPr lang="ru-RU" sz="1200" dirty="0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1B14CBC2-140D-4BB9-83E4-1213BCA64A64}"/>
              </a:ext>
            </a:extLst>
          </p:cNvPr>
          <p:cNvSpPr/>
          <p:nvPr/>
        </p:nvSpPr>
        <p:spPr>
          <a:xfrm>
            <a:off x="6975396" y="3315957"/>
            <a:ext cx="995118" cy="3744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5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 animBg="1"/>
      <p:bldP spid="13" grpId="0" animBg="1"/>
      <p:bldP spid="21" grpId="0"/>
      <p:bldP spid="22" grpId="0"/>
      <p:bldP spid="23" grpId="0"/>
      <p:bldP spid="27" grpId="0"/>
      <p:bldP spid="28" grpId="0"/>
      <p:bldP spid="29" grpId="0"/>
      <p:bldP spid="30" grpId="0" animBg="1"/>
      <p:bldP spid="36" grpId="0"/>
      <p:bldP spid="37" grpId="0"/>
      <p:bldP spid="38" grpId="0"/>
      <p:bldP spid="8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780</Words>
  <Application>Microsoft Office PowerPoint</Application>
  <PresentationFormat>Widescreen</PresentationFormat>
  <Paragraphs>155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微软雅黑</vt:lpstr>
      <vt:lpstr>宋体</vt:lpstr>
      <vt:lpstr>Arial</vt:lpstr>
      <vt:lpstr>Arial Black</vt:lpstr>
      <vt:lpstr>Calibri</vt:lpstr>
      <vt:lpstr>Calibri Light</vt:lpstr>
      <vt:lpstr>Cascadia Mono</vt:lpstr>
      <vt:lpstr>等线</vt:lpstr>
      <vt:lpstr>等线 Light</vt:lpstr>
      <vt:lpstr>Linux Libertine</vt:lpstr>
      <vt:lpstr>Nunito</vt:lpstr>
      <vt:lpstr>Tahoma</vt:lpstr>
      <vt:lpstr>Wingdings</vt:lpstr>
      <vt:lpstr>华文黑体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Vitaliy</dc:creator>
  <cp:lastModifiedBy>Convertio</cp:lastModifiedBy>
  <cp:revision>140</cp:revision>
  <cp:lastPrinted>2023-09-15T06:51:34Z</cp:lastPrinted>
  <dcterms:created xsi:type="dcterms:W3CDTF">2022-12-21T10:10:04Z</dcterms:created>
  <dcterms:modified xsi:type="dcterms:W3CDTF">2026-05-08T14:55:40Z</dcterms:modified>
</cp:coreProperties>
</file>