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77" r:id="rId6"/>
    <p:sldId id="278" r:id="rId7"/>
    <p:sldId id="279" r:id="rId8"/>
    <p:sldId id="312" r:id="rId9"/>
    <p:sldId id="281" r:id="rId10"/>
    <p:sldId id="282" r:id="rId11"/>
    <p:sldId id="283" r:id="rId12"/>
    <p:sldId id="284" r:id="rId13"/>
    <p:sldId id="313" r:id="rId14"/>
    <p:sldId id="314" r:id="rId15"/>
    <p:sldId id="286" r:id="rId16"/>
    <p:sldId id="285" r:id="rId17"/>
    <p:sldId id="287" r:id="rId18"/>
    <p:sldId id="288" r:id="rId19"/>
    <p:sldId id="289" r:id="rId20"/>
    <p:sldId id="290" r:id="rId21"/>
    <p:sldId id="291" r:id="rId22"/>
    <p:sldId id="292" r:id="rId23"/>
    <p:sldId id="315" r:id="rId24"/>
    <p:sldId id="316" r:id="rId25"/>
    <p:sldId id="317" r:id="rId26"/>
    <p:sldId id="318" r:id="rId27"/>
    <p:sldId id="319" r:id="rId28"/>
    <p:sldId id="320" r:id="rId29"/>
    <p:sldId id="303" r:id="rId30"/>
    <p:sldId id="304" r:id="rId31"/>
    <p:sldId id="305" r:id="rId32"/>
    <p:sldId id="306" r:id="rId33"/>
    <p:sldId id="308" r:id="rId34"/>
    <p:sldId id="310" r:id="rId35"/>
    <p:sldId id="27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10.04.2026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10.04.2026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916832"/>
            <a:ext cx="6400800" cy="2376264"/>
          </a:xfrm>
        </p:spPr>
        <p:txBody>
          <a:bodyPr>
            <a:normAutofit/>
          </a:bodyPr>
          <a:lstStyle/>
          <a:p>
            <a:r>
              <a:rPr lang="uk-UA" sz="6000" b="1" dirty="0">
                <a:solidFill>
                  <a:schemeClr val="tx1"/>
                </a:solidFill>
                <a:latin typeface="Times New Roman" pitchFamily="18" charset="0"/>
                <a:cs typeface="Times New Roman" pitchFamily="18" charset="0"/>
              </a:rPr>
              <a:t>Академія </a:t>
            </a:r>
          </a:p>
          <a:p>
            <a:r>
              <a:rPr lang="uk-UA" sz="6000" b="1" dirty="0">
                <a:solidFill>
                  <a:schemeClr val="tx1"/>
                </a:solidFill>
                <a:latin typeface="Times New Roman" pitchFamily="18" charset="0"/>
                <a:cs typeface="Times New Roman" pitchFamily="18" charset="0"/>
              </a:rPr>
              <a:t>якості освіти</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3" t="28554" r="3125" b="23224"/>
          <a:stretch/>
        </p:blipFill>
        <p:spPr bwMode="auto">
          <a:xfrm>
            <a:off x="1043608" y="116632"/>
            <a:ext cx="74888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5" name="Подзаголовок 2"/>
          <p:cNvSpPr txBox="1">
            <a:spLocks/>
          </p:cNvSpPr>
          <p:nvPr/>
        </p:nvSpPr>
        <p:spPr>
          <a:xfrm>
            <a:off x="1587624" y="4653136"/>
            <a:ext cx="6400800" cy="194421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sz="6600" b="1" dirty="0">
                <a:solidFill>
                  <a:schemeClr val="tx1"/>
                </a:solidFill>
                <a:latin typeface="Times New Roman" pitchFamily="18" charset="0"/>
                <a:cs typeface="Times New Roman" pitchFamily="18" charset="0"/>
              </a:rPr>
              <a:t>Модуль 3:</a:t>
            </a:r>
          </a:p>
          <a:p>
            <a:r>
              <a:rPr lang="ru-RU" sz="6600" b="1" dirty="0" err="1">
                <a:solidFill>
                  <a:schemeClr val="tx1"/>
                </a:solidFill>
                <a:latin typeface="Times New Roman" pitchFamily="18" charset="0"/>
                <a:cs typeface="Times New Roman" pitchFamily="18" charset="0"/>
              </a:rPr>
              <a:t>Освітнє</a:t>
            </a:r>
            <a:r>
              <a:rPr lang="ru-RU" sz="6600" b="1" dirty="0">
                <a:solidFill>
                  <a:schemeClr val="tx1"/>
                </a:solidFill>
                <a:latin typeface="Times New Roman" pitchFamily="18" charset="0"/>
                <a:cs typeface="Times New Roman" pitchFamily="18" charset="0"/>
              </a:rPr>
              <a:t> </a:t>
            </a:r>
            <a:r>
              <a:rPr lang="ru-RU" sz="6600" b="1" dirty="0" err="1">
                <a:solidFill>
                  <a:schemeClr val="tx1"/>
                </a:solidFill>
                <a:latin typeface="Times New Roman" pitchFamily="18" charset="0"/>
                <a:cs typeface="Times New Roman" pitchFamily="18" charset="0"/>
              </a:rPr>
              <a:t>середовище</a:t>
            </a:r>
            <a:r>
              <a:rPr lang="ru-RU" sz="6600" b="1" dirty="0">
                <a:solidFill>
                  <a:schemeClr val="tx1"/>
                </a:solidFill>
                <a:latin typeface="Times New Roman" pitchFamily="18" charset="0"/>
                <a:cs typeface="Times New Roman" pitchFamily="18" charset="0"/>
              </a:rPr>
              <a:t> та </a:t>
            </a:r>
            <a:r>
              <a:rPr lang="ru-RU" sz="6600" b="1" dirty="0" err="1">
                <a:solidFill>
                  <a:schemeClr val="tx1"/>
                </a:solidFill>
                <a:latin typeface="Times New Roman" pitchFamily="18" charset="0"/>
                <a:cs typeface="Times New Roman" pitchFamily="18" charset="0"/>
              </a:rPr>
              <a:t>якість</a:t>
            </a:r>
            <a:r>
              <a:rPr lang="ru-RU" sz="6600" b="1" dirty="0">
                <a:solidFill>
                  <a:schemeClr val="tx1"/>
                </a:solidFill>
                <a:latin typeface="Times New Roman" pitchFamily="18" charset="0"/>
                <a:cs typeface="Times New Roman" pitchFamily="18" charset="0"/>
              </a:rPr>
              <a:t> </a:t>
            </a:r>
            <a:r>
              <a:rPr lang="ru-RU" sz="6600" b="1" dirty="0" err="1">
                <a:solidFill>
                  <a:schemeClr val="tx1"/>
                </a:solidFill>
                <a:latin typeface="Times New Roman" pitchFamily="18" charset="0"/>
                <a:cs typeface="Times New Roman" pitchFamily="18" charset="0"/>
              </a:rPr>
              <a:t>програми</a:t>
            </a:r>
            <a:endParaRPr lang="uk-UA" sz="6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677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1837330679"/>
              </p:ext>
            </p:extLst>
          </p:nvPr>
        </p:nvGraphicFramePr>
        <p:xfrm>
          <a:off x="323528" y="548680"/>
          <a:ext cx="7848871" cy="6048672"/>
        </p:xfrm>
        <a:graphic>
          <a:graphicData uri="http://schemas.openxmlformats.org/drawingml/2006/table">
            <a:tbl>
              <a:tblPr firstRow="1" firstCol="1" bandRow="1">
                <a:tableStyleId>{5C22544A-7EE6-4342-B048-85BDC9FD1C3A}</a:tableStyleId>
              </a:tblPr>
              <a:tblGrid>
                <a:gridCol w="1712992">
                  <a:extLst>
                    <a:ext uri="{9D8B030D-6E8A-4147-A177-3AD203B41FA5}">
                      <a16:colId xmlns:a16="http://schemas.microsoft.com/office/drawing/2014/main" val="20000"/>
                    </a:ext>
                  </a:extLst>
                </a:gridCol>
                <a:gridCol w="6135879">
                  <a:extLst>
                    <a:ext uri="{9D8B030D-6E8A-4147-A177-3AD203B41FA5}">
                      <a16:colId xmlns:a16="http://schemas.microsoft.com/office/drawing/2014/main" val="20001"/>
                    </a:ext>
                  </a:extLst>
                </a:gridCol>
              </a:tblGrid>
              <a:tr h="1130807">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8286" marR="48286" marT="0" marB="0" anchor="ctr"/>
                </a:tc>
                <a:tc>
                  <a:txBody>
                    <a:bodyPr/>
                    <a:lstStyle/>
                    <a:p>
                      <a:pPr marL="342900" lvl="0" indent="-342900" algn="just">
                        <a:lnSpc>
                          <a:spcPct val="115000"/>
                        </a:lnSpc>
                        <a:spcAft>
                          <a:spcPts val="0"/>
                        </a:spcAft>
                        <a:buFont typeface="Symbol"/>
                        <a:buChar char=""/>
                      </a:pPr>
                      <a:r>
                        <a:rPr lang="uk-UA" sz="1000">
                          <a:effectLst/>
                        </a:rPr>
                        <a:t>Як налагоджено комунікацію зі студентами та наскільки вона ефективна.</a:t>
                      </a:r>
                      <a:endParaRPr lang="ru-RU" sz="1000">
                        <a:effectLst/>
                      </a:endParaRPr>
                    </a:p>
                    <a:p>
                      <a:pPr marL="342900" lvl="0" indent="-342900" algn="just">
                        <a:lnSpc>
                          <a:spcPct val="115000"/>
                        </a:lnSpc>
                        <a:spcAft>
                          <a:spcPts val="0"/>
                        </a:spcAft>
                        <a:buFont typeface="Symbol"/>
                        <a:buChar char=""/>
                      </a:pPr>
                      <a:r>
                        <a:rPr lang="uk-UA" sz="1000">
                          <a:effectLst/>
                        </a:rPr>
                        <a:t>Чи існують механізми освітньої та консультативної підтримки, включно з дистанційним навчанням (LMS, платформи, ресурси).</a:t>
                      </a:r>
                      <a:endParaRPr lang="ru-RU" sz="1000">
                        <a:effectLst/>
                      </a:endParaRPr>
                    </a:p>
                    <a:p>
                      <a:pPr marL="342900" lvl="0" indent="-342900" algn="just">
                        <a:lnSpc>
                          <a:spcPct val="115000"/>
                        </a:lnSpc>
                        <a:spcAft>
                          <a:spcPts val="0"/>
                        </a:spcAft>
                        <a:buFont typeface="Symbol"/>
                        <a:buChar char=""/>
                      </a:pPr>
                      <a:r>
                        <a:rPr lang="uk-UA" sz="1000">
                          <a:effectLst/>
                        </a:rPr>
                        <a:t>Наявність соціальної підтримки (стипендії, адаптація першокурсників, студентські організації).</a:t>
                      </a:r>
                      <a:endParaRPr lang="ru-RU" sz="1000">
                        <a:effectLst/>
                      </a:endParaRPr>
                    </a:p>
                    <a:p>
                      <a:pPr marL="342900" lvl="0" indent="-342900" algn="just">
                        <a:lnSpc>
                          <a:spcPct val="115000"/>
                        </a:lnSpc>
                        <a:spcAft>
                          <a:spcPts val="0"/>
                        </a:spcAft>
                        <a:buFont typeface="Symbol"/>
                        <a:buChar char=""/>
                      </a:pPr>
                      <a:r>
                        <a:rPr lang="uk-UA" sz="1000">
                          <a:effectLst/>
                        </a:rPr>
                        <a:t>Чи враховуються потреби студентів з особливими освітніми потребами.</a:t>
                      </a:r>
                      <a:endParaRPr lang="ru-RU" sz="1000">
                        <a:effectLst/>
                      </a:endParaRPr>
                    </a:p>
                    <a:p>
                      <a:pPr marL="342900" lvl="0" indent="-342900" algn="just">
                        <a:lnSpc>
                          <a:spcPct val="115000"/>
                        </a:lnSpc>
                        <a:spcAft>
                          <a:spcPts val="0"/>
                        </a:spcAft>
                        <a:buFont typeface="Symbol"/>
                        <a:buChar char=""/>
                      </a:pPr>
                      <a:r>
                        <a:rPr lang="uk-UA" sz="1000">
                          <a:effectLst/>
                        </a:rPr>
                        <a:t>Як здійснюється збір і аналіз зворотного зв’язку від здобувачів освіти та які корективи були внесені.</a:t>
                      </a:r>
                      <a:endParaRPr lang="ru-RU" sz="1000">
                        <a:effectLst/>
                        <a:latin typeface="Calibri"/>
                        <a:ea typeface="Calibri"/>
                        <a:cs typeface="Times New Roman"/>
                      </a:endParaRPr>
                    </a:p>
                  </a:txBody>
                  <a:tcPr marL="48286" marR="48286" marT="0" marB="0"/>
                </a:tc>
                <a:extLst>
                  <a:ext uri="{0D108BD9-81ED-4DB2-BD59-A6C34878D82A}">
                    <a16:rowId xmlns:a16="http://schemas.microsoft.com/office/drawing/2014/main" val="10000"/>
                  </a:ext>
                </a:extLst>
              </a:tr>
              <a:tr h="2090850">
                <a:tc>
                  <a:txBody>
                    <a:bodyPr/>
                    <a:lstStyle/>
                    <a:p>
                      <a:pPr algn="ctr">
                        <a:lnSpc>
                          <a:spcPct val="115000"/>
                        </a:lnSpc>
                        <a:spcAft>
                          <a:spcPts val="0"/>
                        </a:spcAft>
                      </a:pPr>
                      <a:r>
                        <a:rPr lang="uk-UA" sz="1000" dirty="0">
                          <a:effectLst/>
                        </a:rPr>
                        <a:t>Можливі недоліки та як їх обґрунтовувати</a:t>
                      </a:r>
                      <a:endParaRPr lang="ru-RU" sz="1000" dirty="0">
                        <a:effectLst/>
                        <a:latin typeface="Calibri"/>
                        <a:ea typeface="Calibri"/>
                        <a:cs typeface="Times New Roman"/>
                      </a:endParaRPr>
                    </a:p>
                  </a:txBody>
                  <a:tcPr marL="48286" marR="48286" marT="0" marB="0" anchor="ctr"/>
                </a:tc>
                <a:tc>
                  <a:txBody>
                    <a:bodyPr/>
                    <a:lstStyle/>
                    <a:p>
                      <a:pPr algn="just">
                        <a:spcAft>
                          <a:spcPts val="0"/>
                        </a:spcAft>
                      </a:pPr>
                      <a:r>
                        <a:rPr lang="uk-UA" sz="1000" b="1" dirty="0">
                          <a:effectLst/>
                        </a:rPr>
                        <a:t>Відсутність організаційної або інформаційної підтримки дистанційного навчання:</a:t>
                      </a:r>
                      <a:endParaRPr lang="ru-RU" sz="1000" b="1" dirty="0">
                        <a:effectLst/>
                      </a:endParaRPr>
                    </a:p>
                    <a:p>
                      <a:pPr marL="342900" lvl="0" indent="-342900" algn="just">
                        <a:spcAft>
                          <a:spcPts val="0"/>
                        </a:spcAft>
                        <a:buSzPts val="1000"/>
                        <a:buFont typeface="Symbol"/>
                        <a:buChar char=""/>
                        <a:tabLst>
                          <a:tab pos="457200" algn="l"/>
                        </a:tabLst>
                      </a:pPr>
                      <a:r>
                        <a:rPr lang="uk-UA" sz="1000" dirty="0">
                          <a:effectLst/>
                        </a:rPr>
                        <a:t>Вказати конкретні факти, які демонструють відсутність підтримки (недоступність матеріалів, </a:t>
                      </a:r>
                      <a:r>
                        <a:rPr lang="uk-UA" sz="1000" dirty="0" err="1">
                          <a:effectLst/>
                        </a:rPr>
                        <a:t>неінформування</a:t>
                      </a:r>
                      <a:r>
                        <a:rPr lang="uk-UA" sz="1000" dirty="0">
                          <a:effectLst/>
                        </a:rPr>
                        <a:t> про розклад, технічні проблеми, відсутність каналів комунікації).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Пояснити, як це вплинуло на навчальний процес, досягнення результатів навчання та підготовку до контрольних заходів.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Надати пояснення ЗВО (якщо надано), включаючи заходи, які були вжиті для запобігання або усунення проблем.</a:t>
                      </a:r>
                      <a:endParaRPr lang="ru-RU" sz="1000" dirty="0">
                        <a:effectLst/>
                      </a:endParaRPr>
                    </a:p>
                    <a:p>
                      <a:pPr algn="just">
                        <a:spcAft>
                          <a:spcPts val="0"/>
                        </a:spcAft>
                      </a:pPr>
                      <a:r>
                        <a:rPr lang="uk-UA" sz="1000" b="1" dirty="0">
                          <a:effectLst/>
                        </a:rPr>
                        <a:t>Можливі прояви недоліків:</a:t>
                      </a:r>
                      <a:endParaRPr lang="ru-RU" sz="1000" b="1" dirty="0">
                        <a:effectLst/>
                      </a:endParaRPr>
                    </a:p>
                    <a:p>
                      <a:pPr marL="342900" lvl="0" indent="-342900" algn="just">
                        <a:spcAft>
                          <a:spcPts val="0"/>
                        </a:spcAft>
                        <a:buSzPts val="1000"/>
                        <a:buFont typeface="Symbol"/>
                        <a:buChar char=""/>
                        <a:tabLst>
                          <a:tab pos="457200" algn="l"/>
                        </a:tabLst>
                      </a:pPr>
                      <a:r>
                        <a:rPr lang="uk-UA" sz="1000" dirty="0">
                          <a:effectLst/>
                        </a:rPr>
                        <a:t>Відсутність пояснень щодо організації навчання в дистанційному форматі.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Неефективні або відсутні канали підтримки (електронна пошта, гаряча лінія, платформи).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Несвоєчасне або недостатнє інформування про зміни в розкладі, доступ до матеріалів, технічні вимоги.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Недостатня технічна підтримка студентів (проблеми з платформами, відсутність доступу).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Відсутність або затримка навчальних матеріалів і зворотного зв’язку від викладачів.</a:t>
                      </a:r>
                      <a:endParaRPr lang="ru-RU" sz="1000" dirty="0">
                        <a:effectLst/>
                        <a:latin typeface="Calibri"/>
                        <a:ea typeface="Times New Roman"/>
                        <a:cs typeface="Times New Roman"/>
                      </a:endParaRPr>
                    </a:p>
                  </a:txBody>
                  <a:tcPr marL="48286" marR="48286" marT="0" marB="0"/>
                </a:tc>
                <a:extLst>
                  <a:ext uri="{0D108BD9-81ED-4DB2-BD59-A6C34878D82A}">
                    <a16:rowId xmlns:a16="http://schemas.microsoft.com/office/drawing/2014/main" val="10001"/>
                  </a:ext>
                </a:extLst>
              </a:tr>
              <a:tr h="2261612">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48286" marR="48286" marT="0" marB="0" anchor="ctr"/>
                </a:tc>
                <a:tc>
                  <a:txBody>
                    <a:bodyPr/>
                    <a:lstStyle/>
                    <a:p>
                      <a:pPr marL="342900" lvl="0" indent="-342900" algn="just">
                        <a:lnSpc>
                          <a:spcPct val="115000"/>
                        </a:lnSpc>
                        <a:spcAft>
                          <a:spcPts val="0"/>
                        </a:spcAft>
                        <a:buFont typeface="+mj-lt"/>
                        <a:buAutoNum type="arabicPeriod"/>
                      </a:pPr>
                      <a:r>
                        <a:rPr lang="uk-UA" sz="1000" dirty="0">
                          <a:effectLst/>
                        </a:rPr>
                        <a:t>Перевірити наявність всіх локальних документів, що регулюють підтримку студентів: освітню, організаційну, інформаційну, консультативну та соціальну.</a:t>
                      </a:r>
                      <a:endParaRPr lang="ru-RU" sz="1000" dirty="0">
                        <a:effectLst/>
                      </a:endParaRPr>
                    </a:p>
                    <a:p>
                      <a:pPr marL="342900" lvl="0" indent="-342900" algn="just">
                        <a:lnSpc>
                          <a:spcPct val="115000"/>
                        </a:lnSpc>
                        <a:spcAft>
                          <a:spcPts val="0"/>
                        </a:spcAft>
                        <a:buFont typeface="+mj-lt"/>
                        <a:buAutoNum type="arabicPeriod"/>
                      </a:pPr>
                      <a:r>
                        <a:rPr lang="uk-UA" sz="1000" dirty="0">
                          <a:effectLst/>
                        </a:rPr>
                        <a:t>Переконатися, що студенти обізнані про всі канали комунікації та ресурси для підтримки (сайт ЗВО, LMS, </a:t>
                      </a:r>
                      <a:r>
                        <a:rPr lang="uk-UA" sz="1000" dirty="0" err="1">
                          <a:effectLst/>
                        </a:rPr>
                        <a:t>месенджери</a:t>
                      </a:r>
                      <a:r>
                        <a:rPr lang="uk-UA" sz="1000" dirty="0">
                          <a:effectLst/>
                        </a:rPr>
                        <a:t>, гарячі лінії).</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ефективну роботу LMS та платформ дистанційного навчання: доступність матеріалів, оновлення, інструкції та підтримка студентів.</a:t>
                      </a:r>
                      <a:endParaRPr lang="ru-RU" sz="1000" dirty="0">
                        <a:effectLst/>
                      </a:endParaRPr>
                    </a:p>
                    <a:p>
                      <a:pPr marL="342900" lvl="0" indent="-342900" algn="just">
                        <a:lnSpc>
                          <a:spcPct val="115000"/>
                        </a:lnSpc>
                        <a:spcAft>
                          <a:spcPts val="0"/>
                        </a:spcAft>
                        <a:buFont typeface="+mj-lt"/>
                        <a:buAutoNum type="arabicPeriod"/>
                      </a:pPr>
                      <a:r>
                        <a:rPr lang="uk-UA" sz="1000" dirty="0">
                          <a:effectLst/>
                        </a:rPr>
                        <a:t>Організувати регулярні консультації з питань навчання, кар’єри, академічної мобільності та адаптації.</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Збирати та аналізувати зворотний зв’язок від здобувачів та документувати внесені покращення.</a:t>
                      </a:r>
                      <a:endParaRPr lang="ru-RU" sz="1000" dirty="0">
                        <a:effectLst/>
                      </a:endParaRPr>
                    </a:p>
                    <a:p>
                      <a:pPr marL="342900" lvl="0" indent="-342900" algn="just">
                        <a:lnSpc>
                          <a:spcPct val="115000"/>
                        </a:lnSpc>
                        <a:spcAft>
                          <a:spcPts val="0"/>
                        </a:spcAft>
                        <a:buFont typeface="+mj-lt"/>
                        <a:buAutoNum type="arabicPeriod"/>
                      </a:pPr>
                      <a:r>
                        <a:rPr lang="uk-UA" sz="1000" dirty="0">
                          <a:effectLst/>
                        </a:rPr>
                        <a:t>Особливу увагу приділити підтримці студентів з особливими потребами та їх інтеграції в освітній процес.</a:t>
                      </a:r>
                      <a:endParaRPr lang="ru-RU" sz="1000" dirty="0">
                        <a:effectLst/>
                      </a:endParaRPr>
                    </a:p>
                    <a:p>
                      <a:pPr marL="342900" lvl="0" indent="-342900" algn="just">
                        <a:lnSpc>
                          <a:spcPct val="115000"/>
                        </a:lnSpc>
                        <a:spcAft>
                          <a:spcPts val="0"/>
                        </a:spcAft>
                        <a:buFont typeface="+mj-lt"/>
                        <a:buAutoNum type="arabicPeriod"/>
                      </a:pPr>
                      <a:r>
                        <a:rPr lang="uk-UA" sz="1000" dirty="0">
                          <a:effectLst/>
                        </a:rPr>
                        <a:t>Продемонструвати приклади успішної соціальної підтримки (стипендії, участь у студентських організаціях, заходи для першокурсників).</a:t>
                      </a:r>
                      <a:endParaRPr lang="ru-RU" sz="1000" dirty="0">
                        <a:effectLst/>
                        <a:latin typeface="Calibri"/>
                        <a:ea typeface="Calibri"/>
                        <a:cs typeface="Times New Roman"/>
                      </a:endParaRPr>
                    </a:p>
                  </a:txBody>
                  <a:tcPr marL="48286" marR="48286" marT="0" marB="0"/>
                </a:tc>
                <a:extLst>
                  <a:ext uri="{0D108BD9-81ED-4DB2-BD59-A6C34878D82A}">
                    <a16:rowId xmlns:a16="http://schemas.microsoft.com/office/drawing/2014/main" val="10002"/>
                  </a:ext>
                </a:extLst>
              </a:tr>
              <a:tr h="565403">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48286" marR="48286" marT="0" marB="0" anchor="ctr"/>
                </a:tc>
                <a:tc>
                  <a:txBody>
                    <a:bodyPr/>
                    <a:lstStyle/>
                    <a:p>
                      <a:pPr algn="just">
                        <a:lnSpc>
                          <a:spcPct val="115000"/>
                        </a:lnSpc>
                        <a:spcAft>
                          <a:spcPts val="0"/>
                        </a:spcAft>
                      </a:pPr>
                      <a:r>
                        <a:rPr lang="uk-UA" sz="1000" dirty="0">
                          <a:effectLst/>
                        </a:rPr>
                        <a:t>! Якість підтримки здобувачів вищої освіти оцінюється з огляду на доступність/корисність сервісів, які надає ЗВО у відповідних сферах (консультування, інформаційна, організаційна, психологічна підтримка), а також інформації, отриманої під час інтерв’ювання здобувачів вищої освіти.</a:t>
                      </a:r>
                      <a:endParaRPr lang="ru-RU" sz="1000" dirty="0">
                        <a:effectLst/>
                        <a:latin typeface="Calibri"/>
                        <a:ea typeface="Calibri"/>
                        <a:cs typeface="Times New Roman"/>
                      </a:endParaRPr>
                    </a:p>
                  </a:txBody>
                  <a:tcPr marL="48286" marR="4828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801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fontScale="925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7.5. </a:t>
            </a:r>
            <a:r>
              <a:rPr lang="uk-UA" sz="2100" dirty="0">
                <a:solidFill>
                  <a:schemeClr val="tx1"/>
                </a:solidFill>
                <a:latin typeface="Times New Roman" pitchFamily="18" charset="0"/>
                <a:cs typeface="Times New Roman" pitchFamily="18" charset="0"/>
              </a:rPr>
              <a:t>Заклад вищої освіти створює достатні умови щодо реалізації права на освіту для осіб з особливими освітніми потребами, які навчаються за освітньою програмою.</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500740537"/>
              </p:ext>
            </p:extLst>
          </p:nvPr>
        </p:nvGraphicFramePr>
        <p:xfrm>
          <a:off x="457201" y="1988840"/>
          <a:ext cx="7859216" cy="4032448"/>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78033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створює достатні умови для реалізації права на освіту осіб з особливими освітніми потребами (ООП), які навчаються за освітньою програмою. Підкритерій включає:</a:t>
                      </a:r>
                      <a:endParaRPr lang="ru-RU" sz="1000">
                        <a:effectLst/>
                      </a:endParaRPr>
                    </a:p>
                    <a:p>
                      <a:pPr marL="342900" lvl="0" indent="-342900" algn="just">
                        <a:spcAft>
                          <a:spcPts val="0"/>
                        </a:spcAft>
                        <a:buSzPts val="1000"/>
                        <a:buFont typeface="Symbol"/>
                        <a:buChar char=""/>
                        <a:tabLst>
                          <a:tab pos="457200" algn="l"/>
                        </a:tabLst>
                      </a:pPr>
                      <a:r>
                        <a:rPr lang="uk-UA" sz="1000">
                          <a:effectLst/>
                        </a:rPr>
                        <a:t>систематичний моніторинг та аналіз потреб здобувачів освіти;</a:t>
                      </a:r>
                      <a:endParaRPr lang="ru-RU" sz="1000">
                        <a:effectLst/>
                      </a:endParaRPr>
                    </a:p>
                    <a:p>
                      <a:pPr marL="342900" lvl="0" indent="-342900" algn="just">
                        <a:spcAft>
                          <a:spcPts val="0"/>
                        </a:spcAft>
                        <a:buSzPts val="1000"/>
                        <a:buFont typeface="Symbol"/>
                        <a:buChar char=""/>
                        <a:tabLst>
                          <a:tab pos="457200" algn="l"/>
                        </a:tabLst>
                      </a:pPr>
                      <a:r>
                        <a:rPr lang="uk-UA" sz="1000">
                          <a:effectLst/>
                        </a:rPr>
                        <a:t>врахування потреб ООП під час організації освітнього процесу (гнучкі методи навчання, планування ресурсів, адаптований графік);</a:t>
                      </a:r>
                      <a:endParaRPr lang="ru-RU" sz="1000">
                        <a:effectLst/>
                      </a:endParaRPr>
                    </a:p>
                    <a:p>
                      <a:pPr marL="342900" lvl="0" indent="-342900" algn="just">
                        <a:spcAft>
                          <a:spcPts val="0"/>
                        </a:spcAft>
                        <a:buSzPts val="1000"/>
                        <a:buFont typeface="Symbol"/>
                        <a:buChar char=""/>
                        <a:tabLst>
                          <a:tab pos="457200" algn="l"/>
                        </a:tabLst>
                      </a:pPr>
                      <a:r>
                        <a:rPr lang="uk-UA" sz="1000">
                          <a:effectLst/>
                        </a:rPr>
                        <a:t>застосування інклюзивних технологій викладання та створення цифрового інклюзивного контенту;</a:t>
                      </a:r>
                      <a:endParaRPr lang="ru-RU" sz="1000">
                        <a:effectLst/>
                      </a:endParaRPr>
                    </a:p>
                    <a:p>
                      <a:pPr marL="342900" lvl="0" indent="-342900" algn="just">
                        <a:spcAft>
                          <a:spcPts val="0"/>
                        </a:spcAft>
                        <a:buSzPts val="1000"/>
                        <a:buFont typeface="Symbol"/>
                        <a:buChar char=""/>
                        <a:tabLst>
                          <a:tab pos="457200" algn="l"/>
                        </a:tabLst>
                      </a:pPr>
                      <a:r>
                        <a:rPr lang="uk-UA" sz="1000">
                          <a:effectLst/>
                        </a:rPr>
                        <a:t>надання додаткової підтримки (психолого-педагогічний супровід, консультації, наставництво);</a:t>
                      </a:r>
                      <a:endParaRPr lang="ru-RU" sz="1000">
                        <a:effectLst/>
                      </a:endParaRPr>
                    </a:p>
                    <a:p>
                      <a:pPr marL="342900" lvl="0" indent="-342900" algn="just">
                        <a:spcAft>
                          <a:spcPts val="0"/>
                        </a:spcAft>
                        <a:buSzPts val="1000"/>
                        <a:buFont typeface="Symbol"/>
                        <a:buChar char=""/>
                        <a:tabLst>
                          <a:tab pos="457200" algn="l"/>
                        </a:tabLst>
                      </a:pPr>
                      <a:r>
                        <a:rPr lang="uk-UA" sz="1000">
                          <a:effectLst/>
                        </a:rPr>
                        <a:t>забезпечення доступу до інфраструктури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збір та аналіз зворотного зв’язку від здобувачів освіти щодо задоволеності інклюзивними умовами.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252117">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(п. 18 ч. 1 ст. 1, п. 3 ч. 3 ст. 32, п. 6 ч. 1 ст. 62).</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освіту» (ч. 3, 4 ст. 19).</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1.6.</a:t>
                      </a:r>
                      <a:endParaRPr lang="ru-RU" sz="1000" dirty="0">
                        <a:effectLst/>
                      </a:endParaRPr>
                    </a:p>
                    <a:p>
                      <a:pPr marL="342900" lvl="0" indent="-342900" algn="just">
                        <a:lnSpc>
                          <a:spcPct val="115000"/>
                        </a:lnSpc>
                        <a:spcAft>
                          <a:spcPts val="0"/>
                        </a:spcAft>
                        <a:buFont typeface="+mj-lt"/>
                        <a:buAutoNum type="arabicPeriod"/>
                      </a:pPr>
                      <a:r>
                        <a:rPr lang="uk-UA" sz="1100" dirty="0">
                          <a:effectLst/>
                        </a:rPr>
                        <a:t>Конвенція про права осіб з інвалідністю.</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Постанова Кабінету Міністрів України від 10.07.2019 «Про затвердження Порядку організації інклюзивного навчання у закладах вищої освіти».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Постанова КМУ від 30.12.2015 № 1187 «Про затвердження Ліцензійних умов провадження освітньої діяльності» (п. 25).</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щодо організації інклюзивного навчання та </a:t>
                      </a:r>
                      <a:r>
                        <a:rPr lang="uk-UA" sz="1100" dirty="0" err="1">
                          <a:effectLst/>
                        </a:rPr>
                        <a:t>безбар’єрного</a:t>
                      </a:r>
                      <a:r>
                        <a:rPr lang="uk-UA" sz="1100" dirty="0">
                          <a:effectLst/>
                        </a:rPr>
                        <a:t> середовища.</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581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476025276"/>
              </p:ext>
            </p:extLst>
          </p:nvPr>
        </p:nvGraphicFramePr>
        <p:xfrm>
          <a:off x="323528" y="548680"/>
          <a:ext cx="7920879" cy="5904657"/>
        </p:xfrm>
        <a:graphic>
          <a:graphicData uri="http://schemas.openxmlformats.org/drawingml/2006/table">
            <a:tbl>
              <a:tblPr firstRow="1" firstCol="1" bandRow="1">
                <a:tableStyleId>{5C22544A-7EE6-4342-B048-85BDC9FD1C3A}</a:tableStyleId>
              </a:tblPr>
              <a:tblGrid>
                <a:gridCol w="1728707">
                  <a:extLst>
                    <a:ext uri="{9D8B030D-6E8A-4147-A177-3AD203B41FA5}">
                      <a16:colId xmlns:a16="http://schemas.microsoft.com/office/drawing/2014/main" val="20000"/>
                    </a:ext>
                  </a:extLst>
                </a:gridCol>
                <a:gridCol w="6192172">
                  <a:extLst>
                    <a:ext uri="{9D8B030D-6E8A-4147-A177-3AD203B41FA5}">
                      <a16:colId xmlns:a16="http://schemas.microsoft.com/office/drawing/2014/main" val="20001"/>
                    </a:ext>
                  </a:extLst>
                </a:gridCol>
              </a:tblGrid>
              <a:tr h="1329742">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8286" marR="48286" marT="0" marB="0" anchor="ctr"/>
                </a:tc>
                <a:tc>
                  <a:txBody>
                    <a:bodyPr/>
                    <a:lstStyle/>
                    <a:p>
                      <a:pPr marL="342900" lvl="0" indent="-342900" algn="just">
                        <a:lnSpc>
                          <a:spcPct val="115000"/>
                        </a:lnSpc>
                        <a:spcAft>
                          <a:spcPts val="0"/>
                        </a:spcAft>
                        <a:buFont typeface="+mj-lt"/>
                        <a:buAutoNum type="arabicPeriod"/>
                      </a:pPr>
                      <a:r>
                        <a:rPr lang="uk-UA" sz="1000" dirty="0">
                          <a:effectLst/>
                        </a:rPr>
                        <a:t>Наявність системи моніторингу та врахування потреб ООП.</a:t>
                      </a:r>
                      <a:endParaRPr lang="ru-RU" sz="1000" dirty="0">
                        <a:effectLst/>
                      </a:endParaRPr>
                    </a:p>
                    <a:p>
                      <a:pPr marL="342900" lvl="0" indent="-342900" algn="just">
                        <a:lnSpc>
                          <a:spcPct val="115000"/>
                        </a:lnSpc>
                        <a:spcAft>
                          <a:spcPts val="0"/>
                        </a:spcAft>
                        <a:buFont typeface="+mj-lt"/>
                        <a:buAutoNum type="arabicPeriod"/>
                      </a:pPr>
                      <a:r>
                        <a:rPr lang="uk-UA" sz="1000" dirty="0">
                          <a:effectLst/>
                        </a:rPr>
                        <a:t>Використання інклюзивних технологій і адаптованого навчального контенту.</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Забезпечення доступу до інфраструктури (аудиторії, обладнання, електронні ресурси).</a:t>
                      </a:r>
                      <a:endParaRPr lang="ru-RU" sz="1000" dirty="0">
                        <a:effectLst/>
                      </a:endParaRPr>
                    </a:p>
                    <a:p>
                      <a:pPr marL="342900" lvl="0" indent="-342900" algn="just">
                        <a:lnSpc>
                          <a:spcPct val="115000"/>
                        </a:lnSpc>
                        <a:spcAft>
                          <a:spcPts val="0"/>
                        </a:spcAft>
                        <a:buFont typeface="+mj-lt"/>
                        <a:buAutoNum type="arabicPeriod"/>
                      </a:pPr>
                      <a:r>
                        <a:rPr lang="uk-UA" sz="1000" dirty="0">
                          <a:effectLst/>
                        </a:rPr>
                        <a:t>Наявність психолого-педагогічного супроводу та іншої підтримки.</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Зворотний зв’язок від здобувачів щодо задоволеності умовами інклюзії.</a:t>
                      </a:r>
                      <a:endParaRPr lang="ru-RU" sz="1000" dirty="0">
                        <a:effectLst/>
                      </a:endParaRPr>
                    </a:p>
                    <a:p>
                      <a:pPr marL="342900" lvl="0" indent="-342900" algn="just">
                        <a:lnSpc>
                          <a:spcPct val="115000"/>
                        </a:lnSpc>
                        <a:spcAft>
                          <a:spcPts val="0"/>
                        </a:spcAft>
                        <a:buFont typeface="+mj-lt"/>
                        <a:buAutoNum type="arabicPeriod"/>
                      </a:pPr>
                      <a:r>
                        <a:rPr lang="uk-UA" sz="1000" dirty="0">
                          <a:effectLst/>
                        </a:rPr>
                        <a:t>Реальні результати впровадження інклюзивних політик (здатність ООП досягати навчальних результатів).</a:t>
                      </a:r>
                      <a:endParaRPr lang="ru-RU" sz="1000" dirty="0">
                        <a:effectLst/>
                        <a:latin typeface="Calibri"/>
                        <a:ea typeface="Calibri"/>
                        <a:cs typeface="Times New Roman"/>
                      </a:endParaRPr>
                    </a:p>
                  </a:txBody>
                  <a:tcPr marL="48286" marR="48286" marT="0" marB="0"/>
                </a:tc>
                <a:extLst>
                  <a:ext uri="{0D108BD9-81ED-4DB2-BD59-A6C34878D82A}">
                    <a16:rowId xmlns:a16="http://schemas.microsoft.com/office/drawing/2014/main" val="10000"/>
                  </a:ext>
                </a:extLst>
              </a:tr>
              <a:tr h="1915431">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48286" marR="48286" marT="0" marB="0" anchor="ctr"/>
                </a:tc>
                <a:tc>
                  <a:txBody>
                    <a:bodyPr/>
                    <a:lstStyle/>
                    <a:p>
                      <a:pPr algn="just">
                        <a:spcAft>
                          <a:spcPts val="0"/>
                        </a:spcAft>
                      </a:pPr>
                      <a:r>
                        <a:rPr lang="uk-UA" sz="1000" dirty="0">
                          <a:effectLst/>
                        </a:rPr>
                        <a:t>Незабезпечення реалізації інклюзивних політик та </a:t>
                      </a:r>
                      <a:r>
                        <a:rPr lang="uk-UA" sz="1000" dirty="0" err="1">
                          <a:effectLst/>
                        </a:rPr>
                        <a:t>безбар’єрного</a:t>
                      </a:r>
                      <a:r>
                        <a:rPr lang="uk-UA" sz="1000" dirty="0">
                          <a:effectLst/>
                        </a:rPr>
                        <a:t> простору:</a:t>
                      </a:r>
                      <a:endParaRPr lang="ru-RU" sz="1000" dirty="0">
                        <a:effectLst/>
                      </a:endParaRPr>
                    </a:p>
                    <a:p>
                      <a:pPr marL="342900" lvl="0" indent="-342900" algn="just">
                        <a:spcAft>
                          <a:spcPts val="0"/>
                        </a:spcAft>
                        <a:tabLst>
                          <a:tab pos="457200" algn="l"/>
                        </a:tabLst>
                      </a:pPr>
                      <a:r>
                        <a:rPr lang="uk-UA" sz="1000" b="1" dirty="0">
                          <a:effectLst/>
                        </a:rPr>
                        <a:t>Вказати конкретні прояви порушення:</a:t>
                      </a:r>
                      <a:endParaRPr lang="ru-RU" sz="1000" b="1" dirty="0">
                        <a:effectLst/>
                      </a:endParaRPr>
                    </a:p>
                    <a:p>
                      <a:pPr marL="742950" lvl="1" indent="-285750" algn="just">
                        <a:spcAft>
                          <a:spcPts val="0"/>
                        </a:spcAft>
                        <a:buSzPts val="1000"/>
                        <a:buFont typeface="Courier New"/>
                        <a:buChar char="o"/>
                        <a:tabLst>
                          <a:tab pos="914400" algn="l"/>
                        </a:tabLst>
                      </a:pPr>
                      <a:r>
                        <a:rPr lang="uk-UA" sz="1000" dirty="0">
                          <a:effectLst/>
                        </a:rPr>
                        <a:t>відсутність доступності прилеглої території, </a:t>
                      </a:r>
                      <a:r>
                        <a:rPr lang="uk-UA" sz="1000" dirty="0" err="1">
                          <a:effectLst/>
                        </a:rPr>
                        <a:t>безбар’єрного</a:t>
                      </a:r>
                      <a:r>
                        <a:rPr lang="uk-UA" sz="1000" dirty="0">
                          <a:effectLst/>
                        </a:rPr>
                        <a:t> входу, ліфтів, санітарних приміщень;</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відсутність адаптованих ресурсів для людей з порушеннями зору чи слуху;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ненадання або недоступність навчально-методичних матеріалів для ООП;</a:t>
                      </a:r>
                      <a:endParaRPr lang="ru-RU" sz="1000" dirty="0">
                        <a:effectLst/>
                      </a:endParaRPr>
                    </a:p>
                    <a:p>
                      <a:pPr marL="742950" lvl="1" indent="-285750" algn="just">
                        <a:spcAft>
                          <a:spcPts val="0"/>
                        </a:spcAft>
                        <a:buSzPts val="1000"/>
                        <a:buFont typeface="Courier New"/>
                        <a:buChar char="o"/>
                        <a:tabLst>
                          <a:tab pos="914400" algn="l"/>
                        </a:tabLst>
                      </a:pPr>
                      <a:r>
                        <a:rPr lang="uk-UA" sz="1000" dirty="0" err="1">
                          <a:effectLst/>
                        </a:rPr>
                        <a:t>неадаптованість</a:t>
                      </a:r>
                      <a:r>
                        <a:rPr lang="uk-UA" sz="1000" dirty="0">
                          <a:effectLst/>
                        </a:rPr>
                        <a:t> освітньої діяльності до потреб та можливостей ООП;</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відсутність системи моніторингу та аналізу потреб.</a:t>
                      </a:r>
                      <a:endParaRPr lang="ru-RU" sz="1000" dirty="0">
                        <a:effectLst/>
                      </a:endParaRPr>
                    </a:p>
                    <a:p>
                      <a:pPr marL="342900" lvl="0" indent="-342900" algn="just">
                        <a:spcAft>
                          <a:spcPts val="0"/>
                        </a:spcAft>
                        <a:tabLst>
                          <a:tab pos="457200" algn="l"/>
                        </a:tabLst>
                      </a:pPr>
                      <a:r>
                        <a:rPr lang="uk-UA" sz="1000" b="1" dirty="0">
                          <a:effectLst/>
                        </a:rPr>
                        <a:t>Навести факти, що підтверджують порушення (де, коли, як зафіксовано)</a:t>
                      </a:r>
                      <a:endParaRPr lang="ru-RU" sz="1000" b="1" dirty="0">
                        <a:effectLst/>
                      </a:endParaRPr>
                    </a:p>
                    <a:p>
                      <a:pPr marL="0" lvl="0" indent="0" algn="just">
                        <a:spcAft>
                          <a:spcPts val="0"/>
                        </a:spcAft>
                        <a:buFont typeface="+mj-lt"/>
                        <a:buNone/>
                        <a:tabLst>
                          <a:tab pos="457200" algn="l"/>
                        </a:tabLst>
                      </a:pPr>
                      <a:r>
                        <a:rPr lang="uk-UA" sz="1000" b="1" dirty="0">
                          <a:effectLst/>
                        </a:rPr>
                        <a:t>Пояснити вплив відсутності інклюзивних умов на здатність ООП досягати результати навчання, готуватися до</a:t>
                      </a:r>
                      <a:r>
                        <a:rPr lang="uk-UA" sz="1000" b="1" baseline="0" dirty="0">
                          <a:effectLst/>
                        </a:rPr>
                        <a:t> </a:t>
                      </a:r>
                      <a:r>
                        <a:rPr lang="uk-UA" sz="1000" b="1" dirty="0">
                          <a:effectLst/>
                        </a:rPr>
                        <a:t>занять і контрольних заходів.</a:t>
                      </a:r>
                      <a:endParaRPr lang="ru-RU" sz="1000" b="1" dirty="0">
                        <a:effectLst/>
                      </a:endParaRPr>
                    </a:p>
                    <a:p>
                      <a:pPr marL="342900" lvl="0" indent="-342900" algn="just">
                        <a:spcAft>
                          <a:spcPts val="0"/>
                        </a:spcAft>
                        <a:tabLst>
                          <a:tab pos="457200" algn="l"/>
                        </a:tabLst>
                      </a:pPr>
                      <a:r>
                        <a:rPr lang="uk-UA" sz="1000" b="1" dirty="0">
                          <a:effectLst/>
                        </a:rPr>
                        <a:t>Надати пояснення ЗВО щодо причин недоліків, оцінити їх обґрунтованість.</a:t>
                      </a:r>
                      <a:endParaRPr lang="ru-RU" sz="1000" b="1" dirty="0">
                        <a:effectLst/>
                      </a:endParaRPr>
                    </a:p>
                    <a:p>
                      <a:pPr marL="342900" lvl="0" indent="-342900" algn="just">
                        <a:spcAft>
                          <a:spcPts val="0"/>
                        </a:spcAft>
                        <a:tabLst>
                          <a:tab pos="457200" algn="l"/>
                        </a:tabLst>
                      </a:pPr>
                      <a:r>
                        <a:rPr lang="uk-UA" sz="1000" b="1" dirty="0">
                          <a:effectLst/>
                        </a:rPr>
                        <a:t>Описати системні заходи ЗВО для забезпечення доступності та інклюзії та їх ефективність.</a:t>
                      </a:r>
                      <a:endParaRPr lang="ru-RU" sz="1000" b="1" dirty="0">
                        <a:effectLst/>
                        <a:latin typeface="Calibri"/>
                        <a:ea typeface="Times New Roman"/>
                        <a:cs typeface="Times New Roman"/>
                      </a:endParaRPr>
                    </a:p>
                  </a:txBody>
                  <a:tcPr marL="48286" marR="48286" marT="0" marB="0"/>
                </a:tc>
                <a:extLst>
                  <a:ext uri="{0D108BD9-81ED-4DB2-BD59-A6C34878D82A}">
                    <a16:rowId xmlns:a16="http://schemas.microsoft.com/office/drawing/2014/main" val="10001"/>
                  </a:ext>
                </a:extLst>
              </a:tr>
              <a:tr h="1899632">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48286" marR="48286" marT="0" marB="0" anchor="ctr"/>
                </a:tc>
                <a:tc>
                  <a:txBody>
                    <a:bodyPr/>
                    <a:lstStyle/>
                    <a:p>
                      <a:pPr marL="342900" lvl="0" indent="-342900" algn="just">
                        <a:lnSpc>
                          <a:spcPct val="115000"/>
                        </a:lnSpc>
                        <a:spcAft>
                          <a:spcPts val="0"/>
                        </a:spcAft>
                        <a:buFont typeface="+mj-lt"/>
                        <a:buAutoNum type="arabicPeriod"/>
                      </a:pPr>
                      <a:r>
                        <a:rPr lang="uk-UA" sz="1000" dirty="0">
                          <a:effectLst/>
                        </a:rPr>
                        <a:t>Перевірити наявність та актуальність локальних документів щодо інклюзивного навчання та </a:t>
                      </a:r>
                      <a:r>
                        <a:rPr lang="uk-UA" sz="1000" dirty="0" err="1">
                          <a:effectLst/>
                        </a:rPr>
                        <a:t>безбар’єрного</a:t>
                      </a:r>
                      <a:r>
                        <a:rPr lang="uk-UA" sz="1000" dirty="0">
                          <a:effectLst/>
                        </a:rPr>
                        <a:t> середовища.</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систематичний моніторинг потреб ООП та документувати результати.</a:t>
                      </a:r>
                      <a:endParaRPr lang="ru-RU" sz="1000" dirty="0">
                        <a:effectLst/>
                      </a:endParaRPr>
                    </a:p>
                    <a:p>
                      <a:pPr marL="342900" lvl="0" indent="-342900" algn="just">
                        <a:lnSpc>
                          <a:spcPct val="115000"/>
                        </a:lnSpc>
                        <a:spcAft>
                          <a:spcPts val="0"/>
                        </a:spcAft>
                        <a:buFont typeface="+mj-lt"/>
                        <a:buAutoNum type="arabicPeriod"/>
                      </a:pPr>
                      <a:r>
                        <a:rPr lang="uk-UA" sz="1000" dirty="0">
                          <a:effectLst/>
                        </a:rPr>
                        <a:t>Використовувати гнучкі методи викладання, цифровий інклюзивний контент та адаптовані ресурси.</a:t>
                      </a:r>
                      <a:endParaRPr lang="ru-RU" sz="1000" dirty="0">
                        <a:effectLst/>
                      </a:endParaRPr>
                    </a:p>
                    <a:p>
                      <a:pPr marL="342900" lvl="0" indent="-342900" algn="just">
                        <a:lnSpc>
                          <a:spcPct val="115000"/>
                        </a:lnSpc>
                        <a:spcAft>
                          <a:spcPts val="0"/>
                        </a:spcAft>
                        <a:buFont typeface="+mj-lt"/>
                        <a:buAutoNum type="arabicPeriod"/>
                      </a:pPr>
                      <a:r>
                        <a:rPr lang="uk-UA" sz="1000" dirty="0">
                          <a:effectLst/>
                        </a:rPr>
                        <a:t>Організувати психолого-педагогічний супровід, консультації та наставництво для ООП.</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доступ до інфраструктури (аудиторії, лабораторії, електронні ресурси, LMS).</a:t>
                      </a:r>
                      <a:endParaRPr lang="ru-RU" sz="1000" dirty="0">
                        <a:effectLst/>
                      </a:endParaRPr>
                    </a:p>
                    <a:p>
                      <a:pPr marL="342900" lvl="0" indent="-342900" algn="just">
                        <a:lnSpc>
                          <a:spcPct val="115000"/>
                        </a:lnSpc>
                        <a:spcAft>
                          <a:spcPts val="0"/>
                        </a:spcAft>
                        <a:buFont typeface="+mj-lt"/>
                        <a:buAutoNum type="arabicPeriod"/>
                      </a:pPr>
                      <a:r>
                        <a:rPr lang="uk-UA" sz="1000" dirty="0">
                          <a:effectLst/>
                        </a:rPr>
                        <a:t>Проводити регулярний збір зворотного зв’язку та документувати заходи, що вживаються для покращення умов навчання ООП.</a:t>
                      </a:r>
                      <a:endParaRPr lang="ru-RU" sz="1000" dirty="0">
                        <a:effectLst/>
                      </a:endParaRPr>
                    </a:p>
                    <a:p>
                      <a:pPr marL="342900" lvl="0" indent="-342900" algn="just">
                        <a:lnSpc>
                          <a:spcPct val="115000"/>
                        </a:lnSpc>
                        <a:spcAft>
                          <a:spcPts val="0"/>
                        </a:spcAft>
                        <a:buFont typeface="+mj-lt"/>
                        <a:buAutoNum type="arabicPeriod"/>
                      </a:pPr>
                      <a:r>
                        <a:rPr lang="uk-UA" sz="1000" dirty="0">
                          <a:effectLst/>
                        </a:rPr>
                        <a:t>Показати приклади успішного впровадження інклюзії та </a:t>
                      </a:r>
                      <a:r>
                        <a:rPr lang="uk-UA" sz="1000" dirty="0" err="1">
                          <a:effectLst/>
                        </a:rPr>
                        <a:t>безбар’єрного</a:t>
                      </a:r>
                      <a:r>
                        <a:rPr lang="uk-UA" sz="1000" dirty="0">
                          <a:effectLst/>
                        </a:rPr>
                        <a:t> середовища (</a:t>
                      </a:r>
                      <a:r>
                        <a:rPr lang="uk-UA" sz="1000" dirty="0" err="1">
                          <a:effectLst/>
                        </a:rPr>
                        <a:t>фотодокументація</a:t>
                      </a:r>
                      <a:r>
                        <a:rPr lang="uk-UA" sz="1000" dirty="0">
                          <a:effectLst/>
                        </a:rPr>
                        <a:t>, описи кейсів, відгуки студентів).</a:t>
                      </a:r>
                      <a:endParaRPr lang="ru-RU" sz="1000" dirty="0">
                        <a:effectLst/>
                        <a:latin typeface="Calibri"/>
                        <a:ea typeface="Calibri"/>
                        <a:cs typeface="Times New Roman"/>
                      </a:endParaRPr>
                    </a:p>
                  </a:txBody>
                  <a:tcPr marL="48286" marR="48286" marT="0" marB="0"/>
                </a:tc>
                <a:extLst>
                  <a:ext uri="{0D108BD9-81ED-4DB2-BD59-A6C34878D82A}">
                    <a16:rowId xmlns:a16="http://schemas.microsoft.com/office/drawing/2014/main" val="10002"/>
                  </a:ext>
                </a:extLst>
              </a:tr>
              <a:tr h="759852">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48286" marR="48286" marT="0" marB="0" anchor="ctr"/>
                </a:tc>
                <a:tc>
                  <a:txBody>
                    <a:bodyPr/>
                    <a:lstStyle/>
                    <a:p>
                      <a:pPr algn="just">
                        <a:lnSpc>
                          <a:spcPct val="115000"/>
                        </a:lnSpc>
                        <a:spcAft>
                          <a:spcPts val="0"/>
                        </a:spcAft>
                      </a:pPr>
                      <a:r>
                        <a:rPr lang="uk-UA" sz="1000" dirty="0">
                          <a:effectLst/>
                        </a:rPr>
                        <a:t>! ЗВО під час акредитаційної експертизи повинен продемонструвати готовність забезпечити реалізацію права на освіту для різних груп осіб з особливими освітніми потребами. Так, якщо у навчальному корпусі відсутнє допоміжне устаткування (наприклад, корпус ЗВО – це історичне приміщення, яке охороняється державою як архітектурна спадщина), заклад повинен мати чіткий план вирішення цього питання.</a:t>
                      </a:r>
                      <a:endParaRPr lang="ru-RU" sz="1000" dirty="0">
                        <a:effectLst/>
                        <a:latin typeface="Calibri"/>
                        <a:ea typeface="Calibri"/>
                        <a:cs typeface="Times New Roman"/>
                      </a:endParaRPr>
                    </a:p>
                  </a:txBody>
                  <a:tcPr marL="48286" marR="4828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88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fontScale="850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7.6. </a:t>
            </a:r>
            <a:r>
              <a:rPr lang="uk-UA" sz="2100" dirty="0">
                <a:solidFill>
                  <a:schemeClr val="tx1"/>
                </a:solidFill>
                <a:latin typeface="Times New Roman" pitchFamily="18" charset="0"/>
                <a:cs typeface="Times New Roman" pitchFamily="18" charset="0"/>
              </a:rPr>
              <a:t>Наявні унормовані антикорупційні політики, процедури реагування на випадки цькування, дискримінації, сексуального домагання, інших конфліктних ситуацій, які є доступними для всіх учасників освітнього процесу та яких послідовно дотримуються під час реалізації освітньої програми.</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56676835"/>
              </p:ext>
            </p:extLst>
          </p:nvPr>
        </p:nvGraphicFramePr>
        <p:xfrm>
          <a:off x="457201" y="1988840"/>
          <a:ext cx="7859216" cy="4104456"/>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81212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забезпечує наявність унормованих антикорупційних політик, а також процедур реагування на випадки цькування, дискримінації, сексуального домагання та інших конфліктних ситуацій, які:</a:t>
                      </a:r>
                      <a:endParaRPr lang="ru-RU" sz="1000">
                        <a:effectLst/>
                      </a:endParaRPr>
                    </a:p>
                    <a:p>
                      <a:pPr marL="342900" lvl="0" indent="-342900" algn="just">
                        <a:spcAft>
                          <a:spcPts val="0"/>
                        </a:spcAft>
                        <a:buSzPts val="1000"/>
                        <a:buFont typeface="Symbol"/>
                        <a:buChar char=""/>
                        <a:tabLst>
                          <a:tab pos="457200" algn="l"/>
                        </a:tabLst>
                      </a:pPr>
                      <a:r>
                        <a:rPr lang="uk-UA" sz="1000">
                          <a:effectLst/>
                        </a:rPr>
                        <a:t>доступні для всіх учасників освітнього процесу;</a:t>
                      </a:r>
                      <a:endParaRPr lang="ru-RU" sz="1000">
                        <a:effectLst/>
                      </a:endParaRPr>
                    </a:p>
                    <a:p>
                      <a:pPr marL="342900" lvl="0" indent="-342900" algn="just">
                        <a:spcAft>
                          <a:spcPts val="0"/>
                        </a:spcAft>
                        <a:buSzPts val="1000"/>
                        <a:buFont typeface="Symbol"/>
                        <a:buChar char=""/>
                        <a:tabLst>
                          <a:tab pos="457200" algn="l"/>
                        </a:tabLst>
                      </a:pPr>
                      <a:r>
                        <a:rPr lang="uk-UA" sz="1000">
                          <a:effectLst/>
                        </a:rPr>
                        <a:t>послідовно застосовуються під час реалізації освітньої програми;</a:t>
                      </a:r>
                      <a:endParaRPr lang="ru-RU" sz="1000">
                        <a:effectLst/>
                      </a:endParaRPr>
                    </a:p>
                    <a:p>
                      <a:pPr marL="342900" lvl="0" indent="-342900" algn="just">
                        <a:spcAft>
                          <a:spcPts val="0"/>
                        </a:spcAft>
                        <a:buSzPts val="1000"/>
                        <a:buFont typeface="Symbol"/>
                        <a:buChar char=""/>
                        <a:tabLst>
                          <a:tab pos="457200" algn="l"/>
                        </a:tabLst>
                      </a:pPr>
                      <a:r>
                        <a:rPr lang="uk-UA" sz="1000">
                          <a:effectLst/>
                        </a:rPr>
                        <a:t>включають інформаційні та просвітницькі заходи з запобігання корупції;</a:t>
                      </a:r>
                      <a:endParaRPr lang="ru-RU" sz="1000">
                        <a:effectLst/>
                      </a:endParaRPr>
                    </a:p>
                    <a:p>
                      <a:pPr marL="342900" lvl="0" indent="-342900" algn="just">
                        <a:spcAft>
                          <a:spcPts val="0"/>
                        </a:spcAft>
                        <a:buSzPts val="1000"/>
                        <a:buFont typeface="Symbol"/>
                        <a:buChar char=""/>
                        <a:tabLst>
                          <a:tab pos="457200" algn="l"/>
                        </a:tabLst>
                      </a:pPr>
                      <a:r>
                        <a:rPr lang="uk-UA" sz="1000">
                          <a:effectLst/>
                        </a:rPr>
                        <a:t>передбачають інструменти для повідомлення про факти порушень;</a:t>
                      </a:r>
                      <a:endParaRPr lang="ru-RU" sz="1000">
                        <a:effectLst/>
                      </a:endParaRPr>
                    </a:p>
                    <a:p>
                      <a:pPr marL="342900" lvl="0" indent="-342900" algn="just">
                        <a:spcAft>
                          <a:spcPts val="0"/>
                        </a:spcAft>
                        <a:buSzPts val="1000"/>
                        <a:buFont typeface="Symbol"/>
                        <a:buChar char=""/>
                        <a:tabLst>
                          <a:tab pos="457200" algn="l"/>
                        </a:tabLst>
                      </a:pPr>
                      <a:r>
                        <a:rPr lang="uk-UA" sz="1000">
                          <a:effectLst/>
                        </a:rPr>
                        <a:t>забезпечують збір та аналіз зворотного зв’язку від здобувачів освіти щодо дотримання цих процедур.</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29233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освіту» (ч.1 ст. 53).</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1.6.</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запобігання корупції».</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засади запобігання та протидії дискримінації в Україні».</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внесення змін до деяких законодавчих актів України щодо протидії </a:t>
                      </a:r>
                      <a:r>
                        <a:rPr lang="uk-UA" sz="1100" dirty="0" err="1">
                          <a:effectLst/>
                        </a:rPr>
                        <a:t>булінгу</a:t>
                      </a:r>
                      <a:r>
                        <a:rPr lang="uk-UA" sz="1100" dirty="0">
                          <a:effectLst/>
                        </a:rPr>
                        <a:t> (цькуванню)».</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забезпечення рівних прав та можливостей жінок і чоловіків».</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щодо антикорупційної політики, запобігання та врегулювання конфліктних ситуацій.</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574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896017881"/>
              </p:ext>
            </p:extLst>
          </p:nvPr>
        </p:nvGraphicFramePr>
        <p:xfrm>
          <a:off x="251521" y="692697"/>
          <a:ext cx="7992888" cy="5616623"/>
        </p:xfrm>
        <a:graphic>
          <a:graphicData uri="http://schemas.openxmlformats.org/drawingml/2006/table">
            <a:tbl>
              <a:tblPr firstRow="1" firstCol="1" bandRow="1">
                <a:tableStyleId>{5C22544A-7EE6-4342-B048-85BDC9FD1C3A}</a:tableStyleId>
              </a:tblPr>
              <a:tblGrid>
                <a:gridCol w="1744423">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1537013">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7696" marR="57696" marT="0" marB="0" anchor="ctr"/>
                </a:tc>
                <a:tc>
                  <a:txBody>
                    <a:bodyPr/>
                    <a:lstStyle/>
                    <a:p>
                      <a:pPr marL="342900" lvl="0" indent="-342900" algn="just">
                        <a:lnSpc>
                          <a:spcPct val="115000"/>
                        </a:lnSpc>
                        <a:spcAft>
                          <a:spcPts val="0"/>
                        </a:spcAft>
                        <a:buFont typeface="+mj-lt"/>
                        <a:buAutoNum type="arabicPeriod"/>
                      </a:pPr>
                      <a:r>
                        <a:rPr lang="uk-UA" sz="1000">
                          <a:effectLst/>
                        </a:rPr>
                        <a:t>Наявність унормованих політик та процедур щодо запобігання корупції та врегулювання конфліктів (цькування, дискримінація, сексуальні домагання).</a:t>
                      </a:r>
                      <a:endParaRPr lang="ru-RU" sz="900">
                        <a:effectLst/>
                      </a:endParaRPr>
                    </a:p>
                    <a:p>
                      <a:pPr marL="342900" lvl="0" indent="-342900" algn="just">
                        <a:lnSpc>
                          <a:spcPct val="115000"/>
                        </a:lnSpc>
                        <a:spcAft>
                          <a:spcPts val="0"/>
                        </a:spcAft>
                        <a:buFont typeface="+mj-lt"/>
                        <a:buAutoNum type="arabicPeriod"/>
                      </a:pPr>
                      <a:r>
                        <a:rPr lang="uk-UA" sz="1000">
                          <a:effectLst/>
                        </a:rPr>
                        <a:t>Послідовність застосування цих процедур під час реалізації освітньої програми.</a:t>
                      </a:r>
                      <a:endParaRPr lang="ru-RU" sz="900">
                        <a:effectLst/>
                      </a:endParaRPr>
                    </a:p>
                    <a:p>
                      <a:pPr marL="342900" lvl="0" indent="-342900" algn="just">
                        <a:lnSpc>
                          <a:spcPct val="115000"/>
                        </a:lnSpc>
                        <a:spcAft>
                          <a:spcPts val="0"/>
                        </a:spcAft>
                        <a:buFont typeface="+mj-lt"/>
                        <a:buAutoNum type="arabicPeriod"/>
                      </a:pPr>
                      <a:r>
                        <a:rPr lang="uk-UA" sz="1000">
                          <a:effectLst/>
                        </a:rPr>
                        <a:t>Механізми інформування здобувачів освіти про політики та процедури.</a:t>
                      </a:r>
                      <a:endParaRPr lang="ru-RU" sz="900">
                        <a:effectLst/>
                      </a:endParaRPr>
                    </a:p>
                    <a:p>
                      <a:pPr marL="342900" lvl="0" indent="-342900" algn="just">
                        <a:lnSpc>
                          <a:spcPct val="115000"/>
                        </a:lnSpc>
                        <a:spcAft>
                          <a:spcPts val="0"/>
                        </a:spcAft>
                        <a:buFont typeface="+mj-lt"/>
                        <a:buAutoNum type="arabicPeriod"/>
                      </a:pPr>
                      <a:r>
                        <a:rPr lang="uk-UA" sz="1000">
                          <a:effectLst/>
                        </a:rPr>
                        <a:t>Наявність інструментів повідомлення про порушення.</a:t>
                      </a:r>
                      <a:endParaRPr lang="ru-RU" sz="900">
                        <a:effectLst/>
                      </a:endParaRPr>
                    </a:p>
                    <a:p>
                      <a:pPr marL="342900" lvl="0" indent="-342900" algn="just">
                        <a:lnSpc>
                          <a:spcPct val="115000"/>
                        </a:lnSpc>
                        <a:spcAft>
                          <a:spcPts val="0"/>
                        </a:spcAft>
                        <a:buFont typeface="+mj-lt"/>
                        <a:buAutoNum type="arabicPeriod"/>
                      </a:pPr>
                      <a:r>
                        <a:rPr lang="uk-UA" sz="1000">
                          <a:effectLst/>
                        </a:rPr>
                        <a:t>Взаємодію з органами студентського самоврядування у вирішенні проблем.</a:t>
                      </a:r>
                      <a:endParaRPr lang="ru-RU" sz="900">
                        <a:effectLst/>
                      </a:endParaRPr>
                    </a:p>
                    <a:p>
                      <a:pPr marL="342900" lvl="0" indent="-342900" algn="just">
                        <a:lnSpc>
                          <a:spcPct val="115000"/>
                        </a:lnSpc>
                        <a:spcAft>
                          <a:spcPts val="0"/>
                        </a:spcAft>
                        <a:buFont typeface="+mj-lt"/>
                        <a:buAutoNum type="arabicPeriod"/>
                      </a:pPr>
                      <a:r>
                        <a:rPr lang="uk-UA" sz="1000">
                          <a:effectLst/>
                        </a:rPr>
                        <a:t>Збір і аналіз зворотного зв’язку від здобувачів щодо дотримання процедур.</a:t>
                      </a:r>
                      <a:endParaRPr lang="ru-RU" sz="900">
                        <a:effectLst/>
                        <a:latin typeface="Calibri"/>
                        <a:ea typeface="Calibri"/>
                        <a:cs typeface="Times New Roman"/>
                      </a:endParaRPr>
                    </a:p>
                  </a:txBody>
                  <a:tcPr marL="57696" marR="57696" marT="0" marB="0"/>
                </a:tc>
                <a:extLst>
                  <a:ext uri="{0D108BD9-81ED-4DB2-BD59-A6C34878D82A}">
                    <a16:rowId xmlns:a16="http://schemas.microsoft.com/office/drawing/2014/main" val="10000"/>
                  </a:ext>
                </a:extLst>
              </a:tr>
              <a:tr h="1225156">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7696" marR="57696" marT="0" marB="0" anchor="ctr"/>
                </a:tc>
                <a:tc>
                  <a:txBody>
                    <a:bodyPr/>
                    <a:lstStyle/>
                    <a:p>
                      <a:pPr algn="just">
                        <a:spcAft>
                          <a:spcPts val="0"/>
                        </a:spcAft>
                      </a:pPr>
                      <a:r>
                        <a:rPr lang="uk-UA" sz="1000" dirty="0">
                          <a:effectLst/>
                        </a:rPr>
                        <a:t>Політики та процедури вирішення конфліктних ситуацій у ЗВО не визначені або не дотримуються.</a:t>
                      </a:r>
                      <a:endParaRPr lang="ru-RU" sz="1000" dirty="0">
                        <a:effectLst/>
                      </a:endParaRPr>
                    </a:p>
                    <a:p>
                      <a:pPr algn="just">
                        <a:spcAft>
                          <a:spcPts val="0"/>
                        </a:spcAft>
                      </a:pPr>
                      <a:r>
                        <a:rPr lang="uk-UA" sz="1000" b="1" dirty="0">
                          <a:effectLst/>
                        </a:rPr>
                        <a:t>Для обґрунтування наявності недоліку достатньо:</a:t>
                      </a:r>
                      <a:endParaRPr lang="ru-RU" sz="1000" b="1" dirty="0">
                        <a:effectLst/>
                      </a:endParaRPr>
                    </a:p>
                    <a:p>
                      <a:pPr marL="342900" lvl="0" indent="-342900" algn="just">
                        <a:spcAft>
                          <a:spcPts val="0"/>
                        </a:spcAft>
                        <a:buFont typeface="Arial" pitchFamily="34" charset="0"/>
                        <a:buChar char="•"/>
                        <a:tabLst>
                          <a:tab pos="457200" algn="l"/>
                        </a:tabLst>
                      </a:pPr>
                      <a:r>
                        <a:rPr lang="uk-UA" sz="1000" dirty="0">
                          <a:effectLst/>
                        </a:rPr>
                        <a:t>Якщо політики та процедури не визначені — констатувати факт і надати пояснення ЗВО щодо причин.</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Якщо політики визначено, але не дотримуються — навести конкретні факти та аргументи (відсутність реагування на заяви, несвоєчасне розслідування, порушення конфіденційності).</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Вказати можливі наслідки відсутності або недотримання процедур (ризик конфліктів, порушення прав студентів, негативний вплив на академічне середовище, зниження довіри до ЗВО</a:t>
                      </a:r>
                      <a:r>
                        <a:rPr lang="uk-UA" sz="900" dirty="0">
                          <a:effectLst/>
                        </a:rPr>
                        <a:t>).</a:t>
                      </a:r>
                      <a:endParaRPr lang="ru-RU" sz="900" dirty="0">
                        <a:effectLst/>
                        <a:latin typeface="Calibri"/>
                        <a:ea typeface="Times New Roman"/>
                        <a:cs typeface="Times New Roman"/>
                      </a:endParaRPr>
                    </a:p>
                  </a:txBody>
                  <a:tcPr marL="57696" marR="57696" marT="0" marB="0"/>
                </a:tc>
                <a:extLst>
                  <a:ext uri="{0D108BD9-81ED-4DB2-BD59-A6C34878D82A}">
                    <a16:rowId xmlns:a16="http://schemas.microsoft.com/office/drawing/2014/main" val="10001"/>
                  </a:ext>
                </a:extLst>
              </a:tr>
              <a:tr h="2195734">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7696" marR="57696" marT="0" marB="0" anchor="ctr"/>
                </a:tc>
                <a:tc>
                  <a:txBody>
                    <a:bodyPr/>
                    <a:lstStyle/>
                    <a:p>
                      <a:pPr marL="342900" lvl="0" indent="-342900" algn="just">
                        <a:lnSpc>
                          <a:spcPct val="115000"/>
                        </a:lnSpc>
                        <a:spcAft>
                          <a:spcPts val="0"/>
                        </a:spcAft>
                        <a:buFont typeface="+mj-lt"/>
                        <a:buAutoNum type="arabicPeriod"/>
                      </a:pPr>
                      <a:r>
                        <a:rPr lang="uk-UA" sz="1000" dirty="0">
                          <a:effectLst/>
                        </a:rPr>
                        <a:t>Перевірити наявність локальних актів ЗВО щодо антикорупційної політики та врегулювання конфліктів.</a:t>
                      </a:r>
                      <a:endParaRPr lang="ru-RU" sz="900" dirty="0">
                        <a:effectLst/>
                      </a:endParaRPr>
                    </a:p>
                    <a:p>
                      <a:pPr marL="342900" lvl="0" indent="-342900" algn="just">
                        <a:lnSpc>
                          <a:spcPct val="115000"/>
                        </a:lnSpc>
                        <a:spcAft>
                          <a:spcPts val="0"/>
                        </a:spcAft>
                        <a:buFont typeface="+mj-lt"/>
                        <a:buAutoNum type="arabicPeriod"/>
                      </a:pPr>
                      <a:r>
                        <a:rPr lang="uk-UA" sz="1000" dirty="0">
                          <a:effectLst/>
                        </a:rPr>
                        <a:t>Забезпечити, щоб політики та процедури були доступні та зрозумілі всім учасникам освітнього процесу.</a:t>
                      </a:r>
                      <a:endParaRPr lang="ru-RU" sz="900" dirty="0">
                        <a:effectLst/>
                      </a:endParaRPr>
                    </a:p>
                    <a:p>
                      <a:pPr marL="342900" lvl="0" indent="-342900" algn="just">
                        <a:lnSpc>
                          <a:spcPct val="115000"/>
                        </a:lnSpc>
                        <a:spcAft>
                          <a:spcPts val="0"/>
                        </a:spcAft>
                        <a:buFont typeface="+mj-lt"/>
                        <a:buAutoNum type="arabicPeriod"/>
                      </a:pPr>
                      <a:r>
                        <a:rPr lang="uk-UA" sz="1000" dirty="0">
                          <a:effectLst/>
                        </a:rPr>
                        <a:t>Організувати інформаційно-просвітницькі заходи (тренінги, лекції, </a:t>
                      </a:r>
                      <a:r>
                        <a:rPr lang="uk-UA" sz="1000" dirty="0" err="1">
                          <a:effectLst/>
                        </a:rPr>
                        <a:t>вебінари</a:t>
                      </a:r>
                      <a:r>
                        <a:rPr lang="uk-UA" sz="1000" dirty="0">
                          <a:effectLst/>
                        </a:rPr>
                        <a:t>) з антикорупційної тематики та запобігання цькуванню/дискримінації.</a:t>
                      </a:r>
                      <a:endParaRPr lang="ru-RU" sz="900" dirty="0">
                        <a:effectLst/>
                      </a:endParaRPr>
                    </a:p>
                    <a:p>
                      <a:pPr marL="342900" lvl="0" indent="-342900" algn="just">
                        <a:lnSpc>
                          <a:spcPct val="115000"/>
                        </a:lnSpc>
                        <a:spcAft>
                          <a:spcPts val="0"/>
                        </a:spcAft>
                        <a:buFont typeface="+mj-lt"/>
                        <a:buAutoNum type="arabicPeriod"/>
                      </a:pPr>
                      <a:r>
                        <a:rPr lang="uk-UA" sz="1000" dirty="0">
                          <a:effectLst/>
                        </a:rPr>
                        <a:t>Створити інструменти для анонімного та відкритого повідомлення про порушення.</a:t>
                      </a:r>
                      <a:endParaRPr lang="ru-RU" sz="900" dirty="0">
                        <a:effectLst/>
                      </a:endParaRPr>
                    </a:p>
                    <a:p>
                      <a:pPr marL="342900" lvl="0" indent="-342900" algn="just">
                        <a:lnSpc>
                          <a:spcPct val="115000"/>
                        </a:lnSpc>
                        <a:spcAft>
                          <a:spcPts val="0"/>
                        </a:spcAft>
                        <a:buFont typeface="+mj-lt"/>
                        <a:buAutoNum type="arabicPeriod"/>
                      </a:pPr>
                      <a:r>
                        <a:rPr lang="uk-UA" sz="1000" dirty="0">
                          <a:effectLst/>
                        </a:rPr>
                        <a:t>Переконатися у послідовності застосування процедур на практиці та задокументувати випадки їх застосування.</a:t>
                      </a:r>
                      <a:endParaRPr lang="ru-RU" sz="900" dirty="0">
                        <a:effectLst/>
                      </a:endParaRPr>
                    </a:p>
                    <a:p>
                      <a:pPr marL="342900" lvl="0" indent="-342900" algn="just">
                        <a:lnSpc>
                          <a:spcPct val="115000"/>
                        </a:lnSpc>
                        <a:spcAft>
                          <a:spcPts val="0"/>
                        </a:spcAft>
                        <a:buFont typeface="+mj-lt"/>
                        <a:buAutoNum type="arabicPeriod"/>
                      </a:pPr>
                      <a:r>
                        <a:rPr lang="uk-UA" sz="1000" dirty="0">
                          <a:effectLst/>
                        </a:rPr>
                        <a:t>Налагодити регулярний збір та аналіз зворотного зв’язку від здобувачів щодо дотримання політик.</a:t>
                      </a:r>
                      <a:endParaRPr lang="ru-RU" sz="900" dirty="0">
                        <a:effectLst/>
                      </a:endParaRPr>
                    </a:p>
                    <a:p>
                      <a:pPr marL="342900" lvl="0" indent="-342900" algn="just">
                        <a:lnSpc>
                          <a:spcPct val="115000"/>
                        </a:lnSpc>
                        <a:spcAft>
                          <a:spcPts val="0"/>
                        </a:spcAft>
                        <a:buFont typeface="+mj-lt"/>
                        <a:buAutoNum type="arabicPeriod"/>
                      </a:pPr>
                      <a:r>
                        <a:rPr lang="uk-UA" sz="1000" dirty="0">
                          <a:effectLst/>
                        </a:rPr>
                        <a:t>Залучати органи студентського самоврядування до контролю та інформування про дотримання процедур.</a:t>
                      </a:r>
                      <a:endParaRPr lang="ru-RU" sz="900" dirty="0">
                        <a:effectLst/>
                        <a:latin typeface="Calibri"/>
                        <a:ea typeface="Calibri"/>
                        <a:cs typeface="Times New Roman"/>
                      </a:endParaRPr>
                    </a:p>
                  </a:txBody>
                  <a:tcPr marL="57696" marR="57696" marT="0" marB="0"/>
                </a:tc>
                <a:extLst>
                  <a:ext uri="{0D108BD9-81ED-4DB2-BD59-A6C34878D82A}">
                    <a16:rowId xmlns:a16="http://schemas.microsoft.com/office/drawing/2014/main" val="10002"/>
                  </a:ext>
                </a:extLst>
              </a:tr>
              <a:tr h="658720">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7696" marR="57696" marT="0" marB="0" anchor="ctr"/>
                </a:tc>
                <a:tc>
                  <a:txBody>
                    <a:bodyPr/>
                    <a:lstStyle/>
                    <a:p>
                      <a:pPr algn="just">
                        <a:lnSpc>
                          <a:spcPct val="115000"/>
                        </a:lnSpc>
                        <a:spcAft>
                          <a:spcPts val="0"/>
                        </a:spcAft>
                      </a:pPr>
                      <a:r>
                        <a:rPr lang="uk-UA" sz="1000" dirty="0">
                          <a:effectLst/>
                        </a:rPr>
                        <a:t>! Здобувачі вищої освіти не повинні знати напам’ять локальні акти закладу, в яких прописана процедура врегулювання конфліктних ситуацій, але повинні чітко розуміти алгоритм дій: до кого саме і в який спосіб вони звернуться, якщо у них виникне проблемна ситуація.</a:t>
                      </a:r>
                      <a:endParaRPr lang="ru-RU" sz="900" dirty="0">
                        <a:effectLst/>
                        <a:latin typeface="Calibri"/>
                        <a:ea typeface="Calibri"/>
                        <a:cs typeface="Times New Roman"/>
                      </a:endParaRPr>
                    </a:p>
                  </a:txBody>
                  <a:tcPr marL="57696" marR="5769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254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840760" cy="5040560"/>
          </a:xfrm>
        </p:spPr>
        <p:txBody>
          <a:bodyPr>
            <a:normAutofit fontScale="32500" lnSpcReduction="20000"/>
          </a:bodyPr>
          <a:lstStyle/>
          <a:p>
            <a:r>
              <a:rPr lang="uk-UA" sz="16600" b="1" dirty="0">
                <a:solidFill>
                  <a:schemeClr val="tx1"/>
                </a:solidFill>
                <a:latin typeface="Times New Roman" pitchFamily="18" charset="0"/>
                <a:cs typeface="Times New Roman" pitchFamily="18" charset="0"/>
              </a:rPr>
              <a:t>КРИТЕРІЙ 8. </a:t>
            </a:r>
          </a:p>
          <a:p>
            <a:endParaRPr lang="ru-RU" sz="16600" b="1" dirty="0">
              <a:solidFill>
                <a:schemeClr val="tx1"/>
              </a:solidFill>
              <a:latin typeface="Times New Roman" pitchFamily="18" charset="0"/>
              <a:cs typeface="Times New Roman" pitchFamily="18" charset="0"/>
            </a:endParaRPr>
          </a:p>
          <a:p>
            <a:r>
              <a:rPr lang="uk-UA" sz="16600" b="1" dirty="0">
                <a:solidFill>
                  <a:schemeClr val="tx1"/>
                </a:solidFill>
                <a:latin typeface="Times New Roman" pitchFamily="18" charset="0"/>
                <a:cs typeface="Times New Roman" pitchFamily="18" charset="0"/>
              </a:rPr>
              <a:t>ВНУТРІШНЄ ЗАБЕЗПЕЧЕННЯ ЯКОСТІ ОСВІТНЬОЇ ПРОГРАМИ</a:t>
            </a:r>
            <a:endParaRPr lang="ru-RU" sz="16600" b="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30592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36815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8.1. </a:t>
            </a:r>
            <a:r>
              <a:rPr lang="uk-UA" sz="2100" dirty="0">
                <a:solidFill>
                  <a:schemeClr val="tx1"/>
                </a:solidFill>
                <a:latin typeface="Times New Roman" pitchFamily="18" charset="0"/>
                <a:cs typeface="Times New Roman" pitchFamily="18" charset="0"/>
              </a:rPr>
              <a:t>Заклад вищої освіти послідовно здійснює визначені ним процедури розроблення, затвердження, моніторингу та періодичного перегляду освітньої програми.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20826582"/>
              </p:ext>
            </p:extLst>
          </p:nvPr>
        </p:nvGraphicFramePr>
        <p:xfrm>
          <a:off x="457201" y="2276872"/>
          <a:ext cx="7859216" cy="3168352"/>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2193475">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послідовно здійснює визначені ним процедури розроблення, затвердження, моніторингу та періодичного перегляду освітньої програми (ОП).</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нормативне врегулювання процедур у ЗВО;</a:t>
                      </a:r>
                      <a:endParaRPr lang="ru-RU" sz="1000">
                        <a:effectLst/>
                      </a:endParaRPr>
                    </a:p>
                    <a:p>
                      <a:pPr marL="342900" lvl="0" indent="-342900" algn="just">
                        <a:spcAft>
                          <a:spcPts val="0"/>
                        </a:spcAft>
                        <a:buSzPts val="1000"/>
                        <a:buFont typeface="Symbol"/>
                        <a:buChar char=""/>
                        <a:tabLst>
                          <a:tab pos="457200" algn="l"/>
                        </a:tabLst>
                      </a:pPr>
                      <a:r>
                        <a:rPr lang="uk-UA" sz="1000">
                          <a:effectLst/>
                        </a:rPr>
                        <a:t>чіткий розподіл повноважень і відповідальності в межах процедур;</a:t>
                      </a:r>
                      <a:endParaRPr lang="ru-RU" sz="1000">
                        <a:effectLst/>
                      </a:endParaRPr>
                    </a:p>
                    <a:p>
                      <a:pPr marL="342900" lvl="0" indent="-342900" algn="just">
                        <a:spcAft>
                          <a:spcPts val="0"/>
                        </a:spcAft>
                        <a:buSzPts val="1000"/>
                        <a:buFont typeface="Symbol"/>
                        <a:buChar char=""/>
                        <a:tabLst>
                          <a:tab pos="457200" algn="l"/>
                        </a:tabLst>
                      </a:pPr>
                      <a:r>
                        <a:rPr lang="uk-UA" sz="1000">
                          <a:effectLst/>
                        </a:rPr>
                        <a:t>встановлення вимог до ініціювання розроблення та періодичності перегляду ОП;</a:t>
                      </a:r>
                      <a:endParaRPr lang="ru-RU" sz="1000">
                        <a:effectLst/>
                      </a:endParaRPr>
                    </a:p>
                    <a:p>
                      <a:pPr marL="342900" lvl="0" indent="-342900" algn="just">
                        <a:spcAft>
                          <a:spcPts val="0"/>
                        </a:spcAft>
                        <a:buSzPts val="1000"/>
                        <a:buFont typeface="Symbol"/>
                        <a:buChar char=""/>
                        <a:tabLst>
                          <a:tab pos="457200" algn="l"/>
                        </a:tabLst>
                      </a:pPr>
                      <a:r>
                        <a:rPr lang="uk-UA" sz="1000">
                          <a:effectLst/>
                        </a:rPr>
                        <a:t>періодичний перегляд ОП на основі моніторингу якості програми та освітньої діяльності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послідовне дотримання процедур у процесі реалізації ОП;</a:t>
                      </a:r>
                      <a:endParaRPr lang="ru-RU" sz="1000">
                        <a:effectLst/>
                      </a:endParaRPr>
                    </a:p>
                    <a:p>
                      <a:pPr marL="342900" lvl="0" indent="-342900" algn="just">
                        <a:spcAft>
                          <a:spcPts val="0"/>
                        </a:spcAft>
                        <a:buSzPts val="1000"/>
                        <a:buFont typeface="Symbol"/>
                        <a:buChar char=""/>
                        <a:tabLst>
                          <a:tab pos="457200" algn="l"/>
                        </a:tabLst>
                      </a:pPr>
                      <a:r>
                        <a:rPr lang="uk-UA" sz="1000">
                          <a:effectLst/>
                        </a:rPr>
                        <a:t>аналіз динаміки змін ОП з часу її започаткування.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974877">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Закон України «Про вищу освіту» (п. 2 ч. 2 ст. 16).</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ESG 2015 (Стандарт 1.9).</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Локальні акти ЗВО, що регламентують процедури розроблення, затвердження, моніторингу та перегляду ОП.</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Освітня програма.</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994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162049831"/>
              </p:ext>
            </p:extLst>
          </p:nvPr>
        </p:nvGraphicFramePr>
        <p:xfrm>
          <a:off x="467544" y="692696"/>
          <a:ext cx="7848872" cy="5760641"/>
        </p:xfrm>
        <a:graphic>
          <a:graphicData uri="http://schemas.openxmlformats.org/drawingml/2006/table">
            <a:tbl>
              <a:tblPr firstRow="1" firstCol="1" bandRow="1">
                <a:tableStyleId>{5C22544A-7EE6-4342-B048-85BDC9FD1C3A}</a:tableStyleId>
              </a:tblPr>
              <a:tblGrid>
                <a:gridCol w="1712993">
                  <a:extLst>
                    <a:ext uri="{9D8B030D-6E8A-4147-A177-3AD203B41FA5}">
                      <a16:colId xmlns:a16="http://schemas.microsoft.com/office/drawing/2014/main" val="20000"/>
                    </a:ext>
                  </a:extLst>
                </a:gridCol>
                <a:gridCol w="6135879">
                  <a:extLst>
                    <a:ext uri="{9D8B030D-6E8A-4147-A177-3AD203B41FA5}">
                      <a16:colId xmlns:a16="http://schemas.microsoft.com/office/drawing/2014/main" val="20001"/>
                    </a:ext>
                  </a:extLst>
                </a:gridCol>
              </a:tblGrid>
              <a:tr h="1207914">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51666" marR="51666" marT="0" marB="0" anchor="ctr"/>
                </a:tc>
                <a:tc>
                  <a:txBody>
                    <a:bodyPr/>
                    <a:lstStyle/>
                    <a:p>
                      <a:pPr marL="342900" lvl="0" indent="-342900" algn="just">
                        <a:lnSpc>
                          <a:spcPct val="115000"/>
                        </a:lnSpc>
                        <a:spcAft>
                          <a:spcPts val="0"/>
                        </a:spcAft>
                        <a:buFont typeface="Symbol"/>
                        <a:buChar char=""/>
                      </a:pPr>
                      <a:r>
                        <a:rPr lang="uk-UA" sz="1000">
                          <a:effectLst/>
                        </a:rPr>
                        <a:t>Наявність та офіційне закріплення процедур розроблення, затвердження, моніторингу та періодичного перегляду ОП.</a:t>
                      </a:r>
                      <a:endParaRPr lang="ru-RU" sz="1000">
                        <a:effectLst/>
                      </a:endParaRPr>
                    </a:p>
                    <a:p>
                      <a:pPr marL="342900" lvl="0" indent="-342900" algn="just">
                        <a:lnSpc>
                          <a:spcPct val="115000"/>
                        </a:lnSpc>
                        <a:spcAft>
                          <a:spcPts val="0"/>
                        </a:spcAft>
                        <a:buFont typeface="Symbol"/>
                        <a:buChar char=""/>
                      </a:pPr>
                      <a:r>
                        <a:rPr lang="uk-UA" sz="1000">
                          <a:effectLst/>
                        </a:rPr>
                        <a:t>Послідовність застосування цих процедур на практиці.</a:t>
                      </a:r>
                      <a:endParaRPr lang="ru-RU" sz="1000">
                        <a:effectLst/>
                      </a:endParaRPr>
                    </a:p>
                    <a:p>
                      <a:pPr marL="342900" lvl="0" indent="-342900" algn="just">
                        <a:lnSpc>
                          <a:spcPct val="115000"/>
                        </a:lnSpc>
                        <a:spcAft>
                          <a:spcPts val="0"/>
                        </a:spcAft>
                        <a:buFont typeface="Symbol"/>
                        <a:buChar char=""/>
                      </a:pPr>
                      <a:r>
                        <a:rPr lang="uk-UA" sz="1000">
                          <a:effectLst/>
                        </a:rPr>
                        <a:t>Чіткий розподіл відповідальності та функцій серед учасників процесу.</a:t>
                      </a:r>
                      <a:endParaRPr lang="ru-RU" sz="1000">
                        <a:effectLst/>
                      </a:endParaRPr>
                    </a:p>
                    <a:p>
                      <a:pPr marL="342900" lvl="0" indent="-342900" algn="just">
                        <a:lnSpc>
                          <a:spcPct val="115000"/>
                        </a:lnSpc>
                        <a:spcAft>
                          <a:spcPts val="0"/>
                        </a:spcAft>
                        <a:buFont typeface="Symbol"/>
                        <a:buChar char=""/>
                      </a:pPr>
                      <a:r>
                        <a:rPr lang="uk-UA" sz="1000">
                          <a:effectLst/>
                        </a:rPr>
                        <a:t>Динаміку змін у ОП і мотивацію цих змін.</a:t>
                      </a:r>
                      <a:endParaRPr lang="ru-RU" sz="1000">
                        <a:effectLst/>
                      </a:endParaRPr>
                    </a:p>
                    <a:p>
                      <a:pPr marL="342900" lvl="0" indent="-342900" algn="just">
                        <a:lnSpc>
                          <a:spcPct val="115000"/>
                        </a:lnSpc>
                        <a:spcAft>
                          <a:spcPts val="0"/>
                        </a:spcAft>
                        <a:buFont typeface="Symbol"/>
                        <a:buChar char=""/>
                      </a:pPr>
                      <a:r>
                        <a:rPr lang="uk-UA" sz="1000">
                          <a:effectLst/>
                        </a:rPr>
                        <a:t>Проблеми та виклики, з якими стикається ЗВО під час застосування процедур.</a:t>
                      </a:r>
                      <a:endParaRPr lang="ru-RU" sz="1000">
                        <a:effectLst/>
                        <a:latin typeface="Calibri"/>
                        <a:ea typeface="Calibri"/>
                        <a:cs typeface="Times New Roman"/>
                      </a:endParaRPr>
                    </a:p>
                  </a:txBody>
                  <a:tcPr marL="51666" marR="51666" marT="0" marB="0"/>
                </a:tc>
                <a:extLst>
                  <a:ext uri="{0D108BD9-81ED-4DB2-BD59-A6C34878D82A}">
                    <a16:rowId xmlns:a16="http://schemas.microsoft.com/office/drawing/2014/main" val="10000"/>
                  </a:ext>
                </a:extLst>
              </a:tr>
              <a:tr h="1935581">
                <a:tc>
                  <a:txBody>
                    <a:bodyPr/>
                    <a:lstStyle/>
                    <a:p>
                      <a:pPr algn="ctr">
                        <a:lnSpc>
                          <a:spcPct val="115000"/>
                        </a:lnSpc>
                        <a:spcAft>
                          <a:spcPts val="0"/>
                        </a:spcAft>
                      </a:pPr>
                      <a:r>
                        <a:rPr lang="uk-UA" sz="1000" dirty="0">
                          <a:effectLst/>
                        </a:rPr>
                        <a:t>Можливі недоліки та як їх обґрунтовувати</a:t>
                      </a:r>
                      <a:endParaRPr lang="ru-RU" sz="1000" dirty="0">
                        <a:effectLst/>
                        <a:latin typeface="Calibri"/>
                        <a:ea typeface="Calibri"/>
                        <a:cs typeface="Times New Roman"/>
                      </a:endParaRPr>
                    </a:p>
                  </a:txBody>
                  <a:tcPr marL="51666" marR="51666" marT="0" marB="0" anchor="ctr"/>
                </a:tc>
                <a:tc>
                  <a:txBody>
                    <a:bodyPr/>
                    <a:lstStyle/>
                    <a:p>
                      <a:pPr algn="just">
                        <a:spcAft>
                          <a:spcPts val="0"/>
                        </a:spcAft>
                      </a:pPr>
                      <a:r>
                        <a:rPr lang="uk-UA" sz="1000" dirty="0">
                          <a:effectLst/>
                        </a:rPr>
                        <a:t>Процедури розроблення, затвердження, моніторингу або періодичного перегляду ОП не визначені або не дотримуються.</a:t>
                      </a:r>
                      <a:endParaRPr lang="ru-RU" sz="1000" dirty="0">
                        <a:effectLst/>
                      </a:endParaRPr>
                    </a:p>
                    <a:p>
                      <a:pPr algn="just">
                        <a:spcAft>
                          <a:spcPts val="0"/>
                        </a:spcAft>
                      </a:pPr>
                      <a:r>
                        <a:rPr lang="uk-UA" sz="1000" dirty="0">
                          <a:effectLst/>
                        </a:rPr>
                        <a:t>Для обґрунтування наявності недоліку достатньо:</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Якщо процедури не визначені — констатувати факт і вказати пояснення ЗВО.</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Якщо процедури визначено, але не дотримуються — навести конкретні факти та аргументи:</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ігнорування встановлених термінів для перегляду ОП;</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відсутність моніторингу реалізації ОП;</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неврахування результатів оцінювання освітньої діяльності під час перегляду ОП.</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Вказати можливі наслідки відсутності або недотримання процедур:</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зниження якості освітньої програми;</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ризик недосягнення результатів навчання;</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порушення академічної доброчесності та </a:t>
                      </a:r>
                      <a:r>
                        <a:rPr lang="uk-UA" sz="1000" dirty="0" err="1">
                          <a:effectLst/>
                        </a:rPr>
                        <a:t>несистемність</a:t>
                      </a:r>
                      <a:r>
                        <a:rPr lang="uk-UA" sz="1000" dirty="0">
                          <a:effectLst/>
                        </a:rPr>
                        <a:t> управління ОП.</a:t>
                      </a:r>
                      <a:endParaRPr lang="ru-RU" sz="1000" dirty="0">
                        <a:effectLst/>
                        <a:latin typeface="Calibri"/>
                        <a:ea typeface="Times New Roman"/>
                        <a:cs typeface="Times New Roman"/>
                      </a:endParaRPr>
                    </a:p>
                  </a:txBody>
                  <a:tcPr marL="51666" marR="51666" marT="0" marB="0"/>
                </a:tc>
                <a:extLst>
                  <a:ext uri="{0D108BD9-81ED-4DB2-BD59-A6C34878D82A}">
                    <a16:rowId xmlns:a16="http://schemas.microsoft.com/office/drawing/2014/main" val="10001"/>
                  </a:ext>
                </a:extLst>
              </a:tr>
              <a:tr h="2013189">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51666" marR="51666" marT="0" marB="0" anchor="ctr"/>
                </a:tc>
                <a:tc>
                  <a:txBody>
                    <a:bodyPr/>
                    <a:lstStyle/>
                    <a:p>
                      <a:pPr marL="342900" lvl="0" indent="-342900" algn="just">
                        <a:lnSpc>
                          <a:spcPct val="115000"/>
                        </a:lnSpc>
                        <a:spcAft>
                          <a:spcPts val="0"/>
                        </a:spcAft>
                        <a:buFont typeface="+mj-lt"/>
                        <a:buAutoNum type="arabicPeriod"/>
                      </a:pPr>
                      <a:r>
                        <a:rPr lang="uk-UA" sz="1000" dirty="0">
                          <a:effectLst/>
                        </a:rPr>
                        <a:t>Перевірити, що в локальних актах ЗВО чітко прописані процедури розроблення, затвердження, моніторингу та перегляду ОП.</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документальне підтвердження дотримання цих процедур (протоколи, накази, звіти про моніторинг).</a:t>
                      </a:r>
                      <a:endParaRPr lang="ru-RU" sz="1000" dirty="0">
                        <a:effectLst/>
                      </a:endParaRPr>
                    </a:p>
                    <a:p>
                      <a:pPr marL="342900" lvl="0" indent="-342900" algn="just">
                        <a:lnSpc>
                          <a:spcPct val="115000"/>
                        </a:lnSpc>
                        <a:spcAft>
                          <a:spcPts val="0"/>
                        </a:spcAft>
                        <a:buFont typeface="+mj-lt"/>
                        <a:buAutoNum type="arabicPeriod"/>
                      </a:pPr>
                      <a:r>
                        <a:rPr lang="uk-UA" sz="1000" dirty="0">
                          <a:effectLst/>
                        </a:rPr>
                        <a:t>Налагодити регулярний моніторинг реалізації ОП та аналіз ефективності змін.</a:t>
                      </a:r>
                      <a:endParaRPr lang="ru-RU" sz="1000" dirty="0">
                        <a:effectLst/>
                      </a:endParaRPr>
                    </a:p>
                    <a:p>
                      <a:pPr marL="342900" lvl="0" indent="-342900" algn="just">
                        <a:lnSpc>
                          <a:spcPct val="115000"/>
                        </a:lnSpc>
                        <a:spcAft>
                          <a:spcPts val="0"/>
                        </a:spcAft>
                        <a:buFont typeface="+mj-lt"/>
                        <a:buAutoNum type="arabicPeriod"/>
                      </a:pPr>
                      <a:r>
                        <a:rPr lang="uk-UA" sz="1000" dirty="0">
                          <a:effectLst/>
                        </a:rPr>
                        <a:t>Чітко визначити відповідальних за кожен етап процедури та розподілити ролі серед гаранта ОП, кафедри та адміністрації.</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Задокументувати всі зміни в ОП із зазначенням причин і результатів впровадження.</a:t>
                      </a:r>
                      <a:endParaRPr lang="ru-RU" sz="1000" dirty="0">
                        <a:effectLst/>
                      </a:endParaRPr>
                    </a:p>
                    <a:p>
                      <a:pPr marL="342900" lvl="0" indent="-342900" algn="just">
                        <a:lnSpc>
                          <a:spcPct val="115000"/>
                        </a:lnSpc>
                        <a:spcAft>
                          <a:spcPts val="0"/>
                        </a:spcAft>
                        <a:buFont typeface="+mj-lt"/>
                        <a:buAutoNum type="arabicPeriod"/>
                      </a:pPr>
                      <a:r>
                        <a:rPr lang="uk-UA" sz="1000" dirty="0">
                          <a:effectLst/>
                        </a:rPr>
                        <a:t>Організувати комунікацію із зацікавленими сторонами (студенти, викладачі, роботодавці) для збору зворотного зв’язку при перегляді ОП.</a:t>
                      </a:r>
                      <a:endParaRPr lang="ru-RU" sz="1000" dirty="0">
                        <a:effectLst/>
                        <a:latin typeface="Calibri"/>
                        <a:ea typeface="Calibri"/>
                        <a:cs typeface="Times New Roman"/>
                      </a:endParaRPr>
                    </a:p>
                  </a:txBody>
                  <a:tcPr marL="51666" marR="51666" marT="0" marB="0"/>
                </a:tc>
                <a:extLst>
                  <a:ext uri="{0D108BD9-81ED-4DB2-BD59-A6C34878D82A}">
                    <a16:rowId xmlns:a16="http://schemas.microsoft.com/office/drawing/2014/main" val="10002"/>
                  </a:ext>
                </a:extLst>
              </a:tr>
              <a:tr h="603957">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51666" marR="51666" marT="0" marB="0" anchor="ctr"/>
                </a:tc>
                <a:tc>
                  <a:txBody>
                    <a:bodyPr/>
                    <a:lstStyle/>
                    <a:p>
                      <a:pPr algn="just">
                        <a:lnSpc>
                          <a:spcPct val="115000"/>
                        </a:lnSpc>
                        <a:spcAft>
                          <a:spcPts val="0"/>
                        </a:spcAft>
                      </a:pPr>
                      <a:r>
                        <a:rPr lang="uk-UA" sz="1000" dirty="0">
                          <a:effectLst/>
                        </a:rPr>
                        <a:t>! Строки перегляду освітньої програми належить до автономії ЗВО. Однак занадто частотний перегляд (</a:t>
                      </a:r>
                      <a:r>
                        <a:rPr lang="uk-UA" sz="1000" dirty="0" err="1">
                          <a:effectLst/>
                        </a:rPr>
                        <a:t>щопівроку</a:t>
                      </a:r>
                      <a:r>
                        <a:rPr lang="uk-UA" sz="1000" dirty="0">
                          <a:effectLst/>
                        </a:rPr>
                        <a:t>) або занадто тривалий термін перегляду (раз на 4-5 років) потребує аналізу та обґрунтування доцільності.</a:t>
                      </a:r>
                      <a:endParaRPr lang="ru-RU" sz="1000" dirty="0">
                        <a:effectLst/>
                        <a:latin typeface="Calibri"/>
                        <a:ea typeface="Calibri"/>
                        <a:cs typeface="Times New Roman"/>
                      </a:endParaRPr>
                    </a:p>
                  </a:txBody>
                  <a:tcPr marL="51666" marR="5166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099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fontScale="925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8.2. </a:t>
            </a:r>
            <a:r>
              <a:rPr lang="uk-UA" sz="2100" dirty="0">
                <a:solidFill>
                  <a:schemeClr val="tx1"/>
                </a:solidFill>
                <a:latin typeface="Times New Roman" pitchFamily="18" charset="0"/>
                <a:cs typeface="Times New Roman" pitchFamily="18" charset="0"/>
              </a:rPr>
              <a:t>Здобувачі вищої освіти безпосередньо та через відповідні органи самоврядування залучені до процесу періодичного перегляду освітньої програми та інших процедур забезпечення її якості як партнери. Пропозиції здобувачів вищої освіти беруться до уваги під час перегляду освітньої програми.</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530358645"/>
              </p:ext>
            </p:extLst>
          </p:nvPr>
        </p:nvGraphicFramePr>
        <p:xfrm>
          <a:off x="251520" y="2502630"/>
          <a:ext cx="8064897" cy="3518658"/>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773616">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Здобувачі вищої освіти безпосередньо та через органи студентського самоврядування залучені до процесу періодичного перегляду освітньої програми (ОП) та процедур забезпечення її якості як партнери. Пропозиції студентів враховуються під час перегляду ОП.</a:t>
                      </a:r>
                      <a:endParaRPr lang="ru-RU" sz="1000" dirty="0">
                        <a:effectLst/>
                      </a:endParaRPr>
                    </a:p>
                    <a:p>
                      <a:pPr algn="just">
                        <a:spcAft>
                          <a:spcPts val="0"/>
                        </a:spcAft>
                      </a:pPr>
                      <a:r>
                        <a:rPr lang="uk-UA" sz="1000" dirty="0">
                          <a:effectLst/>
                        </a:rPr>
                        <a:t>Відповідність </a:t>
                      </a:r>
                      <a:r>
                        <a:rPr lang="uk-UA" sz="1000" dirty="0" err="1">
                          <a:effectLst/>
                        </a:rPr>
                        <a:t>підкритерію</a:t>
                      </a:r>
                      <a:r>
                        <a:rPr lang="uk-UA" sz="1000" dirty="0">
                          <a:effectLst/>
                        </a:rPr>
                        <a:t> передбачає:</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участь здобувачів безпосередньо або через органи студентського самоврядування, товариства аспірантів та молодих вчених у процедурах внутрішнього забезпечення якості;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систематичне отримання зворотного зв’язку від студентів (опитування, анкети), їх аналіз та врахування результатів під час перегляду ОП;</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демонстрацію динаміки змін у ОП, що підтверджує врахування пропозицій здобувачів.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745042">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(ч. 5 ст. 40).</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1.9).</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 визначають механізми та форми залучення здобувачів і органів студентського самоврядування до процедур перегляду ОП.</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Положення про студентське самоврядування у ЗВО.</a:t>
                      </a:r>
                      <a:endParaRPr lang="ru-RU" sz="1000" dirty="0">
                        <a:effectLst/>
                      </a:endParaRPr>
                    </a:p>
                    <a:p>
                      <a:pPr marL="342900" lvl="0" indent="-342900" algn="just">
                        <a:lnSpc>
                          <a:spcPct val="115000"/>
                        </a:lnSpc>
                        <a:spcAft>
                          <a:spcPts val="0"/>
                        </a:spcAft>
                        <a:buFont typeface="+mj-lt"/>
                        <a:buAutoNum type="arabicPeriod"/>
                      </a:pPr>
                      <a:r>
                        <a:rPr lang="uk-UA" sz="1100" dirty="0">
                          <a:effectLst/>
                        </a:rPr>
                        <a:t>Документи, що регламентують процедури оцінювання якості викладання дисциплін та проведення опитувань здобувачів.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215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159562178"/>
              </p:ext>
            </p:extLst>
          </p:nvPr>
        </p:nvGraphicFramePr>
        <p:xfrm>
          <a:off x="395536" y="404664"/>
          <a:ext cx="7920880" cy="6264696"/>
        </p:xfrm>
        <a:graphic>
          <a:graphicData uri="http://schemas.openxmlformats.org/drawingml/2006/table">
            <a:tbl>
              <a:tblPr firstRow="1" firstCol="1" bandRow="1">
                <a:tableStyleId>{5C22544A-7EE6-4342-B048-85BDC9FD1C3A}</a:tableStyleId>
              </a:tblPr>
              <a:tblGrid>
                <a:gridCol w="1728708">
                  <a:extLst>
                    <a:ext uri="{9D8B030D-6E8A-4147-A177-3AD203B41FA5}">
                      <a16:colId xmlns:a16="http://schemas.microsoft.com/office/drawing/2014/main" val="20000"/>
                    </a:ext>
                  </a:extLst>
                </a:gridCol>
                <a:gridCol w="6192172">
                  <a:extLst>
                    <a:ext uri="{9D8B030D-6E8A-4147-A177-3AD203B41FA5}">
                      <a16:colId xmlns:a16="http://schemas.microsoft.com/office/drawing/2014/main" val="20001"/>
                    </a:ext>
                  </a:extLst>
                </a:gridCol>
              </a:tblGrid>
              <a:tr h="965967">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6478" marR="46478" marT="0" marB="0" anchor="ctr"/>
                </a:tc>
                <a:tc>
                  <a:txBody>
                    <a:bodyPr/>
                    <a:lstStyle/>
                    <a:p>
                      <a:pPr marL="342900" lvl="0" indent="-342900" algn="just">
                        <a:lnSpc>
                          <a:spcPct val="115000"/>
                        </a:lnSpc>
                        <a:spcAft>
                          <a:spcPts val="0"/>
                        </a:spcAft>
                        <a:buFont typeface="+mj-lt"/>
                        <a:buAutoNum type="arabicPeriod"/>
                      </a:pPr>
                      <a:r>
                        <a:rPr lang="uk-UA" sz="1000">
                          <a:effectLst/>
                        </a:rPr>
                        <a:t>Наявність механізмів та процедур залучення здобувачів до перегляду ОП.</a:t>
                      </a:r>
                      <a:endParaRPr lang="ru-RU" sz="1000">
                        <a:effectLst/>
                      </a:endParaRPr>
                    </a:p>
                    <a:p>
                      <a:pPr marL="342900" lvl="0" indent="-342900" algn="just">
                        <a:lnSpc>
                          <a:spcPct val="115000"/>
                        </a:lnSpc>
                        <a:spcAft>
                          <a:spcPts val="0"/>
                        </a:spcAft>
                        <a:buFont typeface="+mj-lt"/>
                        <a:buAutoNum type="arabicPeriod"/>
                      </a:pPr>
                      <a:r>
                        <a:rPr lang="uk-UA" sz="1000">
                          <a:effectLst/>
                        </a:rPr>
                        <a:t>Послідовність і системність збору, аналізу та врахування зворотного зв’язку студентів.</a:t>
                      </a:r>
                      <a:endParaRPr lang="ru-RU" sz="1000">
                        <a:effectLst/>
                      </a:endParaRPr>
                    </a:p>
                    <a:p>
                      <a:pPr marL="342900" lvl="0" indent="-342900" algn="just">
                        <a:lnSpc>
                          <a:spcPct val="115000"/>
                        </a:lnSpc>
                        <a:spcAft>
                          <a:spcPts val="0"/>
                        </a:spcAft>
                        <a:buFont typeface="+mj-lt"/>
                        <a:buAutoNum type="arabicPeriod"/>
                      </a:pPr>
                      <a:r>
                        <a:rPr lang="uk-UA" sz="1000">
                          <a:effectLst/>
                        </a:rPr>
                        <a:t>Реальні зміни в ОП, що відображають пропозиції студентів.</a:t>
                      </a:r>
                      <a:endParaRPr lang="ru-RU" sz="1000">
                        <a:effectLst/>
                      </a:endParaRPr>
                    </a:p>
                    <a:p>
                      <a:pPr marL="342900" lvl="0" indent="-342900" algn="just">
                        <a:lnSpc>
                          <a:spcPct val="115000"/>
                        </a:lnSpc>
                        <a:spcAft>
                          <a:spcPts val="0"/>
                        </a:spcAft>
                        <a:buFont typeface="+mj-lt"/>
                        <a:buAutoNum type="arabicPeriod"/>
                      </a:pPr>
                      <a:r>
                        <a:rPr lang="uk-UA" sz="1000">
                          <a:effectLst/>
                        </a:rPr>
                        <a:t>Участь органів студентського самоврядування в процесі прийняття рішень щодо ОП.</a:t>
                      </a:r>
                      <a:endParaRPr lang="ru-RU" sz="1000">
                        <a:effectLst/>
                      </a:endParaRPr>
                    </a:p>
                    <a:p>
                      <a:pPr marL="342900" lvl="0" indent="-342900" algn="just">
                        <a:lnSpc>
                          <a:spcPct val="115000"/>
                        </a:lnSpc>
                        <a:spcAft>
                          <a:spcPts val="0"/>
                        </a:spcAft>
                        <a:buFont typeface="+mj-lt"/>
                        <a:buAutoNum type="arabicPeriod"/>
                      </a:pPr>
                      <a:r>
                        <a:rPr lang="uk-UA" sz="1000">
                          <a:effectLst/>
                        </a:rPr>
                        <a:t>Ефективність процедур опитувань та використання отриманої інформації для удосконалення ОП.</a:t>
                      </a:r>
                      <a:endParaRPr lang="ru-RU" sz="1000">
                        <a:effectLst/>
                        <a:latin typeface="Calibri"/>
                        <a:ea typeface="Calibri"/>
                        <a:cs typeface="Times New Roman"/>
                      </a:endParaRPr>
                    </a:p>
                  </a:txBody>
                  <a:tcPr marL="46478" marR="46478" marT="0" marB="0"/>
                </a:tc>
                <a:extLst>
                  <a:ext uri="{0D108BD9-81ED-4DB2-BD59-A6C34878D82A}">
                    <a16:rowId xmlns:a16="http://schemas.microsoft.com/office/drawing/2014/main" val="10000"/>
                  </a:ext>
                </a:extLst>
              </a:tr>
              <a:tr h="2473037">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46478" marR="46478" marT="0" marB="0" anchor="ctr"/>
                </a:tc>
                <a:tc>
                  <a:txBody>
                    <a:bodyPr/>
                    <a:lstStyle/>
                    <a:p>
                      <a:pPr algn="just">
                        <a:spcAft>
                          <a:spcPts val="0"/>
                        </a:spcAft>
                      </a:pPr>
                      <a:r>
                        <a:rPr lang="uk-UA" sz="1000" dirty="0">
                          <a:effectLst/>
                        </a:rPr>
                        <a:t>8.2.1. Пропозиції студентів або органу самоврядування щодо ОП/освітнього процесу не втілені у порядок і в терміни, визначені ЗВО, відхилення не обґрунтоване.</a:t>
                      </a:r>
                    </a:p>
                    <a:p>
                      <a:pPr algn="just">
                        <a:spcAft>
                          <a:spcPts val="0"/>
                        </a:spcAft>
                      </a:pPr>
                      <a:r>
                        <a:rPr lang="uk-UA" sz="1000" b="1" dirty="0">
                          <a:effectLst/>
                        </a:rPr>
                        <a:t>Для обґрунтування:</a:t>
                      </a:r>
                      <a:endParaRPr lang="ru-RU" sz="1000" b="1" dirty="0">
                        <a:effectLst/>
                      </a:endParaRPr>
                    </a:p>
                    <a:p>
                      <a:pPr marL="342900" lvl="0" indent="-342900" algn="just">
                        <a:spcAft>
                          <a:spcPts val="0"/>
                        </a:spcAft>
                        <a:buFont typeface="+mj-lt"/>
                        <a:buAutoNum type="arabicPeriod"/>
                        <a:tabLst>
                          <a:tab pos="457200" algn="l"/>
                        </a:tabLst>
                      </a:pPr>
                      <a:r>
                        <a:rPr lang="uk-UA" sz="1000" dirty="0">
                          <a:effectLst/>
                        </a:rPr>
                        <a:t>Вказати локальні акти ЗВО, що регламентують порядок та терміни розгляду пропозицій.</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Описати конкретні пропозиції студентів, дату та спосіб подання, кому були адресовані.</a:t>
                      </a:r>
                      <a:endParaRPr lang="ru-RU" sz="1000" dirty="0">
                        <a:effectLst/>
                      </a:endParaRPr>
                    </a:p>
                    <a:p>
                      <a:pPr marL="342900" lvl="0" indent="-342900" algn="just">
                        <a:spcAft>
                          <a:spcPts val="0"/>
                        </a:spcAft>
                        <a:tabLst>
                          <a:tab pos="457200" algn="l"/>
                        </a:tabLst>
                      </a:pPr>
                      <a:r>
                        <a:rPr lang="uk-UA" sz="1000" b="1" dirty="0">
                          <a:effectLst/>
                        </a:rPr>
                        <a:t>Вказати порушення:</a:t>
                      </a:r>
                      <a:endParaRPr lang="ru-RU" sz="1000" b="1" dirty="0">
                        <a:effectLst/>
                      </a:endParaRPr>
                    </a:p>
                    <a:p>
                      <a:pPr marL="742950" lvl="1" indent="-285750" algn="just">
                        <a:spcAft>
                          <a:spcPts val="0"/>
                        </a:spcAft>
                        <a:buSzPts val="1000"/>
                        <a:buFont typeface="Courier New"/>
                        <a:buChar char="o"/>
                        <a:tabLst>
                          <a:tab pos="914400" algn="l"/>
                        </a:tabLst>
                      </a:pPr>
                      <a:r>
                        <a:rPr lang="uk-UA" sz="1000" dirty="0">
                          <a:effectLst/>
                        </a:rPr>
                        <a:t>недотримання термінів розгляду;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порушення процедури розгляду;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відхилення без аргументованого пояснення.</a:t>
                      </a:r>
                      <a:endParaRPr lang="ru-RU" sz="1000" dirty="0">
                        <a:effectLst/>
                      </a:endParaRPr>
                    </a:p>
                    <a:p>
                      <a:pPr marL="342900" lvl="0" indent="-342900" algn="just">
                        <a:spcAft>
                          <a:spcPts val="0"/>
                        </a:spcAft>
                        <a:tabLst>
                          <a:tab pos="457200" algn="l"/>
                        </a:tabLst>
                      </a:pPr>
                      <a:r>
                        <a:rPr lang="uk-UA" sz="1000" b="1" dirty="0">
                          <a:effectLst/>
                        </a:rPr>
                        <a:t>Надати пояснення ЗВО та оцінити їхню переконливість.</a:t>
                      </a:r>
                      <a:endParaRPr lang="ru-RU" sz="1000" b="1" dirty="0">
                        <a:effectLst/>
                      </a:endParaRPr>
                    </a:p>
                    <a:p>
                      <a:pPr algn="just">
                        <a:spcAft>
                          <a:spcPts val="0"/>
                        </a:spcAft>
                      </a:pPr>
                      <a:r>
                        <a:rPr lang="uk-UA" sz="1000" dirty="0">
                          <a:effectLst/>
                        </a:rPr>
                        <a:t>8.2.2. Опитування студентів з питань забезпечення якості освіти не проводяться або результати не аналізуються/не використовуються.</a:t>
                      </a:r>
                    </a:p>
                    <a:p>
                      <a:pPr algn="just">
                        <a:spcAft>
                          <a:spcPts val="0"/>
                        </a:spcAft>
                      </a:pPr>
                      <a:r>
                        <a:rPr lang="uk-UA" sz="1000" b="1" dirty="0">
                          <a:effectLst/>
                        </a:rPr>
                        <a:t>Для обґрунтування:</a:t>
                      </a:r>
                      <a:endParaRPr lang="ru-RU" sz="1000" b="1" dirty="0">
                        <a:effectLst/>
                      </a:endParaRPr>
                    </a:p>
                    <a:p>
                      <a:pPr marL="342900" lvl="0" indent="-342900" algn="just">
                        <a:spcAft>
                          <a:spcPts val="0"/>
                        </a:spcAft>
                        <a:buSzPts val="1000"/>
                        <a:buFont typeface="Symbol"/>
                        <a:buChar char=""/>
                        <a:tabLst>
                          <a:tab pos="457200" algn="l"/>
                        </a:tabLst>
                      </a:pPr>
                      <a:r>
                        <a:rPr lang="uk-UA" sz="1000" dirty="0">
                          <a:effectLst/>
                        </a:rPr>
                        <a:t>констатувати факт відсутності опитувань або недостовірність даних;</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зазначити, якщо опитування проводились, але дані не були опрацьовані чи використані;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надати аргументи та факти, що підтверджують недоліки.</a:t>
                      </a:r>
                      <a:endParaRPr lang="ru-RU" sz="1000" dirty="0">
                        <a:effectLst/>
                        <a:latin typeface="Calibri"/>
                        <a:ea typeface="Times New Roman"/>
                        <a:cs typeface="Times New Roman"/>
                      </a:endParaRPr>
                    </a:p>
                  </a:txBody>
                  <a:tcPr marL="46478" marR="46478" marT="0" marB="0"/>
                </a:tc>
                <a:extLst>
                  <a:ext uri="{0D108BD9-81ED-4DB2-BD59-A6C34878D82A}">
                    <a16:rowId xmlns:a16="http://schemas.microsoft.com/office/drawing/2014/main" val="10001"/>
                  </a:ext>
                </a:extLst>
              </a:tr>
              <a:tr h="2125127">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46478" marR="46478" marT="0" marB="0" anchor="ctr"/>
                </a:tc>
                <a:tc>
                  <a:txBody>
                    <a:bodyPr/>
                    <a:lstStyle/>
                    <a:p>
                      <a:pPr marL="342900" lvl="0" indent="-342900" algn="just">
                        <a:lnSpc>
                          <a:spcPct val="115000"/>
                        </a:lnSpc>
                        <a:spcAft>
                          <a:spcPts val="0"/>
                        </a:spcAft>
                        <a:buFont typeface="+mj-lt"/>
                        <a:buAutoNum type="arabicPeriod"/>
                      </a:pPr>
                      <a:r>
                        <a:rPr lang="uk-UA" sz="1000">
                          <a:effectLst/>
                        </a:rPr>
                        <a:t>Перевірити, що в локальних актах ЗВО прописані процедури залучення студентів та органів студентського самоврядування до перегляду ОП.</a:t>
                      </a:r>
                      <a:endParaRPr lang="ru-RU" sz="1000">
                        <a:effectLst/>
                      </a:endParaRPr>
                    </a:p>
                    <a:p>
                      <a:pPr marL="342900" lvl="0" indent="-342900" algn="just">
                        <a:lnSpc>
                          <a:spcPct val="115000"/>
                        </a:lnSpc>
                        <a:spcAft>
                          <a:spcPts val="0"/>
                        </a:spcAft>
                        <a:buFont typeface="+mj-lt"/>
                        <a:buAutoNum type="arabicPeriod"/>
                      </a:pPr>
                      <a:r>
                        <a:rPr lang="uk-UA" sz="1000">
                          <a:effectLst/>
                        </a:rPr>
                        <a:t>Забезпечити документальне підтвердження участі студентів (протоколи, записи засідань, електронна переписка).</a:t>
                      </a:r>
                      <a:endParaRPr lang="ru-RU" sz="1000">
                        <a:effectLst/>
                      </a:endParaRPr>
                    </a:p>
                    <a:p>
                      <a:pPr marL="342900" lvl="0" indent="-342900" algn="just">
                        <a:lnSpc>
                          <a:spcPct val="115000"/>
                        </a:lnSpc>
                        <a:spcAft>
                          <a:spcPts val="0"/>
                        </a:spcAft>
                        <a:buFont typeface="+mj-lt"/>
                        <a:buAutoNum type="arabicPeriod"/>
                      </a:pPr>
                      <a:r>
                        <a:rPr lang="uk-UA" sz="1000">
                          <a:effectLst/>
                        </a:rPr>
                        <a:t>Організувати регулярні опитування студентів щодо якості ОП та освітнього процесу.</a:t>
                      </a:r>
                      <a:endParaRPr lang="ru-RU" sz="1000">
                        <a:effectLst/>
                      </a:endParaRPr>
                    </a:p>
                    <a:p>
                      <a:pPr marL="342900" lvl="0" indent="-342900" algn="just">
                        <a:lnSpc>
                          <a:spcPct val="115000"/>
                        </a:lnSpc>
                        <a:spcAft>
                          <a:spcPts val="0"/>
                        </a:spcAft>
                        <a:buFont typeface="+mj-lt"/>
                        <a:buAutoNum type="arabicPeriod"/>
                      </a:pPr>
                      <a:r>
                        <a:rPr lang="uk-UA" sz="1000">
                          <a:effectLst/>
                        </a:rPr>
                        <a:t>Чітко визначити методологію складання анкет, періодичність та механізми аналізу результатів.</a:t>
                      </a:r>
                      <a:endParaRPr lang="ru-RU" sz="1000">
                        <a:effectLst/>
                      </a:endParaRPr>
                    </a:p>
                    <a:p>
                      <a:pPr marL="342900" lvl="0" indent="-342900" algn="just">
                        <a:lnSpc>
                          <a:spcPct val="115000"/>
                        </a:lnSpc>
                        <a:spcAft>
                          <a:spcPts val="0"/>
                        </a:spcAft>
                        <a:buFont typeface="+mj-lt"/>
                        <a:buAutoNum type="arabicPeriod"/>
                      </a:pPr>
                      <a:r>
                        <a:rPr lang="uk-UA" sz="1000">
                          <a:effectLst/>
                        </a:rPr>
                        <a:t>Фіксувати всі зміни в ОП, які були зроблені на основі пропозицій студентів.</a:t>
                      </a:r>
                      <a:endParaRPr lang="ru-RU" sz="1000">
                        <a:effectLst/>
                      </a:endParaRPr>
                    </a:p>
                    <a:p>
                      <a:pPr marL="342900" lvl="0" indent="-342900" algn="just">
                        <a:lnSpc>
                          <a:spcPct val="115000"/>
                        </a:lnSpc>
                        <a:spcAft>
                          <a:spcPts val="0"/>
                        </a:spcAft>
                        <a:buFont typeface="+mj-lt"/>
                        <a:buAutoNum type="arabicPeriod"/>
                      </a:pPr>
                      <a:r>
                        <a:rPr lang="uk-UA" sz="1000">
                          <a:effectLst/>
                        </a:rPr>
                        <a:t>Забезпечити прозоре інформування студентів про результати розгляду їхніх пропозицій і прийняті рішення.</a:t>
                      </a:r>
                      <a:endParaRPr lang="ru-RU" sz="1000">
                        <a:effectLst/>
                      </a:endParaRPr>
                    </a:p>
                    <a:p>
                      <a:pPr marL="342900" lvl="0" indent="-342900" algn="just">
                        <a:lnSpc>
                          <a:spcPct val="115000"/>
                        </a:lnSpc>
                        <a:spcAft>
                          <a:spcPts val="0"/>
                        </a:spcAft>
                        <a:buFont typeface="+mj-lt"/>
                        <a:buAutoNum type="arabicPeriod"/>
                      </a:pPr>
                      <a:r>
                        <a:rPr lang="uk-UA" sz="1000">
                          <a:effectLst/>
                        </a:rPr>
                        <a:t>Налагодити зворотний зв’язок із органами студентського самоврядування щодо ключових освітніх питань.</a:t>
                      </a:r>
                      <a:endParaRPr lang="ru-RU" sz="1000">
                        <a:effectLst/>
                        <a:latin typeface="Calibri"/>
                        <a:ea typeface="Calibri"/>
                        <a:cs typeface="Times New Roman"/>
                      </a:endParaRPr>
                    </a:p>
                  </a:txBody>
                  <a:tcPr marL="46478" marR="46478" marT="0" marB="0"/>
                </a:tc>
                <a:extLst>
                  <a:ext uri="{0D108BD9-81ED-4DB2-BD59-A6C34878D82A}">
                    <a16:rowId xmlns:a16="http://schemas.microsoft.com/office/drawing/2014/main" val="10002"/>
                  </a:ext>
                </a:extLst>
              </a:tr>
              <a:tr h="700565">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46478" marR="46478" marT="0" marB="0" anchor="ctr"/>
                </a:tc>
                <a:tc>
                  <a:txBody>
                    <a:bodyPr/>
                    <a:lstStyle/>
                    <a:p>
                      <a:pPr algn="just">
                        <a:lnSpc>
                          <a:spcPct val="115000"/>
                        </a:lnSpc>
                        <a:spcAft>
                          <a:spcPts val="0"/>
                        </a:spcAft>
                      </a:pPr>
                      <a:r>
                        <a:rPr lang="uk-UA" sz="1000" dirty="0">
                          <a:effectLst/>
                        </a:rPr>
                        <a:t>! </a:t>
                      </a:r>
                      <a:r>
                        <a:rPr lang="uk-UA" sz="1000" dirty="0" err="1">
                          <a:effectLst/>
                        </a:rPr>
                        <a:t>Підкритерій</a:t>
                      </a:r>
                      <a:r>
                        <a:rPr lang="uk-UA" sz="1000" dirty="0">
                          <a:effectLst/>
                        </a:rPr>
                        <a:t> не вимагає, щоб здобувачі ОП, яка акредитується, обов’язково входили до органів студентського самоврядування. Однак це не обмежує участь здобувачів цієї ОП у процесах забезпечення якості. </a:t>
                      </a:r>
                      <a:endParaRPr lang="ru-RU" sz="1000" dirty="0">
                        <a:effectLst/>
                      </a:endParaRPr>
                    </a:p>
                    <a:p>
                      <a:pPr algn="just">
                        <a:lnSpc>
                          <a:spcPct val="115000"/>
                        </a:lnSpc>
                        <a:spcAft>
                          <a:spcPts val="0"/>
                        </a:spcAft>
                      </a:pPr>
                      <a:r>
                        <a:rPr lang="uk-UA" sz="1000" dirty="0">
                          <a:effectLst/>
                        </a:rPr>
                        <a:t>! Опитування є не єдиним способом залучення здобувачів до процесів внутрішнього забезпечення якості.</a:t>
                      </a:r>
                      <a:endParaRPr lang="ru-RU" sz="1000" dirty="0">
                        <a:effectLst/>
                        <a:latin typeface="Calibri"/>
                        <a:ea typeface="Calibri"/>
                        <a:cs typeface="Times New Roman"/>
                      </a:endParaRPr>
                    </a:p>
                  </a:txBody>
                  <a:tcPr marL="46478" marR="464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65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916832"/>
            <a:ext cx="6400800" cy="3240360"/>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7. </a:t>
            </a:r>
          </a:p>
          <a:p>
            <a:endParaRPr lang="ru-RU" sz="9600" dirty="0">
              <a:solidFill>
                <a:schemeClr val="tx1"/>
              </a:solidFill>
              <a:latin typeface="Times New Roman" pitchFamily="18" charset="0"/>
              <a:cs typeface="Times New Roman" pitchFamily="18" charset="0"/>
            </a:endParaRPr>
          </a:p>
          <a:p>
            <a:r>
              <a:rPr lang="uk-UA" sz="16600" b="1" dirty="0">
                <a:solidFill>
                  <a:schemeClr val="tx1"/>
                </a:solidFill>
                <a:latin typeface="Times New Roman" pitchFamily="18" charset="0"/>
                <a:cs typeface="Times New Roman" pitchFamily="18" charset="0"/>
              </a:rPr>
              <a:t>ОСВІТНЄ СЕРЕДОВИЩЕ ТА МАТЕРІАЛЬНІ РЕСУРСИ</a:t>
            </a:r>
            <a:endParaRPr lang="ru-RU" sz="2600" dirty="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611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488832" cy="158417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8.3. </a:t>
            </a:r>
            <a:r>
              <a:rPr lang="uk-UA" sz="2100" dirty="0">
                <a:solidFill>
                  <a:schemeClr val="tx1"/>
                </a:solidFill>
                <a:latin typeface="Times New Roman" pitchFamily="18" charset="0"/>
                <a:cs typeface="Times New Roman" pitchFamily="18" charset="0"/>
              </a:rPr>
              <a:t>Роботодавці безпосередньо та/або через свої </a:t>
            </a:r>
            <a:r>
              <a:rPr lang="uk-UA" sz="2100" dirty="0" err="1">
                <a:solidFill>
                  <a:schemeClr val="tx1"/>
                </a:solidFill>
                <a:latin typeface="Times New Roman" pitchFamily="18" charset="0"/>
                <a:cs typeface="Times New Roman" pitchFamily="18" charset="0"/>
              </a:rPr>
              <a:t>обʼєднання</a:t>
            </a:r>
            <a:r>
              <a:rPr lang="uk-UA" sz="2100" dirty="0">
                <a:solidFill>
                  <a:schemeClr val="tx1"/>
                </a:solidFill>
                <a:latin typeface="Times New Roman" pitchFamily="18" charset="0"/>
                <a:cs typeface="Times New Roman" pitchFamily="18" charset="0"/>
              </a:rPr>
              <a:t> залучені до періодичного перегляду освітньої програми та інших процедур забезпечення її якості як партнери.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830952400"/>
              </p:ext>
            </p:extLst>
          </p:nvPr>
        </p:nvGraphicFramePr>
        <p:xfrm>
          <a:off x="251520" y="2132856"/>
          <a:ext cx="8064897" cy="3600400"/>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204684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Роботодавці безпосередньо та/або через свої об’єднання залучені до періодичного перегляду освітньої програми (ОП) та інших процедур забезпечення її якості як партнери. Врахування їхніх пропозицій дозволяє покращити відповідність ОП потребам ринку праці та вимогам професійної діяльності.</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участь роботодавців у процедурах внутрішнього забезпечення якості (періодичного перегляду ОП) безпосередньо або через об’єднання;</a:t>
                      </a:r>
                      <a:endParaRPr lang="ru-RU" sz="1000">
                        <a:effectLst/>
                      </a:endParaRPr>
                    </a:p>
                    <a:p>
                      <a:pPr marL="342900" lvl="0" indent="-342900" algn="just">
                        <a:spcAft>
                          <a:spcPts val="0"/>
                        </a:spcAft>
                        <a:buSzPts val="1000"/>
                        <a:buFont typeface="Symbol"/>
                        <a:buChar char=""/>
                        <a:tabLst>
                          <a:tab pos="457200" algn="l"/>
                        </a:tabLst>
                      </a:pPr>
                      <a:r>
                        <a:rPr lang="uk-UA" sz="1000">
                          <a:effectLst/>
                        </a:rPr>
                        <a:t>систематичне отримання зворотного зв’язку від роботодавців, його аналіз та врахування під час перегляду ОП;</a:t>
                      </a:r>
                      <a:endParaRPr lang="ru-RU" sz="1000">
                        <a:effectLst/>
                      </a:endParaRPr>
                    </a:p>
                    <a:p>
                      <a:pPr marL="342900" lvl="0" indent="-342900" algn="just">
                        <a:spcAft>
                          <a:spcPts val="0"/>
                        </a:spcAft>
                        <a:buSzPts val="1000"/>
                        <a:buFont typeface="Symbol"/>
                        <a:buChar char=""/>
                        <a:tabLst>
                          <a:tab pos="457200" algn="l"/>
                        </a:tabLst>
                      </a:pPr>
                      <a:r>
                        <a:rPr lang="uk-UA" sz="1000">
                          <a:effectLst/>
                        </a:rPr>
                        <a:t>налагодження співпраці із роботодавцями, діяльність яких пов’язана з відповідною спеціальністю;</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динаміки змін в ОП, що засвідчує врахування пропозицій роботодавців.</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55355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dirty="0">
                          <a:effectLst/>
                        </a:rPr>
                        <a:t>Закон України «Про вищу освіту».</a:t>
                      </a:r>
                      <a:endParaRPr lang="ru-RU" sz="1000" dirty="0">
                        <a:effectLst/>
                      </a:endParaRPr>
                    </a:p>
                    <a:p>
                      <a:pPr marL="342900" lvl="0" indent="-342900" algn="just">
                        <a:lnSpc>
                          <a:spcPct val="115000"/>
                        </a:lnSpc>
                        <a:spcAft>
                          <a:spcPts val="0"/>
                        </a:spcAft>
                        <a:buFont typeface="Symbol"/>
                        <a:buChar char=""/>
                      </a:pPr>
                      <a:r>
                        <a:rPr lang="uk-UA" sz="1100" dirty="0">
                          <a:effectLst/>
                        </a:rPr>
                        <a:t>ESG 2015 (Стандарт 1.9).</a:t>
                      </a:r>
                      <a:endParaRPr lang="ru-RU" sz="1000" dirty="0">
                        <a:effectLst/>
                      </a:endParaRPr>
                    </a:p>
                    <a:p>
                      <a:pPr marL="342900" lvl="0" indent="-342900" algn="just">
                        <a:lnSpc>
                          <a:spcPct val="115000"/>
                        </a:lnSpc>
                        <a:spcAft>
                          <a:spcPts val="0"/>
                        </a:spcAft>
                        <a:buFont typeface="Symbol"/>
                        <a:buChar char=""/>
                      </a:pPr>
                      <a:r>
                        <a:rPr lang="uk-UA" sz="1100" dirty="0">
                          <a:effectLst/>
                        </a:rPr>
                        <a:t>Локальні акти ЗВО, що визначають механізми та форми залучення роботодавців до перегляду ОП.</a:t>
                      </a:r>
                      <a:endParaRPr lang="ru-RU" sz="1000" dirty="0">
                        <a:effectLst/>
                      </a:endParaRPr>
                    </a:p>
                    <a:p>
                      <a:pPr marL="342900" lvl="0" indent="-342900" algn="just">
                        <a:lnSpc>
                          <a:spcPct val="115000"/>
                        </a:lnSpc>
                        <a:spcAft>
                          <a:spcPts val="0"/>
                        </a:spcAft>
                        <a:buFont typeface="Symbol"/>
                        <a:buChar char=""/>
                      </a:pPr>
                      <a:r>
                        <a:rPr lang="uk-UA" sz="1100" dirty="0">
                          <a:effectLst/>
                        </a:rPr>
                        <a:t>Документи, які регламентують порядок отримання, аналізу та врахування зворотного зв’язку від роботодавців.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543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84277244"/>
              </p:ext>
            </p:extLst>
          </p:nvPr>
        </p:nvGraphicFramePr>
        <p:xfrm>
          <a:off x="251520" y="404664"/>
          <a:ext cx="7992888" cy="6264696"/>
        </p:xfrm>
        <a:graphic>
          <a:graphicData uri="http://schemas.openxmlformats.org/drawingml/2006/table">
            <a:tbl>
              <a:tblPr firstRow="1" firstCol="1" bandRow="1">
                <a:tableStyleId>{5C22544A-7EE6-4342-B048-85BDC9FD1C3A}</a:tableStyleId>
              </a:tblPr>
              <a:tblGrid>
                <a:gridCol w="1744423">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1062978">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5604" marR="45604" marT="0" marB="0" anchor="ctr"/>
                </a:tc>
                <a:tc>
                  <a:txBody>
                    <a:bodyPr/>
                    <a:lstStyle/>
                    <a:p>
                      <a:pPr marL="342900" lvl="0" indent="-342900" algn="just">
                        <a:lnSpc>
                          <a:spcPct val="115000"/>
                        </a:lnSpc>
                        <a:spcAft>
                          <a:spcPts val="0"/>
                        </a:spcAft>
                        <a:buFont typeface="Symbol"/>
                        <a:buChar char=""/>
                      </a:pPr>
                      <a:r>
                        <a:rPr lang="uk-UA" sz="1000">
                          <a:effectLst/>
                        </a:rPr>
                        <a:t>Наявність процедур залучення роботодавців до перегляду ОП та внутрішнього забезпечення її якості.</a:t>
                      </a:r>
                      <a:endParaRPr lang="ru-RU" sz="1000">
                        <a:effectLst/>
                      </a:endParaRPr>
                    </a:p>
                    <a:p>
                      <a:pPr marL="342900" lvl="0" indent="-342900" algn="just">
                        <a:lnSpc>
                          <a:spcPct val="115000"/>
                        </a:lnSpc>
                        <a:spcAft>
                          <a:spcPts val="0"/>
                        </a:spcAft>
                        <a:buFont typeface="Symbol"/>
                        <a:buChar char=""/>
                      </a:pPr>
                      <a:r>
                        <a:rPr lang="uk-UA" sz="1000">
                          <a:effectLst/>
                        </a:rPr>
                        <a:t>Системність та ефективність отримання зворотного зв’язку від роботодавців.</a:t>
                      </a:r>
                      <a:endParaRPr lang="ru-RU" sz="1000">
                        <a:effectLst/>
                      </a:endParaRPr>
                    </a:p>
                    <a:p>
                      <a:pPr marL="342900" lvl="0" indent="-342900" algn="just">
                        <a:lnSpc>
                          <a:spcPct val="115000"/>
                        </a:lnSpc>
                        <a:spcAft>
                          <a:spcPts val="0"/>
                        </a:spcAft>
                        <a:buFont typeface="Symbol"/>
                        <a:buChar char=""/>
                      </a:pPr>
                      <a:r>
                        <a:rPr lang="uk-UA" sz="1000">
                          <a:effectLst/>
                        </a:rPr>
                        <a:t>Конкретні зміни в ОП на основі пропозицій роботодавців.</a:t>
                      </a:r>
                      <a:endParaRPr lang="ru-RU" sz="1000">
                        <a:effectLst/>
                      </a:endParaRPr>
                    </a:p>
                    <a:p>
                      <a:pPr marL="342900" lvl="0" indent="-342900" algn="just">
                        <a:lnSpc>
                          <a:spcPct val="115000"/>
                        </a:lnSpc>
                        <a:spcAft>
                          <a:spcPts val="0"/>
                        </a:spcAft>
                        <a:buFont typeface="Symbol"/>
                        <a:buChar char=""/>
                      </a:pPr>
                      <a:r>
                        <a:rPr lang="uk-UA" sz="1000">
                          <a:effectLst/>
                        </a:rPr>
                        <a:t>Обґрунтованість вибору партнерів-роботодавців для співпраці.</a:t>
                      </a:r>
                      <a:endParaRPr lang="ru-RU" sz="1000">
                        <a:effectLst/>
                      </a:endParaRPr>
                    </a:p>
                    <a:p>
                      <a:pPr marL="342900" lvl="0" indent="-342900" algn="just">
                        <a:lnSpc>
                          <a:spcPct val="115000"/>
                        </a:lnSpc>
                        <a:spcAft>
                          <a:spcPts val="0"/>
                        </a:spcAft>
                        <a:buFont typeface="Symbol"/>
                        <a:buChar char=""/>
                      </a:pPr>
                      <a:r>
                        <a:rPr lang="uk-UA" sz="1000">
                          <a:effectLst/>
                        </a:rPr>
                        <a:t>Реальні механізми обліку пропозицій роботодавців у процесі перегляду ОП.</a:t>
                      </a:r>
                      <a:endParaRPr lang="ru-RU" sz="1000">
                        <a:effectLst/>
                        <a:latin typeface="Calibri"/>
                        <a:ea typeface="Calibri"/>
                        <a:cs typeface="Times New Roman"/>
                      </a:endParaRPr>
                    </a:p>
                  </a:txBody>
                  <a:tcPr marL="45604" marR="45604" marT="0" marB="0"/>
                </a:tc>
                <a:extLst>
                  <a:ext uri="{0D108BD9-81ED-4DB2-BD59-A6C34878D82A}">
                    <a16:rowId xmlns:a16="http://schemas.microsoft.com/office/drawing/2014/main" val="10000"/>
                  </a:ext>
                </a:extLst>
              </a:tr>
              <a:tr h="2168038">
                <a:tc>
                  <a:txBody>
                    <a:bodyPr/>
                    <a:lstStyle/>
                    <a:p>
                      <a:pPr algn="ctr">
                        <a:lnSpc>
                          <a:spcPct val="115000"/>
                        </a:lnSpc>
                        <a:spcAft>
                          <a:spcPts val="0"/>
                        </a:spcAft>
                      </a:pPr>
                      <a:r>
                        <a:rPr lang="uk-UA" sz="1000" dirty="0">
                          <a:effectLst/>
                        </a:rPr>
                        <a:t>Можливі недоліки та як їх обґрунтовувати</a:t>
                      </a:r>
                      <a:endParaRPr lang="ru-RU" sz="1000" dirty="0">
                        <a:effectLst/>
                        <a:latin typeface="Calibri"/>
                        <a:ea typeface="Calibri"/>
                        <a:cs typeface="Times New Roman"/>
                      </a:endParaRPr>
                    </a:p>
                  </a:txBody>
                  <a:tcPr marL="45604" marR="45604" marT="0" marB="0" anchor="ctr"/>
                </a:tc>
                <a:tc>
                  <a:txBody>
                    <a:bodyPr/>
                    <a:lstStyle/>
                    <a:p>
                      <a:pPr algn="just">
                        <a:spcAft>
                          <a:spcPts val="0"/>
                        </a:spcAft>
                      </a:pPr>
                      <a:r>
                        <a:rPr lang="uk-UA" sz="1000" dirty="0">
                          <a:effectLst/>
                        </a:rPr>
                        <a:t>Пропозиції представників роботодавців щодо ОП/освітнього процесу не втілені у порядок і в терміни, визначені ЗВО, їх відхилення не обґрунтоване.</a:t>
                      </a:r>
                      <a:endParaRPr lang="ru-RU" sz="1000" dirty="0">
                        <a:effectLst/>
                      </a:endParaRPr>
                    </a:p>
                    <a:p>
                      <a:pPr algn="just">
                        <a:spcAft>
                          <a:spcPts val="0"/>
                        </a:spcAft>
                      </a:pPr>
                      <a:r>
                        <a:rPr lang="uk-UA" sz="1000" dirty="0">
                          <a:effectLst/>
                        </a:rPr>
                        <a:t>Для обґрунтування:</a:t>
                      </a:r>
                      <a:endParaRPr lang="ru-RU" sz="1000" dirty="0">
                        <a:effectLst/>
                      </a:endParaRPr>
                    </a:p>
                    <a:p>
                      <a:pPr algn="just">
                        <a:spcAft>
                          <a:spcPts val="0"/>
                        </a:spcAft>
                      </a:pPr>
                      <a:r>
                        <a:rPr lang="uk-UA" sz="1000" dirty="0">
                          <a:effectLst/>
                        </a:rPr>
                        <a:t>Вказати локальні акти ЗВО, що регулюють порядок розгляду пропозицій роботодавців, терміни та процедуру</a:t>
                      </a:r>
                      <a:r>
                        <a:rPr lang="uk-UA" sz="1000" baseline="0" dirty="0">
                          <a:effectLst/>
                        </a:rPr>
                        <a:t> </a:t>
                      </a:r>
                      <a:r>
                        <a:rPr lang="uk-UA" sz="1000" dirty="0">
                          <a:effectLst/>
                        </a:rPr>
                        <a:t>розгляду.</a:t>
                      </a:r>
                      <a:endParaRPr lang="ru-RU" sz="1000" dirty="0">
                        <a:effectLst/>
                      </a:endParaRPr>
                    </a:p>
                    <a:p>
                      <a:pPr marL="342900" lvl="0" indent="-342900" algn="just">
                        <a:spcAft>
                          <a:spcPts val="0"/>
                        </a:spcAft>
                        <a:tabLst>
                          <a:tab pos="457200" algn="l"/>
                        </a:tabLst>
                      </a:pPr>
                      <a:r>
                        <a:rPr lang="uk-UA" sz="1000" dirty="0">
                          <a:effectLst/>
                        </a:rPr>
                        <a:t>1. Чітко описати:</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що саме пропонували роботодавці (зміни в ОП, організації навчання);</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дату та спосіб подання пропозицій;</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кому була адресована пропозиція (гарант, завідувач кафедри, ректор, вчена рада тощо).</a:t>
                      </a:r>
                      <a:endParaRPr lang="ru-RU" sz="1000" dirty="0">
                        <a:effectLst/>
                      </a:endParaRPr>
                    </a:p>
                    <a:p>
                      <a:pPr marL="342900" lvl="0" indent="-342900" algn="just">
                        <a:spcAft>
                          <a:spcPts val="0"/>
                        </a:spcAft>
                        <a:tabLst>
                          <a:tab pos="457200" algn="l"/>
                        </a:tabLst>
                      </a:pPr>
                      <a:r>
                        <a:rPr lang="uk-UA" sz="1000" dirty="0">
                          <a:effectLst/>
                        </a:rPr>
                        <a:t>2. Пояснити порушення:</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недотримання термінів розгляду;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порушення встановленого порядку;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відхилення пропозицій без аргументованого пояснення.</a:t>
                      </a:r>
                      <a:endParaRPr lang="ru-RU" sz="1000" dirty="0">
                        <a:effectLst/>
                      </a:endParaRPr>
                    </a:p>
                    <a:p>
                      <a:pPr marL="342900" lvl="0" indent="-342900" algn="just">
                        <a:spcAft>
                          <a:spcPts val="0"/>
                        </a:spcAft>
                        <a:tabLst>
                          <a:tab pos="457200" algn="l"/>
                        </a:tabLst>
                      </a:pPr>
                      <a:r>
                        <a:rPr lang="uk-UA" sz="1000" dirty="0">
                          <a:effectLst/>
                        </a:rPr>
                        <a:t>3. Надати пояснення ЗВО та оцінити їхню переконливість і відповідність локальним актам.</a:t>
                      </a:r>
                      <a:endParaRPr lang="ru-RU" sz="1000" dirty="0">
                        <a:effectLst/>
                        <a:latin typeface="Calibri"/>
                        <a:ea typeface="Times New Roman"/>
                        <a:cs typeface="Times New Roman"/>
                      </a:endParaRPr>
                    </a:p>
                  </a:txBody>
                  <a:tcPr marL="45604" marR="45604" marT="0" marB="0"/>
                </a:tc>
                <a:extLst>
                  <a:ext uri="{0D108BD9-81ED-4DB2-BD59-A6C34878D82A}">
                    <a16:rowId xmlns:a16="http://schemas.microsoft.com/office/drawing/2014/main" val="10001"/>
                  </a:ext>
                </a:extLst>
              </a:tr>
              <a:tr h="1962969">
                <a:tc>
                  <a:txBody>
                    <a:bodyPr/>
                    <a:lstStyle/>
                    <a:p>
                      <a:pPr algn="ctr">
                        <a:lnSpc>
                          <a:spcPct val="115000"/>
                        </a:lnSpc>
                        <a:spcAft>
                          <a:spcPts val="0"/>
                        </a:spcAft>
                      </a:pPr>
                      <a:r>
                        <a:rPr lang="uk-UA" sz="1000">
                          <a:effectLst/>
                        </a:rPr>
                        <a:t>Практичні рекомендації для гарантів</a:t>
                      </a:r>
                      <a:endParaRPr lang="ru-RU" sz="1000">
                        <a:effectLst/>
                        <a:latin typeface="Calibri"/>
                        <a:ea typeface="Calibri"/>
                        <a:cs typeface="Times New Roman"/>
                      </a:endParaRPr>
                    </a:p>
                  </a:txBody>
                  <a:tcPr marL="45604" marR="45604" marT="0" marB="0" anchor="ctr"/>
                </a:tc>
                <a:tc>
                  <a:txBody>
                    <a:bodyPr/>
                    <a:lstStyle/>
                    <a:p>
                      <a:pPr marL="342900" lvl="0" indent="-342900" algn="just">
                        <a:lnSpc>
                          <a:spcPct val="115000"/>
                        </a:lnSpc>
                        <a:spcAft>
                          <a:spcPts val="0"/>
                        </a:spcAft>
                        <a:buFont typeface="+mj-lt"/>
                        <a:buAutoNum type="arabicPeriod"/>
                      </a:pPr>
                      <a:r>
                        <a:rPr lang="uk-UA" sz="1000" dirty="0">
                          <a:effectLst/>
                        </a:rPr>
                        <a:t>Перевірити, що локальні акти ЗВО передбачають чіткі процедури залучення роботодавців до перегляду ОП та забезпечення її якості.</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документальне підтвердження участі роботодавців (протоколи, листи, записи засідань, електронні опитування).</a:t>
                      </a:r>
                      <a:endParaRPr lang="ru-RU" sz="1000" dirty="0">
                        <a:effectLst/>
                      </a:endParaRPr>
                    </a:p>
                    <a:p>
                      <a:pPr marL="342900" lvl="0" indent="-342900" algn="just">
                        <a:lnSpc>
                          <a:spcPct val="115000"/>
                        </a:lnSpc>
                        <a:spcAft>
                          <a:spcPts val="0"/>
                        </a:spcAft>
                        <a:buFont typeface="+mj-lt"/>
                        <a:buAutoNum type="arabicPeriod"/>
                      </a:pPr>
                      <a:r>
                        <a:rPr lang="uk-UA" sz="1000" dirty="0">
                          <a:effectLst/>
                        </a:rPr>
                        <a:t>Регулярно проводити опитування та консультації з роботодавцями щодо змісту ОП та її відповідності потребам ринку праці.</a:t>
                      </a:r>
                      <a:endParaRPr lang="ru-RU" sz="1000" dirty="0">
                        <a:effectLst/>
                      </a:endParaRPr>
                    </a:p>
                    <a:p>
                      <a:pPr marL="342900" lvl="0" indent="-342900" algn="just">
                        <a:lnSpc>
                          <a:spcPct val="115000"/>
                        </a:lnSpc>
                        <a:spcAft>
                          <a:spcPts val="0"/>
                        </a:spcAft>
                        <a:buFont typeface="+mj-lt"/>
                        <a:buAutoNum type="arabicPeriod"/>
                      </a:pPr>
                      <a:r>
                        <a:rPr lang="uk-UA" sz="1000" dirty="0">
                          <a:effectLst/>
                        </a:rPr>
                        <a:t>Встановити чіткі терміни розгляду пропозицій та дотримуватися їх.</a:t>
                      </a:r>
                      <a:endParaRPr lang="ru-RU" sz="1000" dirty="0">
                        <a:effectLst/>
                      </a:endParaRPr>
                    </a:p>
                    <a:p>
                      <a:pPr marL="342900" lvl="0" indent="-342900" algn="just">
                        <a:lnSpc>
                          <a:spcPct val="115000"/>
                        </a:lnSpc>
                        <a:spcAft>
                          <a:spcPts val="0"/>
                        </a:spcAft>
                        <a:buFont typeface="+mj-lt"/>
                        <a:buAutoNum type="arabicPeriod"/>
                      </a:pPr>
                      <a:r>
                        <a:rPr lang="uk-UA" sz="1000" dirty="0">
                          <a:effectLst/>
                        </a:rPr>
                        <a:t>Забезпечити прозоре інформування роботодавців про результати розгляду їхніх пропозицій і прийняті рішення.</a:t>
                      </a:r>
                      <a:endParaRPr lang="ru-RU" sz="1000" dirty="0">
                        <a:effectLst/>
                      </a:endParaRPr>
                    </a:p>
                    <a:p>
                      <a:pPr marL="342900" lvl="0" indent="-342900" algn="just">
                        <a:lnSpc>
                          <a:spcPct val="115000"/>
                        </a:lnSpc>
                        <a:spcAft>
                          <a:spcPts val="0"/>
                        </a:spcAft>
                        <a:buFont typeface="+mj-lt"/>
                        <a:buAutoNum type="arabicPeriod"/>
                      </a:pPr>
                      <a:r>
                        <a:rPr lang="uk-UA" sz="1000" dirty="0">
                          <a:effectLst/>
                        </a:rPr>
                        <a:t>Враховувати пропозиції роботодавців при коригуванні змісту ОП, змісті освітніх компонентів та організації освітнього процесу.</a:t>
                      </a:r>
                      <a:endParaRPr lang="ru-RU" sz="1000" dirty="0">
                        <a:effectLst/>
                        <a:latin typeface="Calibri"/>
                        <a:ea typeface="Calibri"/>
                        <a:cs typeface="Times New Roman"/>
                      </a:endParaRPr>
                    </a:p>
                  </a:txBody>
                  <a:tcPr marL="45604" marR="45604" marT="0" marB="0"/>
                </a:tc>
                <a:extLst>
                  <a:ext uri="{0D108BD9-81ED-4DB2-BD59-A6C34878D82A}">
                    <a16:rowId xmlns:a16="http://schemas.microsoft.com/office/drawing/2014/main" val="10002"/>
                  </a:ext>
                </a:extLst>
              </a:tr>
              <a:tr h="1070711">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45604" marR="45604" marT="0" marB="0" anchor="ctr"/>
                </a:tc>
                <a:tc>
                  <a:txBody>
                    <a:bodyPr/>
                    <a:lstStyle/>
                    <a:p>
                      <a:pPr algn="just">
                        <a:lnSpc>
                          <a:spcPct val="115000"/>
                        </a:lnSpc>
                        <a:spcAft>
                          <a:spcPts val="0"/>
                        </a:spcAft>
                      </a:pPr>
                      <a:r>
                        <a:rPr lang="uk-UA" sz="1000" dirty="0">
                          <a:effectLst/>
                        </a:rPr>
                        <a:t>! Форма співпраці з роботодавцями належить до автономії ЗВО. Відсутність у закладі Ради роботодавців не є недоліком освітньої програми. Наявність Ради роботодавців або іншого аналогічного органу не є зразковою практикою. </a:t>
                      </a:r>
                      <a:endParaRPr lang="ru-RU" sz="1000" dirty="0">
                        <a:effectLst/>
                      </a:endParaRPr>
                    </a:p>
                    <a:p>
                      <a:pPr algn="just">
                        <a:lnSpc>
                          <a:spcPct val="115000"/>
                        </a:lnSpc>
                        <a:spcAft>
                          <a:spcPts val="0"/>
                        </a:spcAft>
                      </a:pPr>
                      <a:r>
                        <a:rPr lang="uk-UA" sz="1000" dirty="0">
                          <a:effectLst/>
                        </a:rPr>
                        <a:t>! Відповідність </a:t>
                      </a:r>
                      <a:r>
                        <a:rPr lang="uk-UA" sz="1000" dirty="0" err="1">
                          <a:effectLst/>
                        </a:rPr>
                        <a:t>підкритерію</a:t>
                      </a:r>
                      <a:r>
                        <a:rPr lang="uk-UA" sz="1000" dirty="0">
                          <a:effectLst/>
                        </a:rPr>
                        <a:t> 8.3 не вичерпується наявністю рецензій чи відгуків на ОП від роботодавців. </a:t>
                      </a:r>
                      <a:endParaRPr lang="ru-RU" sz="1000" dirty="0">
                        <a:effectLst/>
                      </a:endParaRPr>
                    </a:p>
                    <a:p>
                      <a:pPr algn="just">
                        <a:lnSpc>
                          <a:spcPct val="115000"/>
                        </a:lnSpc>
                        <a:spcAft>
                          <a:spcPts val="0"/>
                        </a:spcAft>
                      </a:pPr>
                      <a:r>
                        <a:rPr lang="uk-UA" sz="1000" dirty="0">
                          <a:effectLst/>
                        </a:rPr>
                        <a:t>! Варто продемонструвати (навести приклади), що  співпраця з роботодавцями має реальний та постійний характер, а не епізодичний (на час проведення акредитації) чи формальний (наявність рекомендацій).</a:t>
                      </a:r>
                      <a:endParaRPr lang="ru-RU" sz="1000" dirty="0">
                        <a:effectLst/>
                        <a:latin typeface="Calibri"/>
                        <a:ea typeface="Calibri"/>
                        <a:cs typeface="Times New Roman"/>
                      </a:endParaRPr>
                    </a:p>
                  </a:txBody>
                  <a:tcPr marL="45604" marR="4560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098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8.4. </a:t>
            </a:r>
            <a:r>
              <a:rPr lang="uk-UA" sz="2100" dirty="0">
                <a:solidFill>
                  <a:schemeClr val="tx1"/>
                </a:solidFill>
                <a:latin typeface="Times New Roman" pitchFamily="18" charset="0"/>
                <a:cs typeface="Times New Roman" pitchFamily="18" charset="0"/>
              </a:rPr>
              <a:t>Наявна практика збирання, аналізу та врахування інформації щодо </a:t>
            </a:r>
            <a:r>
              <a:rPr lang="uk-UA" sz="2100" dirty="0" err="1">
                <a:solidFill>
                  <a:schemeClr val="tx1"/>
                </a:solidFill>
                <a:latin typeface="Times New Roman" pitchFamily="18" charset="0"/>
                <a:cs typeface="Times New Roman" pitchFamily="18" charset="0"/>
              </a:rPr>
              <a:t>карʼєрного</a:t>
            </a:r>
            <a:r>
              <a:rPr lang="uk-UA" sz="2100" dirty="0">
                <a:solidFill>
                  <a:schemeClr val="tx1"/>
                </a:solidFill>
                <a:latin typeface="Times New Roman" pitchFamily="18" charset="0"/>
                <a:cs typeface="Times New Roman" pitchFamily="18" charset="0"/>
              </a:rPr>
              <a:t> шляху випускників освітньої програми (крім випадку проходження акредитації вперше).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865460991"/>
              </p:ext>
            </p:extLst>
          </p:nvPr>
        </p:nvGraphicFramePr>
        <p:xfrm>
          <a:off x="323528" y="1628800"/>
          <a:ext cx="7961922" cy="4896545"/>
        </p:xfrm>
        <a:graphic>
          <a:graphicData uri="http://schemas.openxmlformats.org/drawingml/2006/table">
            <a:tbl>
              <a:tblPr firstRow="1" firstCol="1" bandRow="1">
                <a:tableStyleId>{5C22544A-7EE6-4342-B048-85BDC9FD1C3A}</a:tableStyleId>
              </a:tblPr>
              <a:tblGrid>
                <a:gridCol w="1737666">
                  <a:extLst>
                    <a:ext uri="{9D8B030D-6E8A-4147-A177-3AD203B41FA5}">
                      <a16:colId xmlns:a16="http://schemas.microsoft.com/office/drawing/2014/main" val="20000"/>
                    </a:ext>
                  </a:extLst>
                </a:gridCol>
                <a:gridCol w="6224256">
                  <a:extLst>
                    <a:ext uri="{9D8B030D-6E8A-4147-A177-3AD203B41FA5}">
                      <a16:colId xmlns:a16="http://schemas.microsoft.com/office/drawing/2014/main" val="20001"/>
                    </a:ext>
                  </a:extLst>
                </a:gridCol>
              </a:tblGrid>
              <a:tr h="1013078">
                <a:tc>
                  <a:txBody>
                    <a:bodyPr/>
                    <a:lstStyle/>
                    <a:p>
                      <a:pPr algn="ctr">
                        <a:lnSpc>
                          <a:spcPct val="115000"/>
                        </a:lnSpc>
                        <a:spcAft>
                          <a:spcPts val="0"/>
                        </a:spcAft>
                      </a:pPr>
                      <a:r>
                        <a:rPr lang="uk-UA" sz="1000" dirty="0">
                          <a:effectLst/>
                        </a:rPr>
                        <a:t>Суть </a:t>
                      </a:r>
                      <a:r>
                        <a:rPr lang="uk-UA" sz="1000" dirty="0" err="1">
                          <a:effectLst/>
                        </a:rPr>
                        <a:t>підкритерію</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5526" marR="55526" marT="0" marB="0" anchor="ctr"/>
                </a:tc>
                <a:tc>
                  <a:txBody>
                    <a:bodyPr/>
                    <a:lstStyle/>
                    <a:p>
                      <a:pPr algn="just">
                        <a:spcAft>
                          <a:spcPts val="0"/>
                        </a:spcAft>
                      </a:pPr>
                      <a:r>
                        <a:rPr lang="uk-UA" sz="900">
                          <a:effectLst/>
                        </a:rPr>
                        <a:t>Наявна практика збирання, аналізу та врахування інформації щодо кар’єрного шляху випускників освітньої програми (ОП) – крім випадку проходження акредитації вперше.</a:t>
                      </a:r>
                      <a:endParaRPr lang="ru-RU" sz="900">
                        <a:effectLst/>
                      </a:endParaRPr>
                    </a:p>
                    <a:p>
                      <a:pPr algn="just">
                        <a:spcAft>
                          <a:spcPts val="0"/>
                        </a:spcAft>
                      </a:pPr>
                      <a:r>
                        <a:rPr lang="uk-UA" sz="900">
                          <a:effectLst/>
                        </a:rPr>
                        <a:t>Відповідність підкритерію передбачає:</a:t>
                      </a:r>
                      <a:endParaRPr lang="ru-RU" sz="900">
                        <a:effectLst/>
                      </a:endParaRPr>
                    </a:p>
                    <a:p>
                      <a:pPr marL="342900" lvl="0" indent="-342900" algn="just">
                        <a:spcAft>
                          <a:spcPts val="0"/>
                        </a:spcAft>
                        <a:buSzPts val="1000"/>
                        <a:buFont typeface="Symbol"/>
                        <a:buChar char=""/>
                        <a:tabLst>
                          <a:tab pos="457200" algn="l"/>
                        </a:tabLst>
                      </a:pPr>
                      <a:r>
                        <a:rPr lang="uk-UA" sz="900">
                          <a:effectLst/>
                        </a:rPr>
                        <a:t>розроблені та затверджені ЗВО процедури збирання та аналізу інформації про кар’єрний шлях випускників;</a:t>
                      </a:r>
                      <a:endParaRPr lang="ru-RU" sz="900">
                        <a:effectLst/>
                      </a:endParaRPr>
                    </a:p>
                    <a:p>
                      <a:pPr marL="342900" lvl="0" indent="-342900" algn="just">
                        <a:spcAft>
                          <a:spcPts val="0"/>
                        </a:spcAft>
                        <a:buSzPts val="1000"/>
                        <a:buFont typeface="Symbol"/>
                        <a:buChar char=""/>
                        <a:tabLst>
                          <a:tab pos="457200" algn="l"/>
                        </a:tabLst>
                      </a:pPr>
                      <a:r>
                        <a:rPr lang="uk-UA" sz="900">
                          <a:effectLst/>
                        </a:rPr>
                        <a:t>застосування цих процедур на конкретній освітній програмі (за наявності випусків);</a:t>
                      </a:r>
                      <a:endParaRPr lang="ru-RU" sz="900">
                        <a:effectLst/>
                      </a:endParaRPr>
                    </a:p>
                    <a:p>
                      <a:pPr marL="342900" lvl="0" indent="-342900" algn="just">
                        <a:spcAft>
                          <a:spcPts val="0"/>
                        </a:spcAft>
                        <a:buSzPts val="1000"/>
                        <a:buFont typeface="Symbol"/>
                        <a:buChar char=""/>
                        <a:tabLst>
                          <a:tab pos="457200" algn="l"/>
                        </a:tabLst>
                      </a:pPr>
                      <a:r>
                        <a:rPr lang="uk-UA" sz="900">
                          <a:effectLst/>
                        </a:rPr>
                        <a:t>демонстрація динаміки змін освітньої програми на основі отриманої інформації щодо кар’єрного шляху випускників.</a:t>
                      </a:r>
                      <a:endParaRPr lang="ru-RU" sz="900">
                        <a:effectLst/>
                        <a:latin typeface="Calibri"/>
                        <a:ea typeface="Times New Roman"/>
                        <a:cs typeface="Times New Roman"/>
                      </a:endParaRPr>
                    </a:p>
                  </a:txBody>
                  <a:tcPr marL="55526" marR="55526" marT="0" marB="0"/>
                </a:tc>
                <a:extLst>
                  <a:ext uri="{0D108BD9-81ED-4DB2-BD59-A6C34878D82A}">
                    <a16:rowId xmlns:a16="http://schemas.microsoft.com/office/drawing/2014/main" val="10000"/>
                  </a:ext>
                </a:extLst>
              </a:tr>
              <a:tr h="739708">
                <a:tc>
                  <a:txBody>
                    <a:bodyPr/>
                    <a:lstStyle/>
                    <a:p>
                      <a:pPr algn="ctr">
                        <a:lnSpc>
                          <a:spcPct val="115000"/>
                        </a:lnSpc>
                        <a:spcAft>
                          <a:spcPts val="0"/>
                        </a:spcAft>
                      </a:pPr>
                      <a:r>
                        <a:rPr lang="uk-UA" sz="1000">
                          <a:effectLst/>
                        </a:rPr>
                        <a:t>Нормативні документи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5526" marR="55526" marT="0" marB="0" anchor="ctr"/>
                </a:tc>
                <a:tc>
                  <a:txBody>
                    <a:bodyPr/>
                    <a:lstStyle/>
                    <a:p>
                      <a:pPr marL="342900" lvl="0" indent="-342900" algn="just">
                        <a:lnSpc>
                          <a:spcPct val="115000"/>
                        </a:lnSpc>
                        <a:spcAft>
                          <a:spcPts val="0"/>
                        </a:spcAft>
                        <a:buFont typeface="+mj-lt"/>
                        <a:buAutoNum type="arabicPeriod"/>
                      </a:pPr>
                      <a:r>
                        <a:rPr lang="uk-UA" sz="1000">
                          <a:effectLst/>
                        </a:rPr>
                        <a:t>Закон України «Про вищу освіту».</a:t>
                      </a:r>
                      <a:endParaRPr lang="ru-RU" sz="900">
                        <a:effectLst/>
                      </a:endParaRPr>
                    </a:p>
                    <a:p>
                      <a:pPr marL="342900" lvl="0" indent="-342900" algn="just">
                        <a:lnSpc>
                          <a:spcPct val="115000"/>
                        </a:lnSpc>
                        <a:spcAft>
                          <a:spcPts val="0"/>
                        </a:spcAft>
                        <a:buFont typeface="+mj-lt"/>
                        <a:buAutoNum type="arabicPeriod"/>
                      </a:pPr>
                      <a:r>
                        <a:rPr lang="uk-UA" sz="1000">
                          <a:effectLst/>
                        </a:rPr>
                        <a:t>ESG 2015 (Стандарт 1.9).</a:t>
                      </a:r>
                      <a:endParaRPr lang="ru-RU" sz="900">
                        <a:effectLst/>
                      </a:endParaRPr>
                    </a:p>
                    <a:p>
                      <a:pPr marL="342900" lvl="0" indent="-342900" algn="just">
                        <a:lnSpc>
                          <a:spcPct val="115000"/>
                        </a:lnSpc>
                        <a:spcAft>
                          <a:spcPts val="0"/>
                        </a:spcAft>
                        <a:buFont typeface="+mj-lt"/>
                        <a:buAutoNum type="arabicPeriod"/>
                      </a:pPr>
                      <a:r>
                        <a:rPr lang="uk-UA" sz="1000">
                          <a:effectLst/>
                        </a:rPr>
                        <a:t>Локальні акти ЗВО, що регламентують процедури збирання, аналізу та врахування інформації про кар’єрний шлях випускників.</a:t>
                      </a:r>
                      <a:endParaRPr lang="ru-RU" sz="900">
                        <a:effectLst/>
                        <a:latin typeface="Calibri"/>
                        <a:ea typeface="Calibri"/>
                        <a:cs typeface="Times New Roman"/>
                      </a:endParaRPr>
                    </a:p>
                  </a:txBody>
                  <a:tcPr marL="55526" marR="55526" marT="0" marB="0"/>
                </a:tc>
                <a:extLst>
                  <a:ext uri="{0D108BD9-81ED-4DB2-BD59-A6C34878D82A}">
                    <a16:rowId xmlns:a16="http://schemas.microsoft.com/office/drawing/2014/main" val="10001"/>
                  </a:ext>
                </a:extLst>
              </a:tr>
              <a:tr h="739708">
                <a:tc>
                  <a:txBody>
                    <a:bodyPr/>
                    <a:lstStyle/>
                    <a:p>
                      <a:pPr algn="ctr">
                        <a:lnSpc>
                          <a:spcPct val="115000"/>
                        </a:lnSpc>
                        <a:spcAft>
                          <a:spcPts val="0"/>
                        </a:spcAft>
                      </a:pPr>
                      <a:r>
                        <a:rPr lang="uk-UA" sz="1000">
                          <a:effectLst/>
                        </a:rPr>
                        <a:t>Що перевірятимуть експерти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5526" marR="55526" marT="0" marB="0" anchor="ctr"/>
                </a:tc>
                <a:tc>
                  <a:txBody>
                    <a:bodyPr/>
                    <a:lstStyle/>
                    <a:p>
                      <a:pPr marL="342900" lvl="0" indent="-342900" algn="just">
                        <a:lnSpc>
                          <a:spcPct val="115000"/>
                        </a:lnSpc>
                        <a:spcAft>
                          <a:spcPts val="0"/>
                        </a:spcAft>
                        <a:buFont typeface="+mj-lt"/>
                        <a:buAutoNum type="arabicPeriod"/>
                      </a:pPr>
                      <a:r>
                        <a:rPr lang="uk-UA" sz="1000">
                          <a:effectLst/>
                        </a:rPr>
                        <a:t>Наявність процедур збирання та аналізу даних про кар’єрний шлях випускників.</a:t>
                      </a:r>
                      <a:endParaRPr lang="ru-RU" sz="900">
                        <a:effectLst/>
                      </a:endParaRPr>
                    </a:p>
                    <a:p>
                      <a:pPr marL="342900" lvl="0" indent="-342900" algn="just">
                        <a:lnSpc>
                          <a:spcPct val="115000"/>
                        </a:lnSpc>
                        <a:spcAft>
                          <a:spcPts val="0"/>
                        </a:spcAft>
                        <a:buFont typeface="+mj-lt"/>
                        <a:buAutoNum type="arabicPeriod"/>
                      </a:pPr>
                      <a:r>
                        <a:rPr lang="uk-UA" sz="1000">
                          <a:effectLst/>
                        </a:rPr>
                        <a:t>Практичне застосування цих процедур для конкретної освітньої програми.</a:t>
                      </a:r>
                      <a:endParaRPr lang="ru-RU" sz="900">
                        <a:effectLst/>
                      </a:endParaRPr>
                    </a:p>
                    <a:p>
                      <a:pPr marL="342900" lvl="0" indent="-342900" algn="just">
                        <a:lnSpc>
                          <a:spcPct val="115000"/>
                        </a:lnSpc>
                        <a:spcAft>
                          <a:spcPts val="0"/>
                        </a:spcAft>
                        <a:buFont typeface="+mj-lt"/>
                        <a:buAutoNum type="arabicPeriod"/>
                      </a:pPr>
                      <a:r>
                        <a:rPr lang="uk-UA" sz="1000">
                          <a:effectLst/>
                        </a:rPr>
                        <a:t>Врахування отриманої інформації при перегляді змісту ОП та освітніх компонентів.</a:t>
                      </a:r>
                      <a:endParaRPr lang="ru-RU" sz="900">
                        <a:effectLst/>
                      </a:endParaRPr>
                    </a:p>
                    <a:p>
                      <a:pPr marL="342900" lvl="0" indent="-342900" algn="just">
                        <a:lnSpc>
                          <a:spcPct val="115000"/>
                        </a:lnSpc>
                        <a:spcAft>
                          <a:spcPts val="0"/>
                        </a:spcAft>
                        <a:buFont typeface="+mj-lt"/>
                        <a:buAutoNum type="arabicPeriod"/>
                      </a:pPr>
                      <a:r>
                        <a:rPr lang="uk-UA" sz="1000">
                          <a:effectLst/>
                        </a:rPr>
                        <a:t>Динаміку змін в ОП на основі результатів моніторингу кар’єрного шляху випускників.</a:t>
                      </a:r>
                      <a:endParaRPr lang="ru-RU" sz="900">
                        <a:effectLst/>
                        <a:latin typeface="Calibri"/>
                        <a:ea typeface="Calibri"/>
                        <a:cs typeface="Times New Roman"/>
                      </a:endParaRPr>
                    </a:p>
                  </a:txBody>
                  <a:tcPr marL="55526" marR="55526" marT="0" marB="0"/>
                </a:tc>
                <a:extLst>
                  <a:ext uri="{0D108BD9-81ED-4DB2-BD59-A6C34878D82A}">
                    <a16:rowId xmlns:a16="http://schemas.microsoft.com/office/drawing/2014/main" val="10002"/>
                  </a:ext>
                </a:extLst>
              </a:tr>
              <a:tr h="369854">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5526" marR="55526" marT="0" marB="0" anchor="ctr"/>
                </a:tc>
                <a:tc>
                  <a:txBody>
                    <a:bodyPr/>
                    <a:lstStyle/>
                    <a:p>
                      <a:pPr algn="just">
                        <a:spcAft>
                          <a:spcPts val="0"/>
                        </a:spcAft>
                      </a:pPr>
                      <a:r>
                        <a:rPr lang="uk-UA" sz="1000" dirty="0">
                          <a:effectLst/>
                        </a:rPr>
                        <a:t>Для </a:t>
                      </a:r>
                      <a:r>
                        <a:rPr lang="uk-UA" sz="1000" dirty="0" err="1">
                          <a:effectLst/>
                        </a:rPr>
                        <a:t>підкритерію</a:t>
                      </a:r>
                      <a:r>
                        <a:rPr lang="uk-UA" sz="1000" dirty="0">
                          <a:effectLst/>
                        </a:rPr>
                        <a:t> 8.4 конкретних недоліків із Переліку немає, тому спеціальних рекомендацій щодо обґрунтування недоліків не передбачено.</a:t>
                      </a:r>
                      <a:endParaRPr lang="ru-RU" sz="1000" dirty="0">
                        <a:effectLst/>
                        <a:latin typeface="Calibri"/>
                        <a:ea typeface="Times New Roman"/>
                        <a:cs typeface="Times New Roman"/>
                      </a:endParaRPr>
                    </a:p>
                  </a:txBody>
                  <a:tcPr marL="55526" marR="55526" marT="0" marB="0"/>
                </a:tc>
                <a:extLst>
                  <a:ext uri="{0D108BD9-81ED-4DB2-BD59-A6C34878D82A}">
                    <a16:rowId xmlns:a16="http://schemas.microsoft.com/office/drawing/2014/main" val="10003"/>
                  </a:ext>
                </a:extLst>
              </a:tr>
              <a:tr h="1664343">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5526" marR="55526" marT="0" marB="0" anchor="ctr"/>
                </a:tc>
                <a:tc>
                  <a:txBody>
                    <a:bodyPr/>
                    <a:lstStyle/>
                    <a:p>
                      <a:pPr marL="342900" lvl="0" indent="-342900" algn="just">
                        <a:lnSpc>
                          <a:spcPct val="115000"/>
                        </a:lnSpc>
                        <a:spcAft>
                          <a:spcPts val="0"/>
                        </a:spcAft>
                        <a:buFont typeface="+mj-lt"/>
                        <a:buAutoNum type="arabicPeriod"/>
                      </a:pPr>
                      <a:r>
                        <a:rPr lang="uk-UA" sz="1000">
                          <a:effectLst/>
                        </a:rPr>
                        <a:t>Переконатися, що в локальних актах ЗВО чітко описані процедури збору, аналізу та врахування інформації про кар’єрний шлях випускників.</a:t>
                      </a:r>
                      <a:endParaRPr lang="ru-RU" sz="900">
                        <a:effectLst/>
                      </a:endParaRPr>
                    </a:p>
                    <a:p>
                      <a:pPr marL="342900" lvl="0" indent="-342900" algn="just">
                        <a:lnSpc>
                          <a:spcPct val="115000"/>
                        </a:lnSpc>
                        <a:spcAft>
                          <a:spcPts val="0"/>
                        </a:spcAft>
                        <a:buFont typeface="+mj-lt"/>
                        <a:buAutoNum type="arabicPeriod"/>
                      </a:pPr>
                      <a:r>
                        <a:rPr lang="uk-UA" sz="1000">
                          <a:effectLst/>
                        </a:rPr>
                        <a:t>Організувати регулярне опитування випускників щодо їхніх трудових та професійних траєкторій (електронні анкети, інтерв’ю, LinkedIn-опитування тощо).</a:t>
                      </a:r>
                      <a:endParaRPr lang="ru-RU" sz="900">
                        <a:effectLst/>
                      </a:endParaRPr>
                    </a:p>
                    <a:p>
                      <a:pPr marL="342900" lvl="0" indent="-342900" algn="just">
                        <a:lnSpc>
                          <a:spcPct val="115000"/>
                        </a:lnSpc>
                        <a:spcAft>
                          <a:spcPts val="0"/>
                        </a:spcAft>
                        <a:buFont typeface="+mj-lt"/>
                        <a:buAutoNum type="arabicPeriod"/>
                      </a:pPr>
                      <a:r>
                        <a:rPr lang="uk-UA" sz="1000">
                          <a:effectLst/>
                        </a:rPr>
                        <a:t>Аналізувати отримані дані і документувати висновки для коригування освітньої програми.</a:t>
                      </a:r>
                      <a:endParaRPr lang="ru-RU" sz="900">
                        <a:effectLst/>
                      </a:endParaRPr>
                    </a:p>
                    <a:p>
                      <a:pPr marL="342900" lvl="0" indent="-342900" algn="just">
                        <a:lnSpc>
                          <a:spcPct val="115000"/>
                        </a:lnSpc>
                        <a:spcAft>
                          <a:spcPts val="0"/>
                        </a:spcAft>
                        <a:buFont typeface="+mj-lt"/>
                        <a:buAutoNum type="arabicPeriod"/>
                      </a:pPr>
                      <a:r>
                        <a:rPr lang="uk-UA" sz="1000">
                          <a:effectLst/>
                        </a:rPr>
                        <a:t>Враховувати типові траєкторії працевлаштування при перегляді змісту ОП та плануванні нових освітніх компонентів.</a:t>
                      </a:r>
                      <a:endParaRPr lang="ru-RU" sz="900">
                        <a:effectLst/>
                      </a:endParaRPr>
                    </a:p>
                    <a:p>
                      <a:pPr marL="342900" lvl="0" indent="-342900" algn="just">
                        <a:lnSpc>
                          <a:spcPct val="115000"/>
                        </a:lnSpc>
                        <a:spcAft>
                          <a:spcPts val="0"/>
                        </a:spcAft>
                        <a:buFont typeface="+mj-lt"/>
                        <a:buAutoNum type="arabicPeriod"/>
                      </a:pPr>
                      <a:r>
                        <a:rPr lang="uk-UA" sz="1000">
                          <a:effectLst/>
                        </a:rPr>
                        <a:t>Забезпечити зв’язок між отриманою інформацією та документованими змінами в ОП (наприклад, у протоколах кафедри, звітах гарантів ОП).</a:t>
                      </a:r>
                      <a:endParaRPr lang="ru-RU" sz="900">
                        <a:effectLst/>
                        <a:latin typeface="Calibri"/>
                        <a:ea typeface="Calibri"/>
                        <a:cs typeface="Times New Roman"/>
                      </a:endParaRPr>
                    </a:p>
                  </a:txBody>
                  <a:tcPr marL="55526" marR="55526" marT="0" marB="0"/>
                </a:tc>
                <a:extLst>
                  <a:ext uri="{0D108BD9-81ED-4DB2-BD59-A6C34878D82A}">
                    <a16:rowId xmlns:a16="http://schemas.microsoft.com/office/drawing/2014/main" val="10004"/>
                  </a:ext>
                </a:extLst>
              </a:tr>
              <a:tr h="369854">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5526" marR="55526" marT="0" marB="0" anchor="ctr"/>
                </a:tc>
                <a:tc>
                  <a:txBody>
                    <a:bodyPr/>
                    <a:lstStyle/>
                    <a:p>
                      <a:pPr algn="just">
                        <a:lnSpc>
                          <a:spcPct val="115000"/>
                        </a:lnSpc>
                        <a:spcAft>
                          <a:spcPts val="0"/>
                        </a:spcAft>
                      </a:pPr>
                      <a:r>
                        <a:rPr lang="uk-UA" sz="1000" dirty="0">
                          <a:effectLst/>
                        </a:rPr>
                        <a:t>! Наявність «Асоціації випускників» чи іншої подібної організації не є достатнім аргументом для відповідності вимогам </a:t>
                      </a:r>
                      <a:r>
                        <a:rPr lang="uk-UA" sz="1000" dirty="0" err="1">
                          <a:effectLst/>
                        </a:rPr>
                        <a:t>підкритерію</a:t>
                      </a:r>
                      <a:r>
                        <a:rPr lang="uk-UA" sz="1000" dirty="0">
                          <a:effectLst/>
                        </a:rPr>
                        <a:t>.</a:t>
                      </a:r>
                      <a:endParaRPr lang="ru-RU" sz="900" dirty="0">
                        <a:effectLst/>
                        <a:latin typeface="Calibri"/>
                        <a:ea typeface="Calibri"/>
                        <a:cs typeface="Times New Roman"/>
                      </a:endParaRPr>
                    </a:p>
                  </a:txBody>
                  <a:tcPr marL="55526" marR="5552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154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488832" cy="1584176"/>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8.5. </a:t>
            </a:r>
            <a:r>
              <a:rPr lang="uk-UA" sz="2100" dirty="0">
                <a:solidFill>
                  <a:schemeClr val="tx1"/>
                </a:solidFill>
                <a:latin typeface="Times New Roman" pitchFamily="18" charset="0"/>
                <a:cs typeface="Times New Roman" pitchFamily="18" charset="0"/>
              </a:rPr>
              <a:t>Система забезпечення якості закладу вищої освіти забезпечує вчасне реагування на результати моніторингу освітньої програми та/або освітньої діяльності з реалізації освітньої програми, зокрема здійснений через опитування заінтересованих сторін.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533738432"/>
              </p:ext>
            </p:extLst>
          </p:nvPr>
        </p:nvGraphicFramePr>
        <p:xfrm>
          <a:off x="251520" y="2060848"/>
          <a:ext cx="8064897" cy="4464496"/>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81082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Система забезпечення якості закладу вищої освіти (СВЗЯО) забезпечує вчасне реагування на результати моніторингу освітньої програми та/або освітньої діяльності з її реалізації, зокрема отримані через опитування заінтересованих сторін.</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процедур регулярного, системного, багатоаспектного моніторингу освітньої діяльності та якості ОП;</a:t>
                      </a:r>
                      <a:endParaRPr lang="ru-RU" sz="1000">
                        <a:effectLst/>
                      </a:endParaRPr>
                    </a:p>
                    <a:p>
                      <a:pPr marL="342900" lvl="0" indent="-342900" algn="just">
                        <a:spcAft>
                          <a:spcPts val="0"/>
                        </a:spcAft>
                        <a:buSzPts val="1000"/>
                        <a:buFont typeface="Symbol"/>
                        <a:buChar char=""/>
                        <a:tabLst>
                          <a:tab pos="457200" algn="l"/>
                        </a:tabLst>
                      </a:pPr>
                      <a:r>
                        <a:rPr lang="uk-UA" sz="1000">
                          <a:effectLst/>
                        </a:rPr>
                        <a:t>врахування стандартів ESG 2015 у критеріях моніторингу (актуальність змісту ОП, досягнення результатів навчання, ефективність оцінювання студентів, відповідність матеріально-технічних ресурсів та освітнього середовища потребам здобувачів, очікування заінтересованих сторін);</a:t>
                      </a:r>
                      <a:endParaRPr lang="ru-RU" sz="1000">
                        <a:effectLst/>
                      </a:endParaRPr>
                    </a:p>
                    <a:p>
                      <a:pPr marL="342900" lvl="0" indent="-342900" algn="just">
                        <a:spcAft>
                          <a:spcPts val="0"/>
                        </a:spcAft>
                        <a:buSzPts val="1000"/>
                        <a:buFont typeface="Symbol"/>
                        <a:buChar char=""/>
                        <a:tabLst>
                          <a:tab pos="457200" algn="l"/>
                        </a:tabLst>
                      </a:pPr>
                      <a:r>
                        <a:rPr lang="uk-UA" sz="1000">
                          <a:effectLst/>
                        </a:rPr>
                        <a:t>вчасне та ефективне реагування на виявлені недоліки, включно з плануванням та реалізацією заходів щодо їх усунення.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987720">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tabLst>
                          <a:tab pos="457200" algn="l"/>
                        </a:tabLst>
                      </a:pPr>
                      <a:r>
                        <a:rPr lang="uk-UA" sz="1000">
                          <a:effectLst/>
                        </a:rPr>
                        <a:t>Закон України «Про вищу освіту» (ч. 2 ст. 16).</a:t>
                      </a:r>
                      <a:endParaRPr lang="ru-RU" sz="1000">
                        <a:effectLst/>
                      </a:endParaRPr>
                    </a:p>
                    <a:p>
                      <a:pPr marL="342900" lvl="0" indent="-342900" algn="just">
                        <a:spcAft>
                          <a:spcPts val="0"/>
                        </a:spcAft>
                        <a:tabLst>
                          <a:tab pos="457200" algn="l"/>
                        </a:tabLst>
                      </a:pPr>
                      <a:r>
                        <a:rPr lang="uk-UA" sz="1000">
                          <a:effectLst/>
                        </a:rPr>
                        <a:t>ESG 2015 (Стандарт 1.9).</a:t>
                      </a:r>
                      <a:endParaRPr lang="ru-RU" sz="1000">
                        <a:effectLst/>
                      </a:endParaRPr>
                    </a:p>
                    <a:p>
                      <a:pPr marL="342900" lvl="0" indent="-342900" algn="just">
                        <a:spcAft>
                          <a:spcPts val="0"/>
                        </a:spcAft>
                        <a:tabLst>
                          <a:tab pos="457200" algn="l"/>
                        </a:tabLst>
                      </a:pPr>
                      <a:r>
                        <a:rPr lang="uk-UA" sz="1000">
                          <a:effectLst/>
                        </a:rPr>
                        <a:t>Локальні акти ЗВО, які регламентують:</a:t>
                      </a:r>
                      <a:endParaRPr lang="ru-RU" sz="1000">
                        <a:effectLst/>
                      </a:endParaRPr>
                    </a:p>
                    <a:p>
                      <a:pPr marL="742950" lvl="1" indent="-285750" algn="just">
                        <a:spcAft>
                          <a:spcPts val="0"/>
                        </a:spcAft>
                        <a:buSzPts val="1000"/>
                        <a:buFont typeface="Courier New"/>
                        <a:buChar char="o"/>
                        <a:tabLst>
                          <a:tab pos="914400" algn="l"/>
                        </a:tabLst>
                      </a:pPr>
                      <a:r>
                        <a:rPr lang="uk-UA" sz="1000">
                          <a:effectLst/>
                        </a:rPr>
                        <a:t>організацію та проведення моніторингу якості освіти;</a:t>
                      </a:r>
                      <a:endParaRPr lang="ru-RU" sz="1000">
                        <a:effectLst/>
                      </a:endParaRPr>
                    </a:p>
                    <a:p>
                      <a:pPr marL="742950" lvl="1" indent="-285750" algn="just">
                        <a:spcAft>
                          <a:spcPts val="0"/>
                        </a:spcAft>
                        <a:buSzPts val="1000"/>
                        <a:buFont typeface="Courier New"/>
                        <a:buChar char="o"/>
                        <a:tabLst>
                          <a:tab pos="914400" algn="l"/>
                        </a:tabLst>
                      </a:pPr>
                      <a:r>
                        <a:rPr lang="uk-UA" sz="1000">
                          <a:effectLst/>
                        </a:rPr>
                        <a:t>процедури реагування на виявлені недоліки в ОП та освітній діяльності;</a:t>
                      </a:r>
                      <a:endParaRPr lang="ru-RU" sz="1000">
                        <a:effectLst/>
                      </a:endParaRPr>
                    </a:p>
                    <a:p>
                      <a:pPr marL="742950" lvl="1" indent="-285750" algn="just">
                        <a:spcAft>
                          <a:spcPts val="0"/>
                        </a:spcAft>
                        <a:buSzPts val="1000"/>
                        <a:buFont typeface="Courier New"/>
                        <a:buChar char="o"/>
                        <a:tabLst>
                          <a:tab pos="914400" algn="l"/>
                        </a:tabLst>
                      </a:pPr>
                      <a:r>
                        <a:rPr lang="uk-UA" sz="1000">
                          <a:effectLst/>
                        </a:rPr>
                        <a:t>моніторинг управління якістю.</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665955">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Наявність і ефективність процедур моніторингу ОП та освітньої діяльності.</a:t>
                      </a:r>
                      <a:endParaRPr lang="ru-RU" sz="1000" dirty="0">
                        <a:effectLst/>
                      </a:endParaRPr>
                    </a:p>
                    <a:p>
                      <a:pPr marL="342900" lvl="0" indent="-342900" algn="just">
                        <a:lnSpc>
                          <a:spcPct val="115000"/>
                        </a:lnSpc>
                        <a:spcAft>
                          <a:spcPts val="0"/>
                        </a:spcAft>
                        <a:buFont typeface="+mj-lt"/>
                        <a:buAutoNum type="arabicPeriod"/>
                      </a:pPr>
                      <a:r>
                        <a:rPr lang="uk-UA" sz="1100" dirty="0">
                          <a:effectLst/>
                        </a:rPr>
                        <a:t>Реалізацію моніторингу на практиці: методи, періодичність, розподіл відповідальності, системність.</a:t>
                      </a:r>
                      <a:endParaRPr lang="ru-RU" sz="1000" dirty="0">
                        <a:effectLst/>
                      </a:endParaRPr>
                    </a:p>
                    <a:p>
                      <a:pPr marL="342900" lvl="0" indent="-342900" algn="just">
                        <a:lnSpc>
                          <a:spcPct val="115000"/>
                        </a:lnSpc>
                        <a:spcAft>
                          <a:spcPts val="0"/>
                        </a:spcAft>
                        <a:buFont typeface="+mj-lt"/>
                        <a:buAutoNum type="arabicPeriod"/>
                      </a:pPr>
                      <a:r>
                        <a:rPr lang="uk-UA" sz="1100" dirty="0">
                          <a:effectLst/>
                        </a:rPr>
                        <a:t>Виявлені результати моніторингу та реакцію ЗВО на них.</a:t>
                      </a:r>
                      <a:endParaRPr lang="ru-RU" sz="1000" dirty="0">
                        <a:effectLst/>
                      </a:endParaRPr>
                    </a:p>
                    <a:p>
                      <a:pPr marL="342900" lvl="0" indent="-342900" algn="just">
                        <a:lnSpc>
                          <a:spcPct val="115000"/>
                        </a:lnSpc>
                        <a:spcAft>
                          <a:spcPts val="0"/>
                        </a:spcAft>
                        <a:buFont typeface="+mj-lt"/>
                        <a:buAutoNum type="arabicPeriod"/>
                      </a:pPr>
                      <a:r>
                        <a:rPr lang="uk-UA" sz="1100" dirty="0">
                          <a:effectLst/>
                        </a:rPr>
                        <a:t>Реалістичність і ефективність заходів щодо усунення недоліків, документування та оцінка їх результативності.</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Залучення зацікавлених сторін (студенти, викладачі, роботодавці) у процес моніторингу та усунення недоліків.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484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947419153"/>
              </p:ext>
            </p:extLst>
          </p:nvPr>
        </p:nvGraphicFramePr>
        <p:xfrm>
          <a:off x="323528" y="404662"/>
          <a:ext cx="7848871" cy="6192689"/>
        </p:xfrm>
        <a:graphic>
          <a:graphicData uri="http://schemas.openxmlformats.org/drawingml/2006/table">
            <a:tbl>
              <a:tblPr firstRow="1" firstCol="1" bandRow="1">
                <a:tableStyleId>{5C22544A-7EE6-4342-B048-85BDC9FD1C3A}</a:tableStyleId>
              </a:tblPr>
              <a:tblGrid>
                <a:gridCol w="1712993">
                  <a:extLst>
                    <a:ext uri="{9D8B030D-6E8A-4147-A177-3AD203B41FA5}">
                      <a16:colId xmlns:a16="http://schemas.microsoft.com/office/drawing/2014/main" val="20000"/>
                    </a:ext>
                  </a:extLst>
                </a:gridCol>
                <a:gridCol w="6135878">
                  <a:extLst>
                    <a:ext uri="{9D8B030D-6E8A-4147-A177-3AD203B41FA5}">
                      <a16:colId xmlns:a16="http://schemas.microsoft.com/office/drawing/2014/main" val="20001"/>
                    </a:ext>
                  </a:extLst>
                </a:gridCol>
              </a:tblGrid>
              <a:tr h="3298431">
                <a:tc>
                  <a:txBody>
                    <a:bodyPr/>
                    <a:lstStyle/>
                    <a:p>
                      <a:pPr algn="ctr">
                        <a:lnSpc>
                          <a:spcPct val="115000"/>
                        </a:lnSpc>
                        <a:spcAft>
                          <a:spcPts val="0"/>
                        </a:spcAft>
                      </a:pPr>
                      <a:r>
                        <a:rPr lang="uk-UA" sz="900" dirty="0">
                          <a:effectLst/>
                        </a:rPr>
                        <a:t>Можливі недоліки та як їх обґрунтовувати</a:t>
                      </a:r>
                      <a:endParaRPr lang="ru-RU" sz="900" dirty="0">
                        <a:effectLst/>
                        <a:latin typeface="Calibri"/>
                        <a:ea typeface="Calibri"/>
                        <a:cs typeface="Times New Roman"/>
                      </a:endParaRPr>
                    </a:p>
                  </a:txBody>
                  <a:tcPr marL="38298" marR="38298" marT="0" marB="0" anchor="ctr"/>
                </a:tc>
                <a:tc>
                  <a:txBody>
                    <a:bodyPr/>
                    <a:lstStyle/>
                    <a:p>
                      <a:pPr algn="just">
                        <a:spcAft>
                          <a:spcPts val="0"/>
                        </a:spcAft>
                      </a:pPr>
                      <a:r>
                        <a:rPr lang="uk-UA" sz="900" dirty="0">
                          <a:effectLst/>
                        </a:rPr>
                        <a:t>8.5.1 СВЗЯО не виявляє або не усуває недоліки в ОП чи освітній діяльності.</a:t>
                      </a:r>
                      <a:endParaRPr lang="ru-RU" sz="900" dirty="0">
                        <a:effectLst/>
                      </a:endParaRPr>
                    </a:p>
                    <a:p>
                      <a:pPr algn="just">
                        <a:spcAft>
                          <a:spcPts val="0"/>
                        </a:spcAft>
                      </a:pPr>
                      <a:r>
                        <a:rPr lang="uk-UA" sz="900" dirty="0">
                          <a:effectLst/>
                        </a:rPr>
                        <a:t>Для обґрунтування:</a:t>
                      </a:r>
                      <a:endParaRPr lang="ru-RU" sz="900" dirty="0">
                        <a:effectLst/>
                      </a:endParaRPr>
                    </a:p>
                    <a:p>
                      <a:pPr marL="342900" lvl="0" indent="-342900" algn="just">
                        <a:spcAft>
                          <a:spcPts val="0"/>
                        </a:spcAft>
                        <a:tabLst>
                          <a:tab pos="457200" algn="l"/>
                        </a:tabLst>
                      </a:pPr>
                      <a:r>
                        <a:rPr lang="uk-UA" sz="900" dirty="0">
                          <a:effectLst/>
                        </a:rPr>
                        <a:t>Вказати конкретні суттєві недоліки, які було виявлено експертною групою, але які СВЗЯО не виявила або не усунула.</a:t>
                      </a:r>
                      <a:endParaRPr lang="ru-RU" sz="900" dirty="0">
                        <a:effectLst/>
                      </a:endParaRPr>
                    </a:p>
                    <a:p>
                      <a:pPr marL="342900" lvl="0" indent="-342900" algn="just">
                        <a:spcAft>
                          <a:spcPts val="0"/>
                        </a:spcAft>
                        <a:tabLst>
                          <a:tab pos="457200" algn="l"/>
                        </a:tabLst>
                      </a:pPr>
                      <a:r>
                        <a:rPr lang="uk-UA" sz="900" dirty="0">
                          <a:effectLst/>
                        </a:rPr>
                        <a:t>Оцінити:</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Механізми моніторингу: чи визначена процедура моніторингу, чи дотримуються етапи, методи та інструменти, чи зрозумілий розподіл відповідальності.</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Ефективність виявлення: чи збираються та аналізуються достатні дані, чи вчасно виявляються недоліки.</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Реакція на недоліки: чи є терміни, відповідальні особи, план дій, чи ухвалені рішення реалізовані.</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Якість заходів: чи аналізуються причини, чи системні заходи усувають недоліки, чи запобігають їх повторенню.</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Якість моніторингу ефективності: чи є індикатори успішності, чи аналізуються результати, чи удосконалюються процедури.</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Залучення учасників освітнього процесу: хто бере участь у виявленні та усуненні недоліків, чи є незалежна оцінка, чи збирається зворотний зв’язок.</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Документування: чи дозволяє система відстежувати прогрес у виявленні та усуненні недоліків.</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Співпраця підрозділів: наскільки ефективна координація між структурними підрозділами.</a:t>
                      </a:r>
                      <a:endParaRPr lang="ru-RU" sz="900" dirty="0">
                        <a:effectLst/>
                      </a:endParaRPr>
                    </a:p>
                    <a:p>
                      <a:pPr marL="342900" lvl="0" indent="-342900" algn="just">
                        <a:spcAft>
                          <a:spcPts val="0"/>
                        </a:spcAft>
                        <a:tabLst>
                          <a:tab pos="457200" algn="l"/>
                        </a:tabLst>
                      </a:pPr>
                      <a:r>
                        <a:rPr lang="uk-UA" sz="900" dirty="0">
                          <a:effectLst/>
                        </a:rPr>
                        <a:t>Вказати прояви недостатньої ефективності СВЗЯО:</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відсутність механізмів виявлення порушень;</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формальний підхід до моніторингу;</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відсутність реакції на виявлені недоліки;</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неефективність заходів або відсутність індикаторів результативності;</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відсутність аналізу ефективності заходів та перегляду процедур моніторингу.</a:t>
                      </a:r>
                      <a:endParaRPr lang="ru-RU" sz="900" dirty="0">
                        <a:effectLst/>
                        <a:latin typeface="Calibri"/>
                        <a:ea typeface="Times New Roman"/>
                        <a:cs typeface="Times New Roman"/>
                      </a:endParaRPr>
                    </a:p>
                  </a:txBody>
                  <a:tcPr marL="38298" marR="38298" marT="0" marB="0"/>
                </a:tc>
                <a:extLst>
                  <a:ext uri="{0D108BD9-81ED-4DB2-BD59-A6C34878D82A}">
                    <a16:rowId xmlns:a16="http://schemas.microsoft.com/office/drawing/2014/main" val="10000"/>
                  </a:ext>
                </a:extLst>
              </a:tr>
              <a:tr h="1349358">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38298" marR="38298" marT="0" marB="0" anchor="ctr"/>
                </a:tc>
                <a:tc>
                  <a:txBody>
                    <a:bodyPr/>
                    <a:lstStyle/>
                    <a:p>
                      <a:pPr marL="342900" lvl="0" indent="-342900" algn="just">
                        <a:lnSpc>
                          <a:spcPct val="115000"/>
                        </a:lnSpc>
                        <a:spcAft>
                          <a:spcPts val="0"/>
                        </a:spcAft>
                        <a:buFont typeface="+mj-lt"/>
                        <a:buAutoNum type="arabicPeriod"/>
                      </a:pPr>
                      <a:r>
                        <a:rPr lang="uk-UA" sz="900" dirty="0">
                          <a:effectLst/>
                        </a:rPr>
                        <a:t>Перевірити наявність та актуальність локальних актів, які регламентують моніторинг і реагування на результати.</a:t>
                      </a:r>
                      <a:endParaRPr lang="ru-RU" sz="900" dirty="0">
                        <a:effectLst/>
                      </a:endParaRPr>
                    </a:p>
                    <a:p>
                      <a:pPr marL="342900" lvl="0" indent="-342900" algn="just">
                        <a:lnSpc>
                          <a:spcPct val="115000"/>
                        </a:lnSpc>
                        <a:spcAft>
                          <a:spcPts val="0"/>
                        </a:spcAft>
                        <a:buFont typeface="+mj-lt"/>
                        <a:buAutoNum type="arabicPeriod"/>
                      </a:pPr>
                      <a:r>
                        <a:rPr lang="uk-UA" sz="900" dirty="0">
                          <a:effectLst/>
                        </a:rPr>
                        <a:t>Забезпечити регулярний і системний моніторинг ОП та освітньої діяльності (частота, методи, відповідальні особи).</a:t>
                      </a:r>
                      <a:endParaRPr lang="ru-RU" sz="900" dirty="0">
                        <a:effectLst/>
                      </a:endParaRPr>
                    </a:p>
                    <a:p>
                      <a:pPr marL="342900" lvl="0" indent="-342900" algn="just">
                        <a:lnSpc>
                          <a:spcPct val="115000"/>
                        </a:lnSpc>
                        <a:spcAft>
                          <a:spcPts val="0"/>
                        </a:spcAft>
                        <a:buFont typeface="+mj-lt"/>
                        <a:buAutoNum type="arabicPeriod"/>
                      </a:pPr>
                      <a:r>
                        <a:rPr lang="uk-UA" sz="900" dirty="0">
                          <a:effectLst/>
                        </a:rPr>
                        <a:t>Документувати результати моніторингу та виявлені недоліки.</a:t>
                      </a:r>
                      <a:endParaRPr lang="ru-RU" sz="900" dirty="0">
                        <a:effectLst/>
                      </a:endParaRPr>
                    </a:p>
                    <a:p>
                      <a:pPr marL="342900" lvl="0" indent="-342900" algn="just">
                        <a:lnSpc>
                          <a:spcPct val="115000"/>
                        </a:lnSpc>
                        <a:spcAft>
                          <a:spcPts val="0"/>
                        </a:spcAft>
                        <a:buFont typeface="+mj-lt"/>
                        <a:buAutoNum type="arabicPeriod"/>
                      </a:pPr>
                      <a:r>
                        <a:rPr lang="uk-UA" sz="900" dirty="0">
                          <a:effectLst/>
                        </a:rPr>
                        <a:t>Розробити чіткі плани дій для усунення недоліків та встановити індикатори ефективності заходів.</a:t>
                      </a:r>
                      <a:endParaRPr lang="ru-RU" sz="900" dirty="0">
                        <a:effectLst/>
                      </a:endParaRPr>
                    </a:p>
                    <a:p>
                      <a:pPr marL="342900" lvl="0" indent="-342900" algn="just">
                        <a:lnSpc>
                          <a:spcPct val="115000"/>
                        </a:lnSpc>
                        <a:spcAft>
                          <a:spcPts val="0"/>
                        </a:spcAft>
                        <a:buFont typeface="+mj-lt"/>
                        <a:buAutoNum type="arabicPeriod"/>
                      </a:pPr>
                      <a:r>
                        <a:rPr lang="uk-UA" sz="900" dirty="0">
                          <a:effectLst/>
                        </a:rPr>
                        <a:t>Вчасно інформувати зацікавлені сторони про результати моніторингу та реалізовані заходи.</a:t>
                      </a:r>
                      <a:endParaRPr lang="ru-RU" sz="900" dirty="0">
                        <a:effectLst/>
                      </a:endParaRPr>
                    </a:p>
                    <a:p>
                      <a:pPr marL="342900" lvl="0" indent="-342900" algn="just">
                        <a:lnSpc>
                          <a:spcPct val="115000"/>
                        </a:lnSpc>
                        <a:spcAft>
                          <a:spcPts val="0"/>
                        </a:spcAft>
                        <a:buFont typeface="+mj-lt"/>
                        <a:buAutoNum type="arabicPeriod"/>
                      </a:pPr>
                      <a:r>
                        <a:rPr lang="uk-UA" sz="900" dirty="0">
                          <a:effectLst/>
                        </a:rPr>
                        <a:t>Забезпечити залучення студентів, викладачів та роботодавців у процес оцінювання якості та усунення недоліків.</a:t>
                      </a:r>
                      <a:endParaRPr lang="ru-RU" sz="900" dirty="0">
                        <a:effectLst/>
                      </a:endParaRPr>
                    </a:p>
                    <a:p>
                      <a:pPr marL="342900" lvl="0" indent="-342900" algn="just">
                        <a:lnSpc>
                          <a:spcPct val="115000"/>
                        </a:lnSpc>
                        <a:spcAft>
                          <a:spcPts val="0"/>
                        </a:spcAft>
                        <a:buFont typeface="+mj-lt"/>
                        <a:buAutoNum type="arabicPeriod"/>
                      </a:pPr>
                      <a:r>
                        <a:rPr lang="uk-UA" sz="900" dirty="0">
                          <a:effectLst/>
                        </a:rPr>
                        <a:t>Проводити регулярний аналіз ефективності застосованих заходів та удосконалювати процедури моніторингу.</a:t>
                      </a:r>
                      <a:endParaRPr lang="ru-RU" sz="900" dirty="0">
                        <a:effectLst/>
                        <a:latin typeface="Calibri"/>
                        <a:ea typeface="Calibri"/>
                        <a:cs typeface="Times New Roman"/>
                      </a:endParaRPr>
                    </a:p>
                  </a:txBody>
                  <a:tcPr marL="38298" marR="38298" marT="0" marB="0"/>
                </a:tc>
                <a:extLst>
                  <a:ext uri="{0D108BD9-81ED-4DB2-BD59-A6C34878D82A}">
                    <a16:rowId xmlns:a16="http://schemas.microsoft.com/office/drawing/2014/main" val="10001"/>
                  </a:ext>
                </a:extLst>
              </a:tr>
              <a:tr h="1544900">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38298" marR="38298" marT="0" marB="0" anchor="ctr"/>
                </a:tc>
                <a:tc>
                  <a:txBody>
                    <a:bodyPr/>
                    <a:lstStyle/>
                    <a:p>
                      <a:pPr algn="just">
                        <a:lnSpc>
                          <a:spcPct val="115000"/>
                        </a:lnSpc>
                        <a:spcAft>
                          <a:spcPts val="0"/>
                        </a:spcAft>
                      </a:pPr>
                      <a:r>
                        <a:rPr lang="uk-UA" sz="900" dirty="0">
                          <a:effectLst/>
                        </a:rPr>
                        <a:t>! Формальна констатація (без наведення відповідних аргументів) у відомостях про </a:t>
                      </a:r>
                      <a:r>
                        <a:rPr lang="uk-UA" sz="900" dirty="0" err="1">
                          <a:effectLst/>
                        </a:rPr>
                        <a:t>самооцінювання</a:t>
                      </a:r>
                      <a:r>
                        <a:rPr lang="uk-UA" sz="900" dirty="0">
                          <a:effectLst/>
                        </a:rPr>
                        <a:t>, що СВЗЯО не було виявлено недоліків за ОП, свідчить про нерозуміння ЗВО процедур і процесів внутрішнього забезпечення якості, ігнорування важливості детального процесу </a:t>
                      </a:r>
                      <a:r>
                        <a:rPr lang="uk-UA" sz="900" dirty="0" err="1">
                          <a:effectLst/>
                        </a:rPr>
                        <a:t>самооцінювання</a:t>
                      </a:r>
                      <a:r>
                        <a:rPr lang="uk-UA" sz="900" dirty="0">
                          <a:effectLst/>
                        </a:rPr>
                        <a:t> на ОП. Пояснюючи, як здійснювався моніторинг освітньої програми, наводячи реальні результати моніторингу (у тому числі виявлені недоліки), сформульовані рекомендації щодо вдосконалення програми за результатами внутрішнього моніторингу, які заходи було здійснено для усунення недоліків, яким чином оцінювалась ефективність заходів, ЗВО демонструє розуміння та ефективне застосування процедур і процесів внутрішнього забезпечення якості освіти. </a:t>
                      </a:r>
                      <a:endParaRPr lang="ru-RU" sz="900" dirty="0">
                        <a:effectLst/>
                      </a:endParaRPr>
                    </a:p>
                    <a:p>
                      <a:pPr algn="just">
                        <a:lnSpc>
                          <a:spcPct val="115000"/>
                        </a:lnSpc>
                        <a:spcAft>
                          <a:spcPts val="0"/>
                        </a:spcAft>
                      </a:pPr>
                      <a:r>
                        <a:rPr lang="uk-UA" sz="900" dirty="0">
                          <a:effectLst/>
                        </a:rPr>
                        <a:t>! Варто встановити не тільки факт наявності СВЗЯО, але і її вчасне та адекватне реагування на виявлені недоліки чи здобутки під час реалізації ОП.</a:t>
                      </a:r>
                      <a:endParaRPr lang="ru-RU" sz="900" dirty="0">
                        <a:effectLst/>
                        <a:latin typeface="Calibri"/>
                        <a:ea typeface="Calibri"/>
                        <a:cs typeface="Times New Roman"/>
                      </a:endParaRPr>
                    </a:p>
                  </a:txBody>
                  <a:tcPr marL="38298" marR="3829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8983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488832" cy="144016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8.6. </a:t>
            </a:r>
            <a:r>
              <a:rPr lang="uk-UA" sz="2100" dirty="0">
                <a:solidFill>
                  <a:schemeClr val="tx1"/>
                </a:solidFill>
                <a:latin typeface="Times New Roman" pitchFamily="18" charset="0"/>
                <a:cs typeface="Times New Roman" pitchFamily="18" charset="0"/>
              </a:rPr>
              <a:t>Результати зовнішнього забезпечення якості вищої освіти (зокрема зауваження та рекомендації, сформульовані під час попередніх акредитацій) беруться до уваги під час перегляду освітньої програми.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620223551"/>
              </p:ext>
            </p:extLst>
          </p:nvPr>
        </p:nvGraphicFramePr>
        <p:xfrm>
          <a:off x="323528" y="2276872"/>
          <a:ext cx="7992889" cy="3384376"/>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211523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Результати зовнішнього забезпечення якості вищої освіти (зокрема зауваження та рекомендації, сформульовані під час попередніх акредитацій) беруться до уваги під час перегляду освітньої програми.</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проведення ЗВО системного аналізу результатів зовнішнього забезпечення якості (інституційного рівня, за галуззю знань, за спеціальністю);</a:t>
                      </a:r>
                      <a:endParaRPr lang="ru-RU" sz="1000">
                        <a:effectLst/>
                      </a:endParaRPr>
                    </a:p>
                    <a:p>
                      <a:pPr marL="342900" lvl="0" indent="-342900" algn="just">
                        <a:spcAft>
                          <a:spcPts val="0"/>
                        </a:spcAft>
                        <a:buSzPts val="1000"/>
                        <a:buFont typeface="Symbol"/>
                        <a:buChar char=""/>
                        <a:tabLst>
                          <a:tab pos="457200" algn="l"/>
                        </a:tabLst>
                      </a:pPr>
                      <a:r>
                        <a:rPr lang="uk-UA" sz="1000">
                          <a:effectLst/>
                        </a:rPr>
                        <a:t>ухвалення управлінських рішень на основі аналізу результатів;</a:t>
                      </a:r>
                      <a:endParaRPr lang="ru-RU" sz="1000">
                        <a:effectLst/>
                      </a:endParaRPr>
                    </a:p>
                    <a:p>
                      <a:pPr marL="342900" lvl="0" indent="-342900" algn="just">
                        <a:spcAft>
                          <a:spcPts val="0"/>
                        </a:spcAft>
                        <a:buSzPts val="1000"/>
                        <a:buFont typeface="Symbol"/>
                        <a:buChar char=""/>
                        <a:tabLst>
                          <a:tab pos="457200" algn="l"/>
                        </a:tabLst>
                      </a:pPr>
                      <a:r>
                        <a:rPr lang="uk-UA" sz="1000">
                          <a:effectLst/>
                        </a:rPr>
                        <a:t>врахування під час оновлення освітньої програми зауважень та рекомендацій, сформульованих під час попередніх акредитацій;</a:t>
                      </a:r>
                      <a:endParaRPr lang="ru-RU" sz="1000">
                        <a:effectLst/>
                      </a:endParaRPr>
                    </a:p>
                    <a:p>
                      <a:pPr marL="342900" lvl="0" indent="-342900" algn="just">
                        <a:spcAft>
                          <a:spcPts val="0"/>
                        </a:spcAft>
                        <a:buSzPts val="1000"/>
                        <a:buFont typeface="Symbol"/>
                        <a:buChar char=""/>
                        <a:tabLst>
                          <a:tab pos="457200" algn="l"/>
                        </a:tabLst>
                      </a:pPr>
                      <a:r>
                        <a:rPr lang="uk-UA" sz="1000">
                          <a:effectLst/>
                        </a:rPr>
                        <a:t>критичний аналіз реагування ЗВО на кожне зауваження чи недолік, встановлений попередньою експертизою.</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26914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pPr>
                      <a:r>
                        <a:rPr lang="uk-UA" sz="1000" dirty="0">
                          <a:effectLst/>
                        </a:rPr>
                        <a:t>Закон України «Про вищу освіту» (ч. 2 ст.16).</a:t>
                      </a:r>
                      <a:endParaRPr lang="ru-RU" sz="1000" dirty="0">
                        <a:effectLst/>
                      </a:endParaRPr>
                    </a:p>
                    <a:p>
                      <a:pPr marL="342900" lvl="0" indent="-342900" algn="just">
                        <a:spcAft>
                          <a:spcPts val="0"/>
                        </a:spcAft>
                        <a:buFont typeface="+mj-lt"/>
                        <a:buAutoNum type="arabicPeriod"/>
                      </a:pPr>
                      <a:r>
                        <a:rPr lang="uk-UA" sz="1000" dirty="0">
                          <a:effectLst/>
                        </a:rPr>
                        <a:t>ESG 2015 (Стандарт 1.9).</a:t>
                      </a:r>
                      <a:endParaRPr lang="ru-RU" sz="1000" dirty="0">
                        <a:effectLst/>
                      </a:endParaRPr>
                    </a:p>
                    <a:p>
                      <a:pPr marL="342900" lvl="0" indent="-342900" algn="just">
                        <a:spcAft>
                          <a:spcPts val="0"/>
                        </a:spcAft>
                        <a:buFont typeface="+mj-lt"/>
                        <a:buAutoNum type="arabicPeriod"/>
                      </a:pPr>
                      <a:r>
                        <a:rPr lang="uk-UA" sz="1000" dirty="0">
                          <a:effectLst/>
                        </a:rPr>
                        <a:t>Локальні акти ЗВО: регламентують аналіз і врахування результатів зовнішнього забезпечення якості; встановлюють порядок організації відповідної роботи; включають зміни/новації, створені на основі попередніх рекомендацій акредитацій;</a:t>
                      </a:r>
                      <a:endParaRPr lang="ru-RU" sz="1000" dirty="0">
                        <a:effectLst/>
                      </a:endParaRPr>
                    </a:p>
                    <a:p>
                      <a:pPr marL="342900" lvl="0" indent="-342900" algn="just">
                        <a:spcAft>
                          <a:spcPts val="0"/>
                        </a:spcAft>
                        <a:buFont typeface="+mj-lt"/>
                        <a:buAutoNum type="arabicPeriod"/>
                      </a:pPr>
                      <a:r>
                        <a:rPr lang="uk-UA" sz="1000" dirty="0">
                          <a:effectLst/>
                        </a:rPr>
                        <a:t>Публікації на офіційному </a:t>
                      </a:r>
                      <a:r>
                        <a:rPr lang="uk-UA" sz="1000" dirty="0" err="1">
                          <a:effectLst/>
                        </a:rPr>
                        <a:t>вебсайті</a:t>
                      </a:r>
                      <a:r>
                        <a:rPr lang="uk-UA" sz="1000" dirty="0">
                          <a:effectLst/>
                        </a:rPr>
                        <a:t> ЗВО щодо результатів моніторингу якості освіти.</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196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422350966"/>
              </p:ext>
            </p:extLst>
          </p:nvPr>
        </p:nvGraphicFramePr>
        <p:xfrm>
          <a:off x="251520" y="476672"/>
          <a:ext cx="8091614" cy="5986541"/>
        </p:xfrm>
        <a:graphic>
          <a:graphicData uri="http://schemas.openxmlformats.org/drawingml/2006/table">
            <a:tbl>
              <a:tblPr firstRow="1" firstCol="1" bandRow="1">
                <a:tableStyleId>{5C22544A-7EE6-4342-B048-85BDC9FD1C3A}</a:tableStyleId>
              </a:tblPr>
              <a:tblGrid>
                <a:gridCol w="1765970">
                  <a:extLst>
                    <a:ext uri="{9D8B030D-6E8A-4147-A177-3AD203B41FA5}">
                      <a16:colId xmlns:a16="http://schemas.microsoft.com/office/drawing/2014/main" val="20000"/>
                    </a:ext>
                  </a:extLst>
                </a:gridCol>
                <a:gridCol w="6325644">
                  <a:extLst>
                    <a:ext uri="{9D8B030D-6E8A-4147-A177-3AD203B41FA5}">
                      <a16:colId xmlns:a16="http://schemas.microsoft.com/office/drawing/2014/main" val="20001"/>
                    </a:ext>
                  </a:extLst>
                </a:gridCol>
              </a:tblGrid>
              <a:tr h="1181027">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9103" marR="59103" marT="0" marB="0" anchor="ctr"/>
                </a:tc>
                <a:tc>
                  <a:txBody>
                    <a:bodyPr/>
                    <a:lstStyle/>
                    <a:p>
                      <a:pPr marL="342900" lvl="0" indent="-342900" algn="just">
                        <a:lnSpc>
                          <a:spcPct val="115000"/>
                        </a:lnSpc>
                        <a:spcAft>
                          <a:spcPts val="0"/>
                        </a:spcAft>
                        <a:buFont typeface="+mj-lt"/>
                        <a:buAutoNum type="arabicPeriod"/>
                      </a:pPr>
                      <a:r>
                        <a:rPr lang="uk-UA" sz="1000">
                          <a:effectLst/>
                        </a:rPr>
                        <a:t>Чи здійснює ЗВО систематичний аналіз результатів зовнішнього забезпечення якості за галуззю знань і спеціальністю.</a:t>
                      </a:r>
                      <a:endParaRPr lang="ru-RU" sz="900">
                        <a:effectLst/>
                      </a:endParaRPr>
                    </a:p>
                    <a:p>
                      <a:pPr marL="342900" lvl="0" indent="-342900" algn="just">
                        <a:lnSpc>
                          <a:spcPct val="115000"/>
                        </a:lnSpc>
                        <a:spcAft>
                          <a:spcPts val="0"/>
                        </a:spcAft>
                        <a:buFont typeface="+mj-lt"/>
                        <a:buAutoNum type="arabicPeriod"/>
                      </a:pPr>
                      <a:r>
                        <a:rPr lang="uk-UA" sz="1000">
                          <a:effectLst/>
                        </a:rPr>
                        <a:t>Наскільки враховано зауваження та рекомендації попередніх акредитацій при перегляді ОП.</a:t>
                      </a:r>
                      <a:endParaRPr lang="ru-RU" sz="900">
                        <a:effectLst/>
                      </a:endParaRPr>
                    </a:p>
                    <a:p>
                      <a:pPr marL="342900" lvl="0" indent="-342900" algn="just">
                        <a:lnSpc>
                          <a:spcPct val="115000"/>
                        </a:lnSpc>
                        <a:spcAft>
                          <a:spcPts val="0"/>
                        </a:spcAft>
                        <a:buFont typeface="+mj-lt"/>
                        <a:buAutoNum type="arabicPeriod"/>
                      </a:pPr>
                      <a:r>
                        <a:rPr lang="uk-UA" sz="1000">
                          <a:effectLst/>
                        </a:rPr>
                        <a:t>Реакцію ЗВО на інституційні недоліки, виявлені під час попередніх акредитацій (приклади).</a:t>
                      </a:r>
                      <a:endParaRPr lang="ru-RU" sz="900">
                        <a:effectLst/>
                      </a:endParaRPr>
                    </a:p>
                    <a:p>
                      <a:pPr marL="342900" lvl="0" indent="-342900" algn="just">
                        <a:lnSpc>
                          <a:spcPct val="115000"/>
                        </a:lnSpc>
                        <a:spcAft>
                          <a:spcPts val="0"/>
                        </a:spcAft>
                        <a:buFont typeface="+mj-lt"/>
                        <a:buAutoNum type="arabicPeriod"/>
                      </a:pPr>
                      <a:r>
                        <a:rPr lang="uk-UA" sz="1000">
                          <a:effectLst/>
                        </a:rPr>
                        <a:t>Відповідність змін локальних актів та освітньої програми рекомендаціям зовнішніх експертів.</a:t>
                      </a:r>
                      <a:endParaRPr lang="ru-RU" sz="900">
                        <a:effectLst/>
                        <a:latin typeface="Calibri"/>
                        <a:ea typeface="Calibri"/>
                        <a:cs typeface="Times New Roman"/>
                      </a:endParaRPr>
                    </a:p>
                  </a:txBody>
                  <a:tcPr marL="59103" marR="59103" marT="0" marB="0"/>
                </a:tc>
                <a:extLst>
                  <a:ext uri="{0D108BD9-81ED-4DB2-BD59-A6C34878D82A}">
                    <a16:rowId xmlns:a16="http://schemas.microsoft.com/office/drawing/2014/main" val="10000"/>
                  </a:ext>
                </a:extLst>
              </a:tr>
              <a:tr h="1971050">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9103" marR="59103" marT="0" marB="0" anchor="ctr"/>
                </a:tc>
                <a:tc>
                  <a:txBody>
                    <a:bodyPr/>
                    <a:lstStyle/>
                    <a:p>
                      <a:pPr algn="just">
                        <a:spcAft>
                          <a:spcPts val="0"/>
                        </a:spcAft>
                      </a:pPr>
                      <a:r>
                        <a:rPr lang="uk-UA" sz="1000" dirty="0">
                          <a:effectLst/>
                        </a:rPr>
                        <a:t>ЗВО не аналізує результати зовнішнього забезпечення якості або не враховує їх при перегляді ОП</a:t>
                      </a:r>
                      <a:endParaRPr lang="ru-RU" sz="1000" dirty="0">
                        <a:effectLst/>
                      </a:endParaRPr>
                    </a:p>
                    <a:p>
                      <a:pPr algn="just">
                        <a:spcAft>
                          <a:spcPts val="0"/>
                        </a:spcAft>
                      </a:pPr>
                      <a:r>
                        <a:rPr lang="uk-UA" sz="1000" b="1" dirty="0">
                          <a:effectLst/>
                        </a:rPr>
                        <a:t>Для обґрунтування:</a:t>
                      </a:r>
                      <a:endParaRPr lang="ru-RU" sz="1000" b="1" dirty="0">
                        <a:effectLst/>
                      </a:endParaRPr>
                    </a:p>
                    <a:p>
                      <a:pPr marL="342900" lvl="0" indent="-342900" algn="just">
                        <a:spcAft>
                          <a:spcPts val="0"/>
                        </a:spcAft>
                        <a:buFont typeface="+mj-lt"/>
                        <a:buAutoNum type="arabicPeriod"/>
                        <a:tabLst>
                          <a:tab pos="457200" algn="l"/>
                        </a:tabLst>
                      </a:pPr>
                      <a:r>
                        <a:rPr lang="uk-UA" sz="1000" dirty="0">
                          <a:effectLst/>
                        </a:rPr>
                        <a:t>Встановити факт відсутності систематичного аналізу результатів зовнішнього забезпечення якості (попередніх акредитацій) за галуззю знань у ЗВО. Надати аргументи або документи, що це підтверджують.</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Якщо аналіз проведено, але рекомендації не враховані у визначений термін і немає обґрунтованих пояснень:</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зафіксувати факт неврахування рекомендацій;</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перевірити наявність пояснень від ЗВО;</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якщо пояснень немає – підкреслити це; якщо є – оцінити, наскільки вони переконливі та достатні;</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Вказати, як відсутність аналізу або неврахування рекомендацій вплинула на якість освітньої програми (наприклад, не внесено необхідні зміни до змісту ОП, процедур оцінювання або організації освітнього процесу).</a:t>
                      </a:r>
                      <a:endParaRPr lang="ru-RU" sz="1000" dirty="0">
                        <a:effectLst/>
                        <a:latin typeface="Calibri"/>
                        <a:ea typeface="Times New Roman"/>
                        <a:cs typeface="Times New Roman"/>
                      </a:endParaRPr>
                    </a:p>
                  </a:txBody>
                  <a:tcPr marL="59103" marR="59103" marT="0" marB="0"/>
                </a:tc>
                <a:extLst>
                  <a:ext uri="{0D108BD9-81ED-4DB2-BD59-A6C34878D82A}">
                    <a16:rowId xmlns:a16="http://schemas.microsoft.com/office/drawing/2014/main" val="10001"/>
                  </a:ext>
                </a:extLst>
              </a:tr>
              <a:tr h="2125848">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9103" marR="59103" marT="0" marB="0" anchor="ctr"/>
                </a:tc>
                <a:tc>
                  <a:txBody>
                    <a:bodyPr/>
                    <a:lstStyle/>
                    <a:p>
                      <a:pPr marL="342900" lvl="0" indent="-342900" algn="just">
                        <a:lnSpc>
                          <a:spcPct val="115000"/>
                        </a:lnSpc>
                        <a:spcAft>
                          <a:spcPts val="0"/>
                        </a:spcAft>
                        <a:buFont typeface="+mj-lt"/>
                        <a:buAutoNum type="arabicPeriod"/>
                      </a:pPr>
                      <a:r>
                        <a:rPr lang="uk-UA" sz="1000">
                          <a:effectLst/>
                        </a:rPr>
                        <a:t>Перевірити, чи ведеться систематичний аналіз результатів попередніх акредитацій за галуззю знань та спеціальністю.</a:t>
                      </a:r>
                      <a:endParaRPr lang="ru-RU" sz="900">
                        <a:effectLst/>
                      </a:endParaRPr>
                    </a:p>
                    <a:p>
                      <a:pPr marL="342900" lvl="0" indent="-342900" algn="just">
                        <a:lnSpc>
                          <a:spcPct val="115000"/>
                        </a:lnSpc>
                        <a:spcAft>
                          <a:spcPts val="0"/>
                        </a:spcAft>
                        <a:buFont typeface="+mj-lt"/>
                        <a:buAutoNum type="arabicPeriod"/>
                      </a:pPr>
                      <a:r>
                        <a:rPr lang="uk-UA" sz="1000">
                          <a:effectLst/>
                        </a:rPr>
                        <a:t>Забезпечити документування результатів аналізу та прийнятих управлінських рішень.</a:t>
                      </a:r>
                      <a:endParaRPr lang="ru-RU" sz="900">
                        <a:effectLst/>
                      </a:endParaRPr>
                    </a:p>
                    <a:p>
                      <a:pPr marL="342900" lvl="0" indent="-342900" algn="just">
                        <a:lnSpc>
                          <a:spcPct val="115000"/>
                        </a:lnSpc>
                        <a:spcAft>
                          <a:spcPts val="0"/>
                        </a:spcAft>
                        <a:buFont typeface="+mj-lt"/>
                        <a:buAutoNum type="arabicPeriod"/>
                      </a:pPr>
                      <a:r>
                        <a:rPr lang="uk-UA" sz="1000">
                          <a:effectLst/>
                        </a:rPr>
                        <a:t>Враховувати всі зауваження та рекомендації зовнішніх експертів при перегляді освітньої програми.</a:t>
                      </a:r>
                      <a:endParaRPr lang="ru-RU" sz="900">
                        <a:effectLst/>
                      </a:endParaRPr>
                    </a:p>
                    <a:p>
                      <a:pPr marL="342900" lvl="0" indent="-342900" algn="just">
                        <a:lnSpc>
                          <a:spcPct val="115000"/>
                        </a:lnSpc>
                        <a:spcAft>
                          <a:spcPts val="0"/>
                        </a:spcAft>
                        <a:buFont typeface="+mj-lt"/>
                        <a:buAutoNum type="arabicPeriod"/>
                      </a:pPr>
                      <a:r>
                        <a:rPr lang="uk-UA" sz="1000">
                          <a:effectLst/>
                        </a:rPr>
                        <a:t>Критично оцінювати, наскільки ЗВО реалізує рекомендації, і чи впливає це на якість ОП.</a:t>
                      </a:r>
                      <a:endParaRPr lang="ru-RU" sz="900">
                        <a:effectLst/>
                      </a:endParaRPr>
                    </a:p>
                    <a:p>
                      <a:pPr marL="342900" lvl="0" indent="-342900" algn="just">
                        <a:lnSpc>
                          <a:spcPct val="115000"/>
                        </a:lnSpc>
                        <a:spcAft>
                          <a:spcPts val="0"/>
                        </a:spcAft>
                        <a:buFont typeface="+mj-lt"/>
                        <a:buAutoNum type="arabicPeriod"/>
                      </a:pPr>
                      <a:r>
                        <a:rPr lang="uk-UA" sz="1000">
                          <a:effectLst/>
                        </a:rPr>
                        <a:t>Забезпечити, щоб зміни, внесені на основі рекомендацій, були зафіксовані в локальних актах та на офіційному вебсайті ЗВО.</a:t>
                      </a:r>
                      <a:endParaRPr lang="ru-RU" sz="900">
                        <a:effectLst/>
                      </a:endParaRPr>
                    </a:p>
                    <a:p>
                      <a:pPr marL="342900" lvl="0" indent="-342900" algn="just">
                        <a:lnSpc>
                          <a:spcPct val="115000"/>
                        </a:lnSpc>
                        <a:spcAft>
                          <a:spcPts val="0"/>
                        </a:spcAft>
                        <a:buFont typeface="+mj-lt"/>
                        <a:buAutoNum type="arabicPeriod"/>
                      </a:pPr>
                      <a:r>
                        <a:rPr lang="uk-UA" sz="1000">
                          <a:effectLst/>
                        </a:rPr>
                        <a:t>Підготувати приклади конкретних випадків реагування на недоліки, які можна продемонструвати експертній групі під час акредитації.</a:t>
                      </a:r>
                      <a:endParaRPr lang="ru-RU" sz="900">
                        <a:effectLst/>
                        <a:latin typeface="Calibri"/>
                        <a:ea typeface="Calibri"/>
                        <a:cs typeface="Times New Roman"/>
                      </a:endParaRPr>
                    </a:p>
                  </a:txBody>
                  <a:tcPr marL="59103" marR="59103" marT="0" marB="0"/>
                </a:tc>
                <a:extLst>
                  <a:ext uri="{0D108BD9-81ED-4DB2-BD59-A6C34878D82A}">
                    <a16:rowId xmlns:a16="http://schemas.microsoft.com/office/drawing/2014/main" val="10002"/>
                  </a:ext>
                </a:extLst>
              </a:tr>
              <a:tr h="708616">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9103" marR="59103" marT="0" marB="0" anchor="ctr"/>
                </a:tc>
                <a:tc>
                  <a:txBody>
                    <a:bodyPr/>
                    <a:lstStyle/>
                    <a:p>
                      <a:pPr algn="just">
                        <a:lnSpc>
                          <a:spcPct val="115000"/>
                        </a:lnSpc>
                        <a:spcAft>
                          <a:spcPts val="0"/>
                        </a:spcAft>
                      </a:pPr>
                      <a:r>
                        <a:rPr lang="uk-UA" sz="1000" dirty="0">
                          <a:effectLst/>
                        </a:rPr>
                        <a:t>! </a:t>
                      </a:r>
                      <a:r>
                        <a:rPr lang="uk-UA" sz="1000" dirty="0" err="1">
                          <a:effectLst/>
                        </a:rPr>
                        <a:t>Підкритерій</a:t>
                      </a:r>
                      <a:r>
                        <a:rPr lang="uk-UA" sz="1000" dirty="0">
                          <a:effectLst/>
                        </a:rPr>
                        <a:t> передбачає аналіз того, чи ЗВО врахував зауваження і пропозиції зовнішнього забезпечення якості, висловлені, у тому числі під час акредитацій інших освітніх програм закладу, якщо виявлені недоліки важливі для змісту та реалізації цієї ОП.</a:t>
                      </a:r>
                      <a:endParaRPr lang="ru-RU" sz="900" dirty="0">
                        <a:effectLst/>
                        <a:latin typeface="Calibri"/>
                        <a:ea typeface="Calibri"/>
                        <a:cs typeface="Times New Roman"/>
                      </a:endParaRPr>
                    </a:p>
                  </a:txBody>
                  <a:tcPr marL="59103" marR="5910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3278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488832" cy="144016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8.7. </a:t>
            </a:r>
            <a:r>
              <a:rPr lang="uk-UA" sz="2100" dirty="0">
                <a:solidFill>
                  <a:schemeClr val="tx1"/>
                </a:solidFill>
                <a:latin typeface="Times New Roman" pitchFamily="18" charset="0"/>
                <a:cs typeface="Times New Roman" pitchFamily="18" charset="0"/>
              </a:rPr>
              <a:t>В академічній спільноті закладу вищої освіти формується культура якості освіти, що сприяє постійному розвитку освітньої програми та освітньої діяльності за цією програмою.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15255848"/>
              </p:ext>
            </p:extLst>
          </p:nvPr>
        </p:nvGraphicFramePr>
        <p:xfrm>
          <a:off x="323528" y="2132856"/>
          <a:ext cx="8003232" cy="3958952"/>
        </p:xfrm>
        <a:graphic>
          <a:graphicData uri="http://schemas.openxmlformats.org/drawingml/2006/table">
            <a:tbl>
              <a:tblPr firstRow="1" firstCol="1" bandRow="1">
                <a:tableStyleId>{5C22544A-7EE6-4342-B048-85BDC9FD1C3A}</a:tableStyleId>
              </a:tblPr>
              <a:tblGrid>
                <a:gridCol w="1746681">
                  <a:extLst>
                    <a:ext uri="{9D8B030D-6E8A-4147-A177-3AD203B41FA5}">
                      <a16:colId xmlns:a16="http://schemas.microsoft.com/office/drawing/2014/main" val="20000"/>
                    </a:ext>
                  </a:extLst>
                </a:gridCol>
                <a:gridCol w="6256551">
                  <a:extLst>
                    <a:ext uri="{9D8B030D-6E8A-4147-A177-3AD203B41FA5}">
                      <a16:colId xmlns:a16="http://schemas.microsoft.com/office/drawing/2014/main" val="20001"/>
                    </a:ext>
                  </a:extLst>
                </a:gridCol>
              </a:tblGrid>
              <a:tr h="1863036">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 академічній спільноті ЗВО формується культура якості освіти, що сприяє постійному розвитку освітньої програми та освітньої діяльності за цією програмою.</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культура якості є світоглядною характеристикою академічної спільноти;</a:t>
                      </a:r>
                      <a:endParaRPr lang="ru-RU" sz="1000">
                        <a:effectLst/>
                      </a:endParaRPr>
                    </a:p>
                    <a:p>
                      <a:pPr marL="342900" lvl="0" indent="-342900" algn="just">
                        <a:spcAft>
                          <a:spcPts val="0"/>
                        </a:spcAft>
                        <a:buSzPts val="1000"/>
                        <a:buFont typeface="Symbol"/>
                        <a:buChar char=""/>
                        <a:tabLst>
                          <a:tab pos="457200" algn="l"/>
                        </a:tabLst>
                      </a:pPr>
                      <a:r>
                        <a:rPr lang="uk-UA" sz="1000">
                          <a:effectLst/>
                        </a:rPr>
                        <a:t>політика забезпечення якості освіти інтегрована в стратегічний менеджмент ЗВО;</a:t>
                      </a:r>
                      <a:endParaRPr lang="ru-RU" sz="1000">
                        <a:effectLst/>
                      </a:endParaRPr>
                    </a:p>
                    <a:p>
                      <a:pPr marL="342900" lvl="0" indent="-342900" algn="just">
                        <a:spcAft>
                          <a:spcPts val="0"/>
                        </a:spcAft>
                        <a:buSzPts val="1000"/>
                        <a:buFont typeface="Symbol"/>
                        <a:buChar char=""/>
                        <a:tabLst>
                          <a:tab pos="457200" algn="l"/>
                        </a:tabLst>
                      </a:pPr>
                      <a:r>
                        <a:rPr lang="uk-UA" sz="1000">
                          <a:effectLst/>
                        </a:rPr>
                        <a:t>чіткий розподіл повноважень та відповідальності за здійснювані процедури на різних рівнях СВЗЯО;</a:t>
                      </a:r>
                      <a:endParaRPr lang="ru-RU" sz="1000">
                        <a:effectLst/>
                      </a:endParaRPr>
                    </a:p>
                    <a:p>
                      <a:pPr marL="342900" lvl="0" indent="-342900" algn="just">
                        <a:spcAft>
                          <a:spcPts val="0"/>
                        </a:spcAft>
                        <a:buSzPts val="1000"/>
                        <a:buFont typeface="Symbol"/>
                        <a:buChar char=""/>
                        <a:tabLst>
                          <a:tab pos="457200" algn="l"/>
                        </a:tabLst>
                      </a:pPr>
                      <a:r>
                        <a:rPr lang="uk-UA" sz="1000">
                          <a:effectLst/>
                        </a:rPr>
                        <a:t>інституційні практики забезпечують залучення членів академічної спільноти до процедур забезпечення якості освіти.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095916">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pPr>
                      <a:r>
                        <a:rPr lang="uk-UA" sz="1000" dirty="0">
                          <a:effectLst/>
                        </a:rPr>
                        <a:t>Закон України «Про вищу освіту».</a:t>
                      </a:r>
                      <a:endParaRPr lang="ru-RU" sz="1000" dirty="0">
                        <a:effectLst/>
                      </a:endParaRPr>
                    </a:p>
                    <a:p>
                      <a:pPr marL="342900" lvl="0" indent="-342900" algn="just">
                        <a:spcAft>
                          <a:spcPts val="0"/>
                        </a:spcAft>
                        <a:buFont typeface="+mj-lt"/>
                        <a:buAutoNum type="arabicPeriod"/>
                      </a:pPr>
                      <a:r>
                        <a:rPr lang="uk-UA" sz="1000" dirty="0">
                          <a:effectLst/>
                        </a:rPr>
                        <a:t>ESG 2015 (Стандарт 1.9).</a:t>
                      </a:r>
                      <a:endParaRPr lang="ru-RU" sz="1000" dirty="0">
                        <a:effectLst/>
                      </a:endParaRPr>
                    </a:p>
                    <a:p>
                      <a:pPr marL="342900" lvl="0" indent="-342900" algn="just">
                        <a:spcAft>
                          <a:spcPts val="0"/>
                        </a:spcAft>
                        <a:buFont typeface="+mj-lt"/>
                        <a:buAutoNum type="arabicPeriod"/>
                      </a:pPr>
                      <a:r>
                        <a:rPr lang="uk-UA" sz="1000" dirty="0">
                          <a:effectLst/>
                        </a:rPr>
                        <a:t>Локальні акти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регламентують розподіл повноважень та відповідальності за процеси внутрішнього забезпечення якості на різних рівнях;</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визначають механізми взаємодії підрозділів та співпраці з академічною спільнотою;</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встановлюють порядок забезпечення якості управлінських і академічних процесів;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регулюють залучення учасників академічної спільноти та зовнішніх </a:t>
                      </a:r>
                      <a:r>
                        <a:rPr lang="uk-UA" sz="1000" dirty="0" err="1">
                          <a:effectLst/>
                        </a:rPr>
                        <a:t>стейкхолдерів</a:t>
                      </a:r>
                      <a:r>
                        <a:rPr lang="uk-UA" sz="1000" dirty="0">
                          <a:effectLst/>
                        </a:rPr>
                        <a:t> до процедур забезпечення якості ОП.</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012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4185739064"/>
              </p:ext>
            </p:extLst>
          </p:nvPr>
        </p:nvGraphicFramePr>
        <p:xfrm>
          <a:off x="467544" y="476672"/>
          <a:ext cx="7776864" cy="5904656"/>
        </p:xfrm>
        <a:graphic>
          <a:graphicData uri="http://schemas.openxmlformats.org/drawingml/2006/table">
            <a:tbl>
              <a:tblPr firstRow="1" firstCol="1" bandRow="1">
                <a:tableStyleId>{5C22544A-7EE6-4342-B048-85BDC9FD1C3A}</a:tableStyleId>
              </a:tblPr>
              <a:tblGrid>
                <a:gridCol w="1697276">
                  <a:extLst>
                    <a:ext uri="{9D8B030D-6E8A-4147-A177-3AD203B41FA5}">
                      <a16:colId xmlns:a16="http://schemas.microsoft.com/office/drawing/2014/main" val="20000"/>
                    </a:ext>
                  </a:extLst>
                </a:gridCol>
                <a:gridCol w="6079588">
                  <a:extLst>
                    <a:ext uri="{9D8B030D-6E8A-4147-A177-3AD203B41FA5}">
                      <a16:colId xmlns:a16="http://schemas.microsoft.com/office/drawing/2014/main" val="20001"/>
                    </a:ext>
                  </a:extLst>
                </a:gridCol>
              </a:tblGrid>
              <a:tr h="1094728">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5604" marR="45604" marT="0" marB="0" anchor="ctr"/>
                </a:tc>
                <a:tc>
                  <a:txBody>
                    <a:bodyPr/>
                    <a:lstStyle/>
                    <a:p>
                      <a:pPr marL="342900" lvl="0" indent="-342900" algn="just">
                        <a:lnSpc>
                          <a:spcPct val="115000"/>
                        </a:lnSpc>
                        <a:spcAft>
                          <a:spcPts val="0"/>
                        </a:spcAft>
                        <a:buFont typeface="+mj-lt"/>
                        <a:buAutoNum type="arabicPeriod"/>
                      </a:pPr>
                      <a:r>
                        <a:rPr lang="uk-UA" sz="900">
                          <a:effectLst/>
                        </a:rPr>
                        <a:t>Наявність інституційних практик, що формують культуру якості освіти;</a:t>
                      </a:r>
                      <a:endParaRPr lang="ru-RU" sz="900">
                        <a:effectLst/>
                      </a:endParaRPr>
                    </a:p>
                    <a:p>
                      <a:pPr marL="342900" lvl="0" indent="-342900" algn="just">
                        <a:lnSpc>
                          <a:spcPct val="115000"/>
                        </a:lnSpc>
                        <a:spcAft>
                          <a:spcPts val="0"/>
                        </a:spcAft>
                        <a:buFont typeface="+mj-lt"/>
                        <a:buAutoNum type="arabicPeriod"/>
                      </a:pPr>
                      <a:r>
                        <a:rPr lang="uk-UA" sz="900">
                          <a:effectLst/>
                        </a:rPr>
                        <a:t>Чи політика забезпечення якості інтегрована в стратегічне планування ЗВО;</a:t>
                      </a:r>
                      <a:endParaRPr lang="ru-RU" sz="900">
                        <a:effectLst/>
                      </a:endParaRPr>
                    </a:p>
                    <a:p>
                      <a:pPr marL="342900" lvl="0" indent="-342900" algn="just">
                        <a:lnSpc>
                          <a:spcPct val="115000"/>
                        </a:lnSpc>
                        <a:spcAft>
                          <a:spcPts val="0"/>
                        </a:spcAft>
                        <a:buFont typeface="+mj-lt"/>
                        <a:buAutoNum type="arabicPeriod"/>
                      </a:pPr>
                      <a:r>
                        <a:rPr lang="uk-UA" sz="900">
                          <a:effectLst/>
                        </a:rPr>
                        <a:t>Чіткий розподіл повноважень та відповідальності за здійснення процедур СВЗЯО;</a:t>
                      </a:r>
                      <a:endParaRPr lang="ru-RU" sz="900">
                        <a:effectLst/>
                      </a:endParaRPr>
                    </a:p>
                    <a:p>
                      <a:pPr marL="342900" lvl="0" indent="-342900" algn="just">
                        <a:lnSpc>
                          <a:spcPct val="115000"/>
                        </a:lnSpc>
                        <a:spcAft>
                          <a:spcPts val="0"/>
                        </a:spcAft>
                        <a:buFont typeface="+mj-lt"/>
                        <a:buAutoNum type="arabicPeriod"/>
                      </a:pPr>
                      <a:r>
                        <a:rPr lang="uk-UA" sz="900">
                          <a:effectLst/>
                        </a:rPr>
                        <a:t>Наскільки ефективно академічна спільнота залучена до процедур внутрішнього забезпечення якості освітніх програм;</a:t>
                      </a:r>
                      <a:endParaRPr lang="ru-RU" sz="900">
                        <a:effectLst/>
                      </a:endParaRPr>
                    </a:p>
                    <a:p>
                      <a:pPr marL="342900" lvl="0" indent="-342900" algn="just">
                        <a:lnSpc>
                          <a:spcPct val="115000"/>
                        </a:lnSpc>
                        <a:spcAft>
                          <a:spcPts val="0"/>
                        </a:spcAft>
                        <a:buFont typeface="+mj-lt"/>
                        <a:buAutoNum type="arabicPeriod"/>
                      </a:pPr>
                      <a:r>
                        <a:rPr lang="uk-UA" sz="900">
                          <a:effectLst/>
                        </a:rPr>
                        <a:t>Рівень взаємодії між підрозділами та інтеграції процесів забезпечення якості у діяльність ЗВО.</a:t>
                      </a:r>
                      <a:endParaRPr lang="ru-RU" sz="900">
                        <a:effectLst/>
                        <a:latin typeface="Calibri"/>
                        <a:ea typeface="Calibri"/>
                        <a:cs typeface="Times New Roman"/>
                      </a:endParaRPr>
                    </a:p>
                  </a:txBody>
                  <a:tcPr marL="45604" marR="45604" marT="0" marB="0"/>
                </a:tc>
                <a:extLst>
                  <a:ext uri="{0D108BD9-81ED-4DB2-BD59-A6C34878D82A}">
                    <a16:rowId xmlns:a16="http://schemas.microsoft.com/office/drawing/2014/main" val="10000"/>
                  </a:ext>
                </a:extLst>
              </a:tr>
              <a:tr h="1890654">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45604" marR="45604" marT="0" marB="0" anchor="ctr"/>
                </a:tc>
                <a:tc>
                  <a:txBody>
                    <a:bodyPr/>
                    <a:lstStyle/>
                    <a:p>
                      <a:pPr marL="342900" lvl="0" indent="-342900" algn="just">
                        <a:spcAft>
                          <a:spcPts val="0"/>
                        </a:spcAft>
                        <a:buSzPts val="1000"/>
                        <a:buFont typeface="Symbol"/>
                        <a:buChar char=""/>
                        <a:tabLst>
                          <a:tab pos="457200" algn="l"/>
                        </a:tabLst>
                      </a:pPr>
                      <a:r>
                        <a:rPr lang="uk-UA" sz="900" b="1" dirty="0">
                          <a:effectLst/>
                        </a:rPr>
                        <a:t>Відсутність системного підходу до формування культури якості: достатньо вказати, що інституційні практики не забезпечують системного залучення академічної спільноти, немає стратегічного бачення культури якості.</a:t>
                      </a:r>
                      <a:endParaRPr lang="ru-RU" sz="900" b="1" dirty="0">
                        <a:effectLst/>
                      </a:endParaRPr>
                    </a:p>
                    <a:p>
                      <a:pPr marL="342900" lvl="0" indent="-342900" algn="just">
                        <a:spcAft>
                          <a:spcPts val="0"/>
                        </a:spcAft>
                        <a:buSzPts val="1000"/>
                        <a:buFont typeface="Symbol"/>
                        <a:buChar char=""/>
                        <a:tabLst>
                          <a:tab pos="457200" algn="l"/>
                        </a:tabLst>
                      </a:pPr>
                      <a:r>
                        <a:rPr lang="uk-UA" sz="900" b="1" dirty="0">
                          <a:effectLst/>
                        </a:rPr>
                        <a:t>Нечіткий розподіл повноважень та відповідальності:</a:t>
                      </a:r>
                      <a:endParaRPr lang="ru-RU" sz="900" b="1" dirty="0">
                        <a:effectLst/>
                      </a:endParaRPr>
                    </a:p>
                    <a:p>
                      <a:pPr marL="742950" lvl="1" indent="-285750" algn="just">
                        <a:spcAft>
                          <a:spcPts val="0"/>
                        </a:spcAft>
                        <a:buSzPts val="1000"/>
                        <a:buFont typeface="Courier New"/>
                        <a:buChar char="o"/>
                        <a:tabLst>
                          <a:tab pos="914400" algn="l"/>
                        </a:tabLst>
                      </a:pPr>
                      <a:r>
                        <a:rPr lang="uk-UA" sz="900" dirty="0">
                          <a:effectLst/>
                        </a:rPr>
                        <a:t>Вказати, які підрозділи повинні виконувати конкретні процедури СВЗЯО;</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Показати відсутність опису повноважень і механізмів взаємодії;</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Навести приклади, коли через це виникали порушення або дублювання функцій.</a:t>
                      </a:r>
                      <a:endParaRPr lang="ru-RU" sz="900" dirty="0">
                        <a:effectLst/>
                      </a:endParaRPr>
                    </a:p>
                    <a:p>
                      <a:pPr marL="342900" lvl="0" indent="-342900" algn="just">
                        <a:spcAft>
                          <a:spcPts val="0"/>
                        </a:spcAft>
                        <a:buSzPts val="1000"/>
                        <a:buFont typeface="Symbol"/>
                        <a:buChar char=""/>
                        <a:tabLst>
                          <a:tab pos="457200" algn="l"/>
                        </a:tabLst>
                      </a:pPr>
                      <a:r>
                        <a:rPr lang="uk-UA" sz="900" b="1" dirty="0">
                          <a:effectLst/>
                        </a:rPr>
                        <a:t>Недостатнє залучення академічної спільноти до процедур забезпечення якості:</a:t>
                      </a:r>
                      <a:endParaRPr lang="ru-RU" sz="900" b="1" dirty="0">
                        <a:effectLst/>
                      </a:endParaRPr>
                    </a:p>
                    <a:p>
                      <a:pPr marL="742950" lvl="1" indent="-285750" algn="just">
                        <a:spcAft>
                          <a:spcPts val="0"/>
                        </a:spcAft>
                        <a:buSzPts val="1000"/>
                        <a:buFont typeface="Courier New"/>
                        <a:buChar char="o"/>
                        <a:tabLst>
                          <a:tab pos="914400" algn="l"/>
                        </a:tabLst>
                      </a:pPr>
                      <a:r>
                        <a:rPr lang="uk-UA" sz="900" dirty="0">
                          <a:effectLst/>
                        </a:rPr>
                        <a:t>Зафіксувати відсутність конкретних заходів чи процедур для участі викладачів, студентів та інших учасників академічної спільноти;</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Показати, що відсутні інструменти зворотного зв’язку, або вони не аналізуються та не враховуються.</a:t>
                      </a:r>
                      <a:endParaRPr lang="ru-RU" sz="900" dirty="0">
                        <a:effectLst/>
                      </a:endParaRPr>
                    </a:p>
                    <a:p>
                      <a:pPr marL="342900" lvl="0" indent="-342900" algn="just">
                        <a:spcAft>
                          <a:spcPts val="0"/>
                        </a:spcAft>
                        <a:buSzPts val="1000"/>
                        <a:buFont typeface="Symbol"/>
                        <a:buChar char=""/>
                        <a:tabLst>
                          <a:tab pos="457200" algn="l"/>
                        </a:tabLst>
                      </a:pPr>
                      <a:r>
                        <a:rPr lang="uk-UA" sz="900" b="1" dirty="0">
                          <a:effectLst/>
                        </a:rPr>
                        <a:t>Політика забезпечення якості не інтегрована в стратегічний менеджмент:</a:t>
                      </a:r>
                      <a:endParaRPr lang="ru-RU" sz="900" b="1" dirty="0">
                        <a:effectLst/>
                      </a:endParaRPr>
                    </a:p>
                    <a:p>
                      <a:pPr marL="742950" lvl="1" indent="-285750" algn="just">
                        <a:spcAft>
                          <a:spcPts val="0"/>
                        </a:spcAft>
                        <a:buSzPts val="1000"/>
                        <a:buFont typeface="Courier New"/>
                        <a:buChar char="o"/>
                        <a:tabLst>
                          <a:tab pos="914400" algn="l"/>
                        </a:tabLst>
                      </a:pPr>
                      <a:r>
                        <a:rPr lang="uk-UA" sz="900" dirty="0">
                          <a:effectLst/>
                        </a:rPr>
                        <a:t>Вказати на відсутність стратегічних документів або планів дій, де враховано забезпечення якості;</a:t>
                      </a:r>
                      <a:endParaRPr lang="ru-RU" sz="900" dirty="0">
                        <a:effectLst/>
                      </a:endParaRPr>
                    </a:p>
                    <a:p>
                      <a:pPr marL="742950" lvl="1" indent="-285750" algn="just">
                        <a:spcAft>
                          <a:spcPts val="0"/>
                        </a:spcAft>
                        <a:buSzPts val="1000"/>
                        <a:buFont typeface="Courier New"/>
                        <a:buChar char="o"/>
                        <a:tabLst>
                          <a:tab pos="914400" algn="l"/>
                        </a:tabLst>
                      </a:pPr>
                      <a:r>
                        <a:rPr lang="uk-UA" sz="900" dirty="0">
                          <a:effectLst/>
                        </a:rPr>
                        <a:t>Навести приклади неврахування результатів СВЗЯО у прийнятті управлінських рішень.</a:t>
                      </a:r>
                      <a:endParaRPr lang="ru-RU" sz="900" dirty="0">
                        <a:effectLst/>
                        <a:latin typeface="Calibri"/>
                        <a:ea typeface="Times New Roman"/>
                        <a:cs typeface="Times New Roman"/>
                      </a:endParaRPr>
                    </a:p>
                  </a:txBody>
                  <a:tcPr marL="45604" marR="45604" marT="0" marB="0"/>
                </a:tc>
                <a:extLst>
                  <a:ext uri="{0D108BD9-81ED-4DB2-BD59-A6C34878D82A}">
                    <a16:rowId xmlns:a16="http://schemas.microsoft.com/office/drawing/2014/main" val="10001"/>
                  </a:ext>
                </a:extLst>
              </a:tr>
              <a:tr h="2189456">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45604" marR="45604" marT="0" marB="0" anchor="ctr"/>
                </a:tc>
                <a:tc>
                  <a:txBody>
                    <a:bodyPr/>
                    <a:lstStyle/>
                    <a:p>
                      <a:pPr marL="342900" lvl="0" indent="-342900" algn="just">
                        <a:lnSpc>
                          <a:spcPct val="115000"/>
                        </a:lnSpc>
                        <a:spcAft>
                          <a:spcPts val="0"/>
                        </a:spcAft>
                        <a:buFont typeface="+mj-lt"/>
                        <a:buAutoNum type="arabicPeriod"/>
                      </a:pPr>
                      <a:r>
                        <a:rPr lang="uk-UA" sz="900" dirty="0">
                          <a:effectLst/>
                        </a:rPr>
                        <a:t>Перевірити, чи існує стратегічне бачення культури якості в академічній спільноті та чи відображене воно у локальних актах.</a:t>
                      </a:r>
                      <a:endParaRPr lang="ru-RU" sz="900" dirty="0">
                        <a:effectLst/>
                      </a:endParaRPr>
                    </a:p>
                    <a:p>
                      <a:pPr marL="342900" lvl="0" indent="-342900" algn="just">
                        <a:lnSpc>
                          <a:spcPct val="115000"/>
                        </a:lnSpc>
                        <a:spcAft>
                          <a:spcPts val="0"/>
                        </a:spcAft>
                        <a:buFont typeface="+mj-lt"/>
                        <a:buAutoNum type="arabicPeriod"/>
                      </a:pPr>
                      <a:r>
                        <a:rPr lang="uk-UA" sz="900" dirty="0">
                          <a:effectLst/>
                        </a:rPr>
                        <a:t>Задокументувати чіткий розподіл повноважень і відповідальності за всі процедури СВЗЯО, включно з механізмами взаємодії між підрозділами.</a:t>
                      </a:r>
                      <a:endParaRPr lang="ru-RU" sz="900" dirty="0">
                        <a:effectLst/>
                      </a:endParaRPr>
                    </a:p>
                    <a:p>
                      <a:pPr marL="342900" lvl="0" indent="-342900" algn="just">
                        <a:lnSpc>
                          <a:spcPct val="115000"/>
                        </a:lnSpc>
                        <a:spcAft>
                          <a:spcPts val="0"/>
                        </a:spcAft>
                        <a:buFont typeface="+mj-lt"/>
                        <a:buAutoNum type="arabicPeriod"/>
                      </a:pPr>
                      <a:r>
                        <a:rPr lang="uk-UA" sz="900" dirty="0">
                          <a:effectLst/>
                        </a:rPr>
                        <a:t>Забезпечити регулярне та змістовне залучення викладачів, здобувачів вищої освіти та інших членів академічної спільноти до процедур внутрішнього забезпечення якості.</a:t>
                      </a:r>
                      <a:endParaRPr lang="ru-RU" sz="900" dirty="0">
                        <a:effectLst/>
                      </a:endParaRPr>
                    </a:p>
                    <a:p>
                      <a:pPr marL="342900" lvl="0" indent="-342900" algn="just">
                        <a:lnSpc>
                          <a:spcPct val="115000"/>
                        </a:lnSpc>
                        <a:spcAft>
                          <a:spcPts val="0"/>
                        </a:spcAft>
                        <a:buFont typeface="+mj-lt"/>
                        <a:buAutoNum type="arabicPeriod"/>
                      </a:pPr>
                      <a:r>
                        <a:rPr lang="uk-UA" sz="900" dirty="0">
                          <a:effectLst/>
                        </a:rPr>
                        <a:t>Підготувати приклади інституційних практик та заходів, які демонструють формування культури якості та ефективну участь спільноти у вдосконаленні освітніх програм.</a:t>
                      </a:r>
                      <a:endParaRPr lang="ru-RU" sz="900" dirty="0">
                        <a:effectLst/>
                      </a:endParaRPr>
                    </a:p>
                    <a:p>
                      <a:pPr marL="342900" lvl="0" indent="-342900" algn="just">
                        <a:lnSpc>
                          <a:spcPct val="115000"/>
                        </a:lnSpc>
                        <a:spcAft>
                          <a:spcPts val="0"/>
                        </a:spcAft>
                        <a:buFont typeface="+mj-lt"/>
                        <a:buAutoNum type="arabicPeriod"/>
                      </a:pPr>
                      <a:r>
                        <a:rPr lang="uk-UA" sz="900" dirty="0">
                          <a:effectLst/>
                        </a:rPr>
                        <a:t>Перевірити інтеграцію політики забезпечення якості освіти в стратегічні документи ЗВО та показати, як результати СВЗЯО впливають на управлінські рішення.</a:t>
                      </a:r>
                      <a:endParaRPr lang="ru-RU" sz="900" dirty="0">
                        <a:effectLst/>
                      </a:endParaRPr>
                    </a:p>
                    <a:p>
                      <a:pPr marL="342900" lvl="0" indent="-342900" algn="just">
                        <a:lnSpc>
                          <a:spcPct val="115000"/>
                        </a:lnSpc>
                        <a:spcAft>
                          <a:spcPts val="0"/>
                        </a:spcAft>
                        <a:buFont typeface="+mj-lt"/>
                        <a:buAutoNum type="arabicPeriod"/>
                      </a:pPr>
                      <a:r>
                        <a:rPr lang="uk-UA" sz="900" dirty="0">
                          <a:effectLst/>
                        </a:rPr>
                        <a:t>Систематично відстежувати ефективність залучення академічної спільноти та коригувати практики для підтримки постійного розвитку ОП.</a:t>
                      </a:r>
                      <a:endParaRPr lang="ru-RU" sz="900" dirty="0">
                        <a:effectLst/>
                        <a:latin typeface="Calibri"/>
                        <a:ea typeface="Calibri"/>
                        <a:cs typeface="Times New Roman"/>
                      </a:endParaRPr>
                    </a:p>
                  </a:txBody>
                  <a:tcPr marL="45604" marR="45604" marT="0" marB="0"/>
                </a:tc>
                <a:extLst>
                  <a:ext uri="{0D108BD9-81ED-4DB2-BD59-A6C34878D82A}">
                    <a16:rowId xmlns:a16="http://schemas.microsoft.com/office/drawing/2014/main" val="10002"/>
                  </a:ext>
                </a:extLst>
              </a:tr>
              <a:tr h="729818">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45604" marR="45604" marT="0" marB="0" anchor="ctr"/>
                </a:tc>
                <a:tc>
                  <a:txBody>
                    <a:bodyPr/>
                    <a:lstStyle/>
                    <a:p>
                      <a:pPr algn="just">
                        <a:lnSpc>
                          <a:spcPct val="115000"/>
                        </a:lnSpc>
                        <a:spcAft>
                          <a:spcPts val="0"/>
                        </a:spcAft>
                      </a:pPr>
                      <a:r>
                        <a:rPr lang="uk-UA" sz="900" dirty="0">
                          <a:effectLst/>
                        </a:rPr>
                        <a:t>! Твердження про вже сформовану культуру якості освіти у ЗВО потребує детального обґрунтування. </a:t>
                      </a:r>
                      <a:endParaRPr lang="ru-RU" sz="900" dirty="0">
                        <a:effectLst/>
                      </a:endParaRPr>
                    </a:p>
                    <a:p>
                      <a:pPr algn="just">
                        <a:lnSpc>
                          <a:spcPct val="115000"/>
                        </a:lnSpc>
                        <a:spcAft>
                          <a:spcPts val="0"/>
                        </a:spcAft>
                      </a:pPr>
                      <a:r>
                        <a:rPr lang="uk-UA" sz="900" dirty="0">
                          <a:effectLst/>
                        </a:rPr>
                        <a:t>! Наявність у ЗВО окремих структурних елементів системи внутрішнього забезпечення якості (управління/ відділ/ підрозділ, що здійснює моніторинг якості освіти чи кар’єрного шляху випускників тощо) не є підтвердженням зразковості.</a:t>
                      </a:r>
                      <a:endParaRPr lang="ru-RU" sz="900" dirty="0">
                        <a:effectLst/>
                        <a:latin typeface="Calibri"/>
                        <a:ea typeface="Calibri"/>
                        <a:cs typeface="Times New Roman"/>
                      </a:endParaRPr>
                    </a:p>
                  </a:txBody>
                  <a:tcPr marL="45604" marR="4560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187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400800" cy="4248472"/>
          </a:xfrm>
        </p:spPr>
        <p:txBody>
          <a:bodyPr>
            <a:normAutofit fontScale="32500" lnSpcReduction="20000"/>
          </a:bodyPr>
          <a:lstStyle/>
          <a:p>
            <a:r>
              <a:rPr lang="uk-UA" sz="16600" b="1" dirty="0">
                <a:solidFill>
                  <a:schemeClr val="tx1"/>
                </a:solidFill>
                <a:latin typeface="Times New Roman" pitchFamily="18" charset="0"/>
                <a:cs typeface="Times New Roman" pitchFamily="18" charset="0"/>
              </a:rPr>
              <a:t>КРИТЕРІЙ 9.</a:t>
            </a:r>
          </a:p>
          <a:p>
            <a:r>
              <a:rPr lang="uk-UA" sz="16600" b="1" dirty="0">
                <a:solidFill>
                  <a:schemeClr val="tx1"/>
                </a:solidFill>
                <a:latin typeface="Times New Roman" pitchFamily="18" charset="0"/>
                <a:cs typeface="Times New Roman" pitchFamily="18" charset="0"/>
              </a:rPr>
              <a:t> </a:t>
            </a:r>
          </a:p>
          <a:p>
            <a:r>
              <a:rPr lang="uk-UA" sz="16600" b="1" dirty="0">
                <a:solidFill>
                  <a:schemeClr val="tx1"/>
                </a:solidFill>
                <a:latin typeface="Times New Roman" pitchFamily="18" charset="0"/>
                <a:cs typeface="Times New Roman" pitchFamily="18" charset="0"/>
              </a:rPr>
              <a:t>ПРОЗОРІСТЬ ТА ПУБЛІЧНІСТЬ</a:t>
            </a:r>
            <a:endParaRPr lang="ru-RU" sz="16600" b="1" dirty="0">
              <a:solidFill>
                <a:schemeClr val="tx1"/>
              </a:solidFill>
              <a:latin typeface="Times New Roman" pitchFamily="18" charset="0"/>
              <a:cs typeface="Times New Roman" pitchFamily="18" charset="0"/>
            </a:endParaRPr>
          </a:p>
          <a:p>
            <a:endParaRPr lang="ru-RU" sz="16500" b="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9783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208823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7.1. </a:t>
            </a:r>
            <a:r>
              <a:rPr lang="uk-UA" sz="2000" dirty="0">
                <a:solidFill>
                  <a:schemeClr val="tx1"/>
                </a:solidFill>
                <a:latin typeface="Times New Roman" pitchFamily="18" charset="0"/>
                <a:cs typeface="Times New Roman" pitchFamily="18" charset="0"/>
              </a:rPr>
              <a:t>Навчально-методичне забезпечення освітньої програми, фінансові та матеріально-технічні ресурси (програмне забезпечення, обладнання, бібліотека, інша інфраструктура тощо) забезпечують досягнення визначених освітньою програмою мети освітньої програми та програмних результатів навчання.</a:t>
            </a:r>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392138242"/>
              </p:ext>
            </p:extLst>
          </p:nvPr>
        </p:nvGraphicFramePr>
        <p:xfrm>
          <a:off x="323528" y="2599022"/>
          <a:ext cx="7920880" cy="3278249"/>
        </p:xfrm>
        <a:graphic>
          <a:graphicData uri="http://schemas.openxmlformats.org/drawingml/2006/table">
            <a:tbl>
              <a:tblPr firstRow="1" firstCol="1" bandRow="1">
                <a:tableStyleId>{5C22544A-7EE6-4342-B048-85BDC9FD1C3A}</a:tableStyleId>
              </a:tblPr>
              <a:tblGrid>
                <a:gridCol w="1728709">
                  <a:extLst>
                    <a:ext uri="{9D8B030D-6E8A-4147-A177-3AD203B41FA5}">
                      <a16:colId xmlns:a16="http://schemas.microsoft.com/office/drawing/2014/main" val="20000"/>
                    </a:ext>
                  </a:extLst>
                </a:gridCol>
                <a:gridCol w="6192171">
                  <a:extLst>
                    <a:ext uri="{9D8B030D-6E8A-4147-A177-3AD203B41FA5}">
                      <a16:colId xmlns:a16="http://schemas.microsoft.com/office/drawing/2014/main" val="20001"/>
                    </a:ext>
                  </a:extLst>
                </a:gridCol>
              </a:tblGrid>
              <a:tr h="177843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7.1 визначає, що навчально-методичне, матеріально-технічне та фінансове забезпечення освітньої програми має бути достатнім, сучасним і відповідати цілям та програмним результатам навчання. ЗВО повинен гарантувати:</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якісних робочих програм та методичних матеріалів;</a:t>
                      </a:r>
                      <a:endParaRPr lang="ru-RU" sz="1000">
                        <a:effectLst/>
                      </a:endParaRPr>
                    </a:p>
                    <a:p>
                      <a:pPr marL="342900" lvl="0" indent="-342900" algn="just">
                        <a:spcAft>
                          <a:spcPts val="0"/>
                        </a:spcAft>
                        <a:buSzPts val="1000"/>
                        <a:buFont typeface="Symbol"/>
                        <a:buChar char=""/>
                        <a:tabLst>
                          <a:tab pos="457200" algn="l"/>
                        </a:tabLst>
                      </a:pPr>
                      <a:r>
                        <a:rPr lang="uk-UA" sz="1000">
                          <a:effectLst/>
                        </a:rPr>
                        <a:t>доступ здобувачів до обладнання, лабораторій, бібліотечних та електронних ресурсів;</a:t>
                      </a:r>
                      <a:endParaRPr lang="ru-RU" sz="1000">
                        <a:effectLst/>
                      </a:endParaRPr>
                    </a:p>
                    <a:p>
                      <a:pPr marL="342900" lvl="0" indent="-342900" algn="just">
                        <a:spcAft>
                          <a:spcPts val="0"/>
                        </a:spcAft>
                        <a:buSzPts val="1000"/>
                        <a:buFont typeface="Symbol"/>
                        <a:buChar char=""/>
                        <a:tabLst>
                          <a:tab pos="457200" algn="l"/>
                        </a:tabLst>
                      </a:pPr>
                      <a:r>
                        <a:rPr lang="uk-UA" sz="1000">
                          <a:effectLst/>
                        </a:rPr>
                        <a:t>використання ліцензійного або вільнопоширюваного ПЗ (крім продуктів країни-агресора);</a:t>
                      </a:r>
                      <a:endParaRPr lang="ru-RU" sz="1000">
                        <a:effectLst/>
                      </a:endParaRPr>
                    </a:p>
                    <a:p>
                      <a:pPr marL="342900" lvl="0" indent="-342900" algn="just">
                        <a:spcAft>
                          <a:spcPts val="0"/>
                        </a:spcAft>
                        <a:buSzPts val="1000"/>
                        <a:buFont typeface="Symbol"/>
                        <a:buChar char=""/>
                        <a:tabLst>
                          <a:tab pos="457200" algn="l"/>
                        </a:tabLst>
                      </a:pPr>
                      <a:r>
                        <a:rPr lang="uk-UA" sz="1000">
                          <a:effectLst/>
                        </a:rPr>
                        <a:t>системність у плануванні та оновленні ресурсів;</a:t>
                      </a:r>
                      <a:endParaRPr lang="ru-RU" sz="1000">
                        <a:effectLst/>
                      </a:endParaRPr>
                    </a:p>
                    <a:p>
                      <a:pPr marL="342900" lvl="0" indent="-342900" algn="just">
                        <a:spcAft>
                          <a:spcPts val="0"/>
                        </a:spcAft>
                        <a:buSzPts val="1000"/>
                        <a:buFont typeface="Symbol"/>
                        <a:buChar char=""/>
                        <a:tabLst>
                          <a:tab pos="457200" algn="l"/>
                        </a:tabLst>
                      </a:pPr>
                      <a:r>
                        <a:rPr lang="uk-UA" sz="1000">
                          <a:effectLst/>
                        </a:rPr>
                        <a:t>розвиток інфраструктури дистанційного навчання;</a:t>
                      </a:r>
                      <a:endParaRPr lang="ru-RU" sz="1000">
                        <a:effectLst/>
                      </a:endParaRPr>
                    </a:p>
                    <a:p>
                      <a:pPr marL="342900" lvl="0" indent="-342900" algn="just">
                        <a:spcAft>
                          <a:spcPts val="0"/>
                        </a:spcAft>
                        <a:buSzPts val="1000"/>
                        <a:buFont typeface="Symbol"/>
                        <a:buChar char=""/>
                        <a:tabLst>
                          <a:tab pos="457200" algn="l"/>
                        </a:tabLst>
                      </a:pPr>
                      <a:r>
                        <a:rPr lang="uk-UA" sz="1000">
                          <a:effectLst/>
                        </a:rPr>
                        <a:t>збирання та аналіз зворотного зв’язку від здобувачів щодо якості забезпечення.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499814">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dirty="0">
                          <a:effectLst/>
                        </a:rPr>
                        <a:t>Закон України «Про вищу освіту» (п. 5 ч. 2 ст. 16, ч. 7 ст. 71).</a:t>
                      </a:r>
                      <a:endParaRPr lang="ru-RU" sz="1000" dirty="0">
                        <a:effectLst/>
                      </a:endParaRPr>
                    </a:p>
                    <a:p>
                      <a:pPr marL="342900" lvl="0" indent="-342900" algn="just">
                        <a:lnSpc>
                          <a:spcPct val="115000"/>
                        </a:lnSpc>
                        <a:spcAft>
                          <a:spcPts val="0"/>
                        </a:spcAft>
                        <a:buFont typeface="Symbol"/>
                        <a:buChar char=""/>
                      </a:pPr>
                      <a:r>
                        <a:rPr lang="uk-UA" sz="1100" dirty="0">
                          <a:effectLst/>
                        </a:rPr>
                        <a:t>Закон України «Про освіту» (ч. 6 ст. 25).</a:t>
                      </a:r>
                      <a:endParaRPr lang="ru-RU" sz="1000" dirty="0">
                        <a:effectLst/>
                      </a:endParaRPr>
                    </a:p>
                    <a:p>
                      <a:pPr marL="342900" lvl="0" indent="-342900" algn="just">
                        <a:lnSpc>
                          <a:spcPct val="115000"/>
                        </a:lnSpc>
                        <a:spcAft>
                          <a:spcPts val="0"/>
                        </a:spcAft>
                        <a:buFont typeface="Symbol"/>
                        <a:buChar char=""/>
                      </a:pPr>
                      <a:r>
                        <a:rPr lang="uk-UA" sz="1100" dirty="0">
                          <a:effectLst/>
                        </a:rPr>
                        <a:t>Розпорядження КМУ від 23.02.2022 № 286-р «Про схвалення Стратегії розвитку вищої освіти в Україні на 2022–2032 роки».</a:t>
                      </a:r>
                      <a:endParaRPr lang="ru-RU" sz="1000" dirty="0">
                        <a:effectLst/>
                      </a:endParaRPr>
                    </a:p>
                    <a:p>
                      <a:pPr marL="342900" lvl="0" indent="-342900" algn="just">
                        <a:lnSpc>
                          <a:spcPct val="115000"/>
                        </a:lnSpc>
                        <a:spcAft>
                          <a:spcPts val="0"/>
                        </a:spcAft>
                        <a:buFont typeface="Symbol"/>
                        <a:buChar char=""/>
                      </a:pPr>
                      <a:r>
                        <a:rPr lang="uk-UA" sz="1100" dirty="0">
                          <a:effectLst/>
                        </a:rPr>
                        <a:t>Закон України «Про авторське право і суміжні права» (ст. 18).</a:t>
                      </a:r>
                      <a:endParaRPr lang="ru-RU" sz="1000" dirty="0">
                        <a:effectLst/>
                      </a:endParaRPr>
                    </a:p>
                    <a:p>
                      <a:pPr marL="342900" lvl="0" indent="-342900" algn="just">
                        <a:lnSpc>
                          <a:spcPct val="115000"/>
                        </a:lnSpc>
                        <a:spcAft>
                          <a:spcPts val="0"/>
                        </a:spcAft>
                        <a:buFont typeface="Symbol"/>
                        <a:buChar char=""/>
                      </a:pPr>
                      <a:r>
                        <a:rPr lang="uk-UA" sz="1100" dirty="0">
                          <a:effectLst/>
                        </a:rPr>
                        <a:t>ESG-2015 (Стандарт 1.6 «Навчальні ресурси і підтримка студентів»).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748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12168"/>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9.1. </a:t>
            </a:r>
            <a:r>
              <a:rPr lang="uk-UA" sz="2100" dirty="0">
                <a:solidFill>
                  <a:schemeClr val="tx1"/>
                </a:solidFill>
                <a:latin typeface="Times New Roman" pitchFamily="18" charset="0"/>
                <a:cs typeface="Times New Roman" pitchFamily="18" charset="0"/>
              </a:rPr>
              <a:t>Визначені чіткі та зрозумілі правила і процедури, що регулюють права та </a:t>
            </a:r>
            <a:r>
              <a:rPr lang="uk-UA" sz="2100" dirty="0" err="1">
                <a:solidFill>
                  <a:schemeClr val="tx1"/>
                </a:solidFill>
                <a:latin typeface="Times New Roman" pitchFamily="18" charset="0"/>
                <a:cs typeface="Times New Roman" pitchFamily="18" charset="0"/>
              </a:rPr>
              <a:t>обовʼязки</a:t>
            </a:r>
            <a:r>
              <a:rPr lang="uk-UA" sz="2100" dirty="0">
                <a:solidFill>
                  <a:schemeClr val="tx1"/>
                </a:solidFill>
                <a:latin typeface="Times New Roman" pitchFamily="18" charset="0"/>
                <a:cs typeface="Times New Roman" pitchFamily="18" charset="0"/>
              </a:rPr>
              <a:t> всіх учасників освітнього процесу, є доступними для них та яких послідовно дотримуються під час реалізації освітньої програми.</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49115531"/>
              </p:ext>
            </p:extLst>
          </p:nvPr>
        </p:nvGraphicFramePr>
        <p:xfrm>
          <a:off x="251520" y="2276872"/>
          <a:ext cx="8064897" cy="3456383"/>
        </p:xfrm>
        <a:graphic>
          <a:graphicData uri="http://schemas.openxmlformats.org/drawingml/2006/table">
            <a:tbl>
              <a:tblPr firstRow="1" firstCol="1" bandRow="1">
                <a:tableStyleId>{5C22544A-7EE6-4342-B048-85BDC9FD1C3A}</a:tableStyleId>
              </a:tblPr>
              <a:tblGrid>
                <a:gridCol w="1760139">
                  <a:extLst>
                    <a:ext uri="{9D8B030D-6E8A-4147-A177-3AD203B41FA5}">
                      <a16:colId xmlns:a16="http://schemas.microsoft.com/office/drawing/2014/main" val="20000"/>
                    </a:ext>
                  </a:extLst>
                </a:gridCol>
                <a:gridCol w="6304758">
                  <a:extLst>
                    <a:ext uri="{9D8B030D-6E8A-4147-A177-3AD203B41FA5}">
                      <a16:colId xmlns:a16="http://schemas.microsoft.com/office/drawing/2014/main" val="20001"/>
                    </a:ext>
                  </a:extLst>
                </a:gridCol>
              </a:tblGrid>
              <a:tr h="177364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Визначені чіткі та зрозумілі правила і процедури, що регулюють права та обов’язки всіх учасників освітнього процесу, є доступними для них та яких послідовно дотримуються під час реалізації освітньої програми.</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локальні акти ЗВО, що регулюють права та обов’язки учасників освітнього процесу, доступні для тих, чиї права та обов’язки вони регулюють;</a:t>
                      </a:r>
                      <a:endParaRPr lang="ru-RU" sz="1000">
                        <a:effectLst/>
                      </a:endParaRPr>
                    </a:p>
                    <a:p>
                      <a:pPr marL="342900" lvl="0" indent="-342900" algn="just">
                        <a:spcAft>
                          <a:spcPts val="0"/>
                        </a:spcAft>
                        <a:buSzPts val="1000"/>
                        <a:buFont typeface="Symbol"/>
                        <a:buChar char=""/>
                        <a:tabLst>
                          <a:tab pos="457200" algn="l"/>
                        </a:tabLst>
                      </a:pPr>
                      <a:r>
                        <a:rPr lang="uk-UA" sz="1000">
                          <a:effectLst/>
                        </a:rPr>
                        <a:t>під час реалізації освітньої програми учасники освітнього процесу послідовно дотримуються визначених правил та процедур.</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682742">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(ст. 57, 58, 62, 63, 64, 79).</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освіту» (ст. 53, 54).</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1.8).</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Порядок підготовки здобувачів ступеня доктора філософії та доктора наук у ЗВО (п. 8–13, постанова КМУ № 261 від 23.03.2016).</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які містять права та обов’язки учасників освітнього процесу.</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584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166274354"/>
              </p:ext>
            </p:extLst>
          </p:nvPr>
        </p:nvGraphicFramePr>
        <p:xfrm>
          <a:off x="323529" y="476672"/>
          <a:ext cx="7992888" cy="6048672"/>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1283564">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5653" marR="55653" marT="0" marB="0" anchor="ctr"/>
                </a:tc>
                <a:tc>
                  <a:txBody>
                    <a:bodyPr/>
                    <a:lstStyle/>
                    <a:p>
                      <a:pPr marL="342900" lvl="0" indent="-342900" algn="just">
                        <a:lnSpc>
                          <a:spcPct val="115000"/>
                        </a:lnSpc>
                        <a:spcAft>
                          <a:spcPts val="0"/>
                        </a:spcAft>
                        <a:buFont typeface="+mj-lt"/>
                        <a:buAutoNum type="arabicPeriod"/>
                      </a:pPr>
                      <a:r>
                        <a:rPr lang="uk-UA" sz="1000">
                          <a:effectLst/>
                        </a:rPr>
                        <a:t>Чи визначені правила та процедури, що регулюють права та обов’язки всіх учасників освітнього процесу;</a:t>
                      </a:r>
                      <a:endParaRPr lang="ru-RU" sz="900">
                        <a:effectLst/>
                      </a:endParaRPr>
                    </a:p>
                    <a:p>
                      <a:pPr marL="342900" lvl="0" indent="-342900" algn="just">
                        <a:lnSpc>
                          <a:spcPct val="115000"/>
                        </a:lnSpc>
                        <a:spcAft>
                          <a:spcPts val="0"/>
                        </a:spcAft>
                        <a:buFont typeface="+mj-lt"/>
                        <a:buAutoNum type="arabicPeriod"/>
                      </a:pPr>
                      <a:r>
                        <a:rPr lang="uk-UA" sz="1000">
                          <a:effectLst/>
                        </a:rPr>
                        <a:t>Чи є ці правила чіткими та зрозумілими;</a:t>
                      </a:r>
                      <a:endParaRPr lang="ru-RU" sz="900">
                        <a:effectLst/>
                      </a:endParaRPr>
                    </a:p>
                    <a:p>
                      <a:pPr marL="342900" lvl="0" indent="-342900" algn="just">
                        <a:lnSpc>
                          <a:spcPct val="115000"/>
                        </a:lnSpc>
                        <a:spcAft>
                          <a:spcPts val="0"/>
                        </a:spcAft>
                        <a:buFont typeface="+mj-lt"/>
                        <a:buAutoNum type="arabicPeriod"/>
                      </a:pPr>
                      <a:r>
                        <a:rPr lang="uk-UA" sz="1000">
                          <a:effectLst/>
                        </a:rPr>
                        <a:t>Чи забезпечено доступність цих правил для учасників освітнього процесу, зокрема через офіційний вебсайт ЗВО;</a:t>
                      </a:r>
                      <a:endParaRPr lang="ru-RU" sz="900">
                        <a:effectLst/>
                      </a:endParaRPr>
                    </a:p>
                    <a:p>
                      <a:pPr marL="342900" lvl="0" indent="-342900" algn="just">
                        <a:lnSpc>
                          <a:spcPct val="115000"/>
                        </a:lnSpc>
                        <a:spcAft>
                          <a:spcPts val="0"/>
                        </a:spcAft>
                        <a:buFont typeface="+mj-lt"/>
                        <a:buAutoNum type="arabicPeriod"/>
                      </a:pPr>
                      <a:r>
                        <a:rPr lang="uk-UA" sz="1000">
                          <a:effectLst/>
                        </a:rPr>
                        <a:t>Наскільки послідовно дотримуються визначених правил під час реалізації освітньої програми.</a:t>
                      </a:r>
                      <a:endParaRPr lang="ru-RU" sz="900">
                        <a:effectLst/>
                        <a:latin typeface="Calibri"/>
                        <a:ea typeface="Calibri"/>
                        <a:cs typeface="Times New Roman"/>
                      </a:endParaRPr>
                    </a:p>
                  </a:txBody>
                  <a:tcPr marL="55653" marR="55653" marT="0" marB="0"/>
                </a:tc>
                <a:extLst>
                  <a:ext uri="{0D108BD9-81ED-4DB2-BD59-A6C34878D82A}">
                    <a16:rowId xmlns:a16="http://schemas.microsoft.com/office/drawing/2014/main" val="10000"/>
                  </a:ext>
                </a:extLst>
              </a:tr>
              <a:tr h="2197980">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5653" marR="55653" marT="0" marB="0" anchor="ctr"/>
                </a:tc>
                <a:tc>
                  <a:txBody>
                    <a:bodyPr/>
                    <a:lstStyle/>
                    <a:p>
                      <a:pPr algn="just">
                        <a:spcAft>
                          <a:spcPts val="0"/>
                        </a:spcAft>
                      </a:pPr>
                      <a:r>
                        <a:rPr lang="uk-UA" sz="1000" b="1" dirty="0">
                          <a:effectLst/>
                        </a:rPr>
                        <a:t>9.1.1 Правила і процедури не визначені або недоступні:</a:t>
                      </a:r>
                      <a:endParaRPr lang="ru-RU" sz="1000" b="1" dirty="0">
                        <a:effectLst/>
                      </a:endParaRPr>
                    </a:p>
                    <a:p>
                      <a:pPr marL="342900" lvl="0" indent="-342900" algn="just">
                        <a:spcAft>
                          <a:spcPts val="0"/>
                        </a:spcAft>
                        <a:buSzPts val="1000"/>
                        <a:buFont typeface="Symbol"/>
                        <a:buChar char=""/>
                        <a:tabLst>
                          <a:tab pos="457200" algn="l"/>
                        </a:tabLst>
                      </a:pPr>
                      <a:r>
                        <a:rPr lang="uk-UA" sz="1000" dirty="0">
                          <a:effectLst/>
                        </a:rPr>
                        <a:t>Вказати, які конкретні правила та процедури відсутні;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Пояснити, які законодавчі акти вимагають їх наявності;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Навести пояснення ЗВО щодо причин відсутності правил;</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Описати наслідки для учасників освітнього процесу (неузгодженість дій, порушення прав, ризики для якості освіти).</a:t>
                      </a:r>
                      <a:endParaRPr lang="ru-RU" sz="1000" dirty="0">
                        <a:effectLst/>
                      </a:endParaRPr>
                    </a:p>
                    <a:p>
                      <a:pPr algn="just">
                        <a:spcAft>
                          <a:spcPts val="0"/>
                        </a:spcAft>
                      </a:pPr>
                      <a:r>
                        <a:rPr lang="uk-UA" sz="1000" b="1" dirty="0">
                          <a:effectLst/>
                        </a:rPr>
                        <a:t>9.1.2 Відсутність відкритого доступу до документів на </a:t>
                      </a:r>
                      <a:r>
                        <a:rPr lang="uk-UA" sz="1000" b="1" dirty="0" err="1">
                          <a:effectLst/>
                        </a:rPr>
                        <a:t>вебсайті</a:t>
                      </a:r>
                      <a:r>
                        <a:rPr lang="uk-UA" sz="1000" b="1" dirty="0">
                          <a:effectLst/>
                        </a:rPr>
                        <a:t> ЗВО:</a:t>
                      </a:r>
                      <a:endParaRPr lang="ru-RU" sz="1000" b="1" dirty="0">
                        <a:effectLst/>
                      </a:endParaRPr>
                    </a:p>
                    <a:p>
                      <a:pPr marL="342900" lvl="0" indent="-342900" algn="just">
                        <a:spcAft>
                          <a:spcPts val="0"/>
                        </a:spcAft>
                        <a:buSzPts val="1000"/>
                        <a:buFont typeface="Symbol"/>
                        <a:buChar char=""/>
                        <a:tabLst>
                          <a:tab pos="457200" algn="l"/>
                        </a:tabLst>
                      </a:pPr>
                      <a:r>
                        <a:rPr lang="uk-UA" sz="1000" dirty="0">
                          <a:effectLst/>
                        </a:rPr>
                        <a:t>Чітко зазначити, яка інформація та документи повинні бути доступні (ст. 79 Закону «Про вищу освіту»), але доступу до них немає;</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Навести факти або результати перевірок, що підтверджують недоступність;</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Вказати пояснення ЗВО і аргументувати, чому вони недостатні;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Описати можливі наслідки для учасників освітнього процесу (обмеження права на інформацію, неможливість ознайомлення з правилами та процедурами).</a:t>
                      </a:r>
                      <a:endParaRPr lang="ru-RU" sz="1000" dirty="0">
                        <a:effectLst/>
                        <a:latin typeface="Calibri"/>
                        <a:ea typeface="Times New Roman"/>
                        <a:cs typeface="Times New Roman"/>
                      </a:endParaRPr>
                    </a:p>
                  </a:txBody>
                  <a:tcPr marL="55653" marR="55653" marT="0" marB="0"/>
                </a:tc>
                <a:extLst>
                  <a:ext uri="{0D108BD9-81ED-4DB2-BD59-A6C34878D82A}">
                    <a16:rowId xmlns:a16="http://schemas.microsoft.com/office/drawing/2014/main" val="10001"/>
                  </a:ext>
                </a:extLst>
              </a:tr>
              <a:tr h="2147727">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5653" marR="55653" marT="0" marB="0" anchor="ctr"/>
                </a:tc>
                <a:tc>
                  <a:txBody>
                    <a:bodyPr/>
                    <a:lstStyle/>
                    <a:p>
                      <a:pPr marL="342900" lvl="0" indent="-342900" algn="just">
                        <a:lnSpc>
                          <a:spcPct val="115000"/>
                        </a:lnSpc>
                        <a:spcAft>
                          <a:spcPts val="0"/>
                        </a:spcAft>
                        <a:buFont typeface="+mj-lt"/>
                        <a:buAutoNum type="arabicPeriod"/>
                      </a:pPr>
                      <a:r>
                        <a:rPr lang="uk-UA" sz="1000">
                          <a:effectLst/>
                        </a:rPr>
                        <a:t>Перевірити, чи всі локальні акти, що регулюють права та обов’язки учасників освітнього процесу, чітко оформлені та зрозумілі.</a:t>
                      </a:r>
                      <a:endParaRPr lang="ru-RU" sz="900">
                        <a:effectLst/>
                      </a:endParaRPr>
                    </a:p>
                    <a:p>
                      <a:pPr marL="342900" lvl="0" indent="-342900" algn="just">
                        <a:lnSpc>
                          <a:spcPct val="115000"/>
                        </a:lnSpc>
                        <a:spcAft>
                          <a:spcPts val="0"/>
                        </a:spcAft>
                        <a:buFont typeface="+mj-lt"/>
                        <a:buAutoNum type="arabicPeriod"/>
                      </a:pPr>
                      <a:r>
                        <a:rPr lang="uk-UA" sz="1000">
                          <a:effectLst/>
                        </a:rPr>
                        <a:t>Забезпечити відкритий доступ до цих документів через офіційний вебсайт ЗВО.</a:t>
                      </a:r>
                      <a:endParaRPr lang="ru-RU" sz="900">
                        <a:effectLst/>
                      </a:endParaRPr>
                    </a:p>
                    <a:p>
                      <a:pPr marL="342900" lvl="0" indent="-342900" algn="just">
                        <a:lnSpc>
                          <a:spcPct val="115000"/>
                        </a:lnSpc>
                        <a:spcAft>
                          <a:spcPts val="0"/>
                        </a:spcAft>
                        <a:buFont typeface="+mj-lt"/>
                        <a:buAutoNum type="arabicPeriod"/>
                      </a:pPr>
                      <a:r>
                        <a:rPr lang="uk-UA" sz="1000">
                          <a:effectLst/>
                        </a:rPr>
                        <a:t>Систематично контролювати, щоб учасники освітнього процесу дотримувалися встановлених правил та процедур.</a:t>
                      </a:r>
                      <a:endParaRPr lang="ru-RU" sz="900">
                        <a:effectLst/>
                      </a:endParaRPr>
                    </a:p>
                    <a:p>
                      <a:pPr marL="342900" lvl="0" indent="-342900" algn="just">
                        <a:lnSpc>
                          <a:spcPct val="115000"/>
                        </a:lnSpc>
                        <a:spcAft>
                          <a:spcPts val="0"/>
                        </a:spcAft>
                        <a:buFont typeface="+mj-lt"/>
                        <a:buAutoNum type="arabicPeriod"/>
                      </a:pPr>
                      <a:r>
                        <a:rPr lang="uk-UA" sz="1000">
                          <a:effectLst/>
                        </a:rPr>
                        <a:t>Підготувати приклади, які демонструють дотримання правил у практичній реалізації освітніх програм.</a:t>
                      </a:r>
                      <a:endParaRPr lang="ru-RU" sz="900">
                        <a:effectLst/>
                      </a:endParaRPr>
                    </a:p>
                    <a:p>
                      <a:pPr marL="342900" lvl="0" indent="-342900" algn="just">
                        <a:lnSpc>
                          <a:spcPct val="115000"/>
                        </a:lnSpc>
                        <a:spcAft>
                          <a:spcPts val="0"/>
                        </a:spcAft>
                        <a:buFont typeface="+mj-lt"/>
                        <a:buAutoNum type="arabicPeriod"/>
                      </a:pPr>
                      <a:r>
                        <a:rPr lang="uk-UA" sz="1000">
                          <a:effectLst/>
                        </a:rPr>
                        <a:t>Перевірити відповідність правил і процедур чинному законодавству України та ESG 2015.</a:t>
                      </a:r>
                      <a:endParaRPr lang="ru-RU" sz="900">
                        <a:effectLst/>
                      </a:endParaRPr>
                    </a:p>
                    <a:p>
                      <a:pPr marL="342900" lvl="0" indent="-342900" algn="just">
                        <a:lnSpc>
                          <a:spcPct val="115000"/>
                        </a:lnSpc>
                        <a:spcAft>
                          <a:spcPts val="0"/>
                        </a:spcAft>
                        <a:buFont typeface="+mj-lt"/>
                        <a:buAutoNum type="arabicPeriod"/>
                      </a:pPr>
                      <a:r>
                        <a:rPr lang="uk-UA" sz="1000">
                          <a:effectLst/>
                        </a:rPr>
                        <a:t>Включити процедури збору зворотного зв’язку від здобувачів освіти та викладачів для постійного удосконалення правил та процедур.</a:t>
                      </a:r>
                      <a:endParaRPr lang="ru-RU" sz="900">
                        <a:effectLst/>
                        <a:latin typeface="Calibri"/>
                        <a:ea typeface="Calibri"/>
                        <a:cs typeface="Times New Roman"/>
                      </a:endParaRPr>
                    </a:p>
                  </a:txBody>
                  <a:tcPr marL="55653" marR="55653" marT="0" marB="0"/>
                </a:tc>
                <a:extLst>
                  <a:ext uri="{0D108BD9-81ED-4DB2-BD59-A6C34878D82A}">
                    <a16:rowId xmlns:a16="http://schemas.microsoft.com/office/drawing/2014/main" val="10002"/>
                  </a:ext>
                </a:extLst>
              </a:tr>
              <a:tr h="419401">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5653" marR="55653" marT="0" marB="0" anchor="ctr"/>
                </a:tc>
                <a:tc>
                  <a:txBody>
                    <a:bodyPr/>
                    <a:lstStyle/>
                    <a:p>
                      <a:pPr algn="just">
                        <a:lnSpc>
                          <a:spcPct val="115000"/>
                        </a:lnSpc>
                        <a:spcAft>
                          <a:spcPts val="0"/>
                        </a:spcAft>
                      </a:pPr>
                      <a:r>
                        <a:rPr lang="uk-UA" sz="1000" dirty="0">
                          <a:effectLst/>
                        </a:rPr>
                        <a:t>! Структура сайту, його рубрикація та дизайн не є предметом оцінювання і належать до сфери автономії ЗВО.</a:t>
                      </a:r>
                      <a:endParaRPr lang="ru-RU" sz="900" dirty="0">
                        <a:effectLst/>
                        <a:latin typeface="Calibri"/>
                        <a:ea typeface="Calibri"/>
                        <a:cs typeface="Times New Roman"/>
                      </a:endParaRPr>
                    </a:p>
                  </a:txBody>
                  <a:tcPr marL="55653" marR="5565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614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936104"/>
          </a:xfrm>
        </p:spPr>
        <p:txBody>
          <a:bodyPr>
            <a:normAutofit fontScale="77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9.2. </a:t>
            </a:r>
            <a:r>
              <a:rPr lang="uk-UA" sz="2100" dirty="0">
                <a:solidFill>
                  <a:schemeClr val="tx1"/>
                </a:solidFill>
                <a:latin typeface="Times New Roman" pitchFamily="18" charset="0"/>
                <a:cs typeface="Times New Roman" pitchFamily="18" charset="0"/>
              </a:rPr>
              <a:t>Заклад вищої освіти не пізніше ніж за місяць до затвердження освітньої програми або змін до неї оприлюднює на своєму офіційному </a:t>
            </a:r>
            <a:r>
              <a:rPr lang="uk-UA" sz="2100" dirty="0" err="1">
                <a:solidFill>
                  <a:schemeClr val="tx1"/>
                </a:solidFill>
                <a:latin typeface="Times New Roman" pitchFamily="18" charset="0"/>
                <a:cs typeface="Times New Roman" pitchFamily="18" charset="0"/>
              </a:rPr>
              <a:t>вебсайті</a:t>
            </a:r>
            <a:r>
              <a:rPr lang="uk-UA" sz="2100" dirty="0">
                <a:solidFill>
                  <a:schemeClr val="tx1"/>
                </a:solidFill>
                <a:latin typeface="Times New Roman" pitchFamily="18" charset="0"/>
                <a:cs typeface="Times New Roman" pitchFamily="18" charset="0"/>
              </a:rPr>
              <a:t> відповідний </a:t>
            </a:r>
            <a:r>
              <a:rPr lang="uk-UA" sz="2100" dirty="0" err="1">
                <a:solidFill>
                  <a:schemeClr val="tx1"/>
                </a:solidFill>
                <a:latin typeface="Times New Roman" pitchFamily="18" charset="0"/>
                <a:cs typeface="Times New Roman" pitchFamily="18" charset="0"/>
              </a:rPr>
              <a:t>проєкт</a:t>
            </a:r>
            <a:r>
              <a:rPr lang="uk-UA" sz="2100" dirty="0">
                <a:solidFill>
                  <a:schemeClr val="tx1"/>
                </a:solidFill>
                <a:latin typeface="Times New Roman" pitchFamily="18" charset="0"/>
                <a:cs typeface="Times New Roman" pitchFamily="18" charset="0"/>
              </a:rPr>
              <a:t> із метою отримання зауважень та пропозиції заінтересованих сторін.</a:t>
            </a:r>
            <a:endParaRPr lang="ru-RU" sz="2100" dirty="0">
              <a:solidFill>
                <a:schemeClr val="tx1"/>
              </a:solidFill>
              <a:latin typeface="Times New Roman" pitchFamily="18" charset="0"/>
              <a:cs typeface="Times New Roman" pitchFamily="18" charset="0"/>
            </a:endParaRPr>
          </a:p>
          <a:p>
            <a:pPr algn="just"/>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4171663778"/>
              </p:ext>
            </p:extLst>
          </p:nvPr>
        </p:nvGraphicFramePr>
        <p:xfrm>
          <a:off x="395536" y="1340767"/>
          <a:ext cx="7848872" cy="5328592"/>
        </p:xfrm>
        <a:graphic>
          <a:graphicData uri="http://schemas.openxmlformats.org/drawingml/2006/table">
            <a:tbl>
              <a:tblPr firstRow="1" firstCol="1" bandRow="1">
                <a:tableStyleId>{5C22544A-7EE6-4342-B048-85BDC9FD1C3A}</a:tableStyleId>
              </a:tblPr>
              <a:tblGrid>
                <a:gridCol w="1712993">
                  <a:extLst>
                    <a:ext uri="{9D8B030D-6E8A-4147-A177-3AD203B41FA5}">
                      <a16:colId xmlns:a16="http://schemas.microsoft.com/office/drawing/2014/main" val="20000"/>
                    </a:ext>
                  </a:extLst>
                </a:gridCol>
                <a:gridCol w="6135879">
                  <a:extLst>
                    <a:ext uri="{9D8B030D-6E8A-4147-A177-3AD203B41FA5}">
                      <a16:colId xmlns:a16="http://schemas.microsoft.com/office/drawing/2014/main" val="20001"/>
                    </a:ext>
                  </a:extLst>
                </a:gridCol>
              </a:tblGrid>
              <a:tr h="1040318">
                <a:tc>
                  <a:txBody>
                    <a:bodyPr/>
                    <a:lstStyle/>
                    <a:p>
                      <a:pPr algn="ctr">
                        <a:lnSpc>
                          <a:spcPct val="115000"/>
                        </a:lnSpc>
                        <a:spcAft>
                          <a:spcPts val="0"/>
                        </a:spcAft>
                      </a:pPr>
                      <a:r>
                        <a:rPr lang="uk-UA" sz="900" dirty="0">
                          <a:effectLst/>
                        </a:rPr>
                        <a:t>Суть </a:t>
                      </a:r>
                      <a:r>
                        <a:rPr lang="uk-UA" sz="900" dirty="0" err="1">
                          <a:effectLst/>
                        </a:rPr>
                        <a:t>підкритерію</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51640" marR="51640" marT="0" marB="0" anchor="ctr"/>
                </a:tc>
                <a:tc>
                  <a:txBody>
                    <a:bodyPr/>
                    <a:lstStyle/>
                    <a:p>
                      <a:pPr algn="just">
                        <a:spcAft>
                          <a:spcPts val="0"/>
                        </a:spcAft>
                      </a:pPr>
                      <a:r>
                        <a:rPr lang="uk-UA" sz="900" dirty="0">
                          <a:effectLst/>
                        </a:rPr>
                        <a:t>Заклад вищої освіти не пізніше ніж за місяць до затвердження освітньої програми або змін до неї оприлюднює на своєму офіційному </a:t>
                      </a:r>
                      <a:r>
                        <a:rPr lang="uk-UA" sz="900" dirty="0" err="1">
                          <a:effectLst/>
                        </a:rPr>
                        <a:t>вебсайті</a:t>
                      </a:r>
                      <a:r>
                        <a:rPr lang="uk-UA" sz="900" dirty="0">
                          <a:effectLst/>
                        </a:rPr>
                        <a:t> відповідний </a:t>
                      </a:r>
                      <a:r>
                        <a:rPr lang="uk-UA" sz="900" dirty="0" err="1">
                          <a:effectLst/>
                        </a:rPr>
                        <a:t>проєкт</a:t>
                      </a:r>
                      <a:r>
                        <a:rPr lang="uk-UA" sz="900" dirty="0">
                          <a:effectLst/>
                        </a:rPr>
                        <a:t> із метою отримання зауважень та пропозицій заінтересованих сторін.</a:t>
                      </a:r>
                      <a:endParaRPr lang="ru-RU" sz="900" dirty="0">
                        <a:effectLst/>
                      </a:endParaRPr>
                    </a:p>
                    <a:p>
                      <a:pPr algn="just">
                        <a:spcAft>
                          <a:spcPts val="0"/>
                        </a:spcAft>
                      </a:pPr>
                      <a:r>
                        <a:rPr lang="uk-UA" sz="900" dirty="0">
                          <a:effectLst/>
                        </a:rPr>
                        <a:t>Відповідність </a:t>
                      </a:r>
                      <a:r>
                        <a:rPr lang="uk-UA" sz="900" dirty="0" err="1">
                          <a:effectLst/>
                        </a:rPr>
                        <a:t>підкритерію</a:t>
                      </a:r>
                      <a:r>
                        <a:rPr lang="uk-UA" sz="900" dirty="0">
                          <a:effectLst/>
                        </a:rPr>
                        <a:t> передбачає:</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оприлюднення на офіційному </a:t>
                      </a:r>
                      <a:r>
                        <a:rPr lang="uk-UA" sz="900" dirty="0" err="1">
                          <a:effectLst/>
                        </a:rPr>
                        <a:t>вебсайті</a:t>
                      </a:r>
                      <a:r>
                        <a:rPr lang="uk-UA" sz="900" dirty="0">
                          <a:effectLst/>
                        </a:rPr>
                        <a:t> ЗВО </a:t>
                      </a:r>
                      <a:r>
                        <a:rPr lang="uk-UA" sz="900" dirty="0" err="1">
                          <a:effectLst/>
                        </a:rPr>
                        <a:t>проєкту</a:t>
                      </a:r>
                      <a:r>
                        <a:rPr lang="uk-UA" sz="900" dirty="0">
                          <a:effectLst/>
                        </a:rPr>
                        <a:t> освітньої програми не пізніше ніж за місяць до її затвердження;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наявність інструменту для отримання зауважень та пропозицій заінтересованих сторін щодо запропонованої редакції освітньої програми.</a:t>
                      </a:r>
                      <a:endParaRPr lang="ru-RU" sz="900" dirty="0">
                        <a:effectLst/>
                        <a:latin typeface="Calibri"/>
                        <a:ea typeface="Times New Roman"/>
                        <a:cs typeface="Times New Roman"/>
                      </a:endParaRPr>
                    </a:p>
                  </a:txBody>
                  <a:tcPr marL="51640" marR="51640" marT="0" marB="0"/>
                </a:tc>
                <a:extLst>
                  <a:ext uri="{0D108BD9-81ED-4DB2-BD59-A6C34878D82A}">
                    <a16:rowId xmlns:a16="http://schemas.microsoft.com/office/drawing/2014/main" val="10000"/>
                  </a:ext>
                </a:extLst>
              </a:tr>
              <a:tr h="745786">
                <a:tc>
                  <a:txBody>
                    <a:bodyPr/>
                    <a:lstStyle/>
                    <a:p>
                      <a:pPr algn="ctr">
                        <a:lnSpc>
                          <a:spcPct val="115000"/>
                        </a:lnSpc>
                        <a:spcAft>
                          <a:spcPts val="0"/>
                        </a:spcAft>
                      </a:pPr>
                      <a:r>
                        <a:rPr lang="uk-UA" sz="900">
                          <a:effectLst/>
                        </a:rPr>
                        <a:t>Нормативні документи</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51640" marR="51640" marT="0" marB="0" anchor="ctr"/>
                </a:tc>
                <a:tc>
                  <a:txBody>
                    <a:bodyPr/>
                    <a:lstStyle/>
                    <a:p>
                      <a:pPr marL="342900" lvl="0" indent="-342900" algn="just">
                        <a:lnSpc>
                          <a:spcPct val="115000"/>
                        </a:lnSpc>
                        <a:spcAft>
                          <a:spcPts val="0"/>
                        </a:spcAft>
                        <a:buFont typeface="+mj-lt"/>
                        <a:buAutoNum type="arabicPeriod"/>
                      </a:pPr>
                      <a:r>
                        <a:rPr lang="uk-UA" sz="900" dirty="0">
                          <a:effectLst/>
                        </a:rPr>
                        <a:t>Закон України «Про вищу освіту».</a:t>
                      </a:r>
                      <a:endParaRPr lang="ru-RU" sz="900" dirty="0">
                        <a:effectLst/>
                      </a:endParaRPr>
                    </a:p>
                    <a:p>
                      <a:pPr marL="342900" lvl="0" indent="-342900" algn="just">
                        <a:lnSpc>
                          <a:spcPct val="115000"/>
                        </a:lnSpc>
                        <a:spcAft>
                          <a:spcPts val="0"/>
                        </a:spcAft>
                        <a:buFont typeface="+mj-lt"/>
                        <a:buAutoNum type="arabicPeriod"/>
                      </a:pPr>
                      <a:r>
                        <a:rPr lang="uk-UA" sz="900" dirty="0">
                          <a:effectLst/>
                        </a:rPr>
                        <a:t>ESG 2015 (Стандарт 1.7).</a:t>
                      </a:r>
                      <a:endParaRPr lang="ru-RU" sz="900" dirty="0">
                        <a:effectLst/>
                      </a:endParaRPr>
                    </a:p>
                    <a:p>
                      <a:pPr marL="342900" lvl="0" indent="-342900" algn="just">
                        <a:lnSpc>
                          <a:spcPct val="115000"/>
                        </a:lnSpc>
                        <a:spcAft>
                          <a:spcPts val="0"/>
                        </a:spcAft>
                        <a:buFont typeface="+mj-lt"/>
                        <a:buAutoNum type="arabicPeriod"/>
                      </a:pPr>
                      <a:r>
                        <a:rPr lang="uk-UA" sz="900" dirty="0">
                          <a:effectLst/>
                        </a:rPr>
                        <a:t>Локальні акти ЗВО, які визначають порядок оприлюднення </a:t>
                      </a:r>
                      <a:r>
                        <a:rPr lang="uk-UA" sz="900" dirty="0" err="1">
                          <a:effectLst/>
                        </a:rPr>
                        <a:t>проєкту</a:t>
                      </a:r>
                      <a:r>
                        <a:rPr lang="uk-UA" sz="900" dirty="0">
                          <a:effectLst/>
                        </a:rPr>
                        <a:t> освітньої програми на офіційному </a:t>
                      </a:r>
                      <a:r>
                        <a:rPr lang="uk-UA" sz="900" dirty="0" err="1">
                          <a:effectLst/>
                        </a:rPr>
                        <a:t>вебсайті</a:t>
                      </a:r>
                      <a:r>
                        <a:rPr lang="uk-UA" sz="900" dirty="0">
                          <a:effectLst/>
                        </a:rPr>
                        <a:t> та процедуру отримання зауважень та пропозицій заінтересованих сторін.</a:t>
                      </a:r>
                      <a:endParaRPr lang="ru-RU" sz="900" dirty="0">
                        <a:effectLst/>
                        <a:latin typeface="Calibri"/>
                        <a:ea typeface="Calibri"/>
                        <a:cs typeface="Times New Roman"/>
                      </a:endParaRPr>
                    </a:p>
                  </a:txBody>
                  <a:tcPr marL="51640" marR="51640" marT="0" marB="0"/>
                </a:tc>
                <a:extLst>
                  <a:ext uri="{0D108BD9-81ED-4DB2-BD59-A6C34878D82A}">
                    <a16:rowId xmlns:a16="http://schemas.microsoft.com/office/drawing/2014/main" val="10001"/>
                  </a:ext>
                </a:extLst>
              </a:tr>
              <a:tr h="1118680">
                <a:tc>
                  <a:txBody>
                    <a:bodyPr/>
                    <a:lstStyle/>
                    <a:p>
                      <a:pPr algn="ctr">
                        <a:lnSpc>
                          <a:spcPct val="115000"/>
                        </a:lnSpc>
                        <a:spcAft>
                          <a:spcPts val="0"/>
                        </a:spcAft>
                      </a:pPr>
                      <a:r>
                        <a:rPr lang="uk-UA" sz="900">
                          <a:effectLst/>
                        </a:rPr>
                        <a:t>Що перевірятимуть експерти</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51640" marR="51640" marT="0" marB="0" anchor="ctr"/>
                </a:tc>
                <a:tc>
                  <a:txBody>
                    <a:bodyPr/>
                    <a:lstStyle/>
                    <a:p>
                      <a:pPr marL="342900" lvl="0" indent="-342900" algn="just">
                        <a:lnSpc>
                          <a:spcPct val="115000"/>
                        </a:lnSpc>
                        <a:spcAft>
                          <a:spcPts val="0"/>
                        </a:spcAft>
                        <a:buFont typeface="+mj-lt"/>
                        <a:buAutoNum type="arabicPeriod"/>
                      </a:pPr>
                      <a:r>
                        <a:rPr lang="uk-UA" sz="900" dirty="0">
                          <a:effectLst/>
                        </a:rPr>
                        <a:t>Чи оприлюднено </a:t>
                      </a:r>
                      <a:r>
                        <a:rPr lang="uk-UA" sz="900" dirty="0" err="1">
                          <a:effectLst/>
                        </a:rPr>
                        <a:t>проєкт</a:t>
                      </a:r>
                      <a:r>
                        <a:rPr lang="uk-UA" sz="900" dirty="0">
                          <a:effectLst/>
                        </a:rPr>
                        <a:t> освітньої програми на офіційному </a:t>
                      </a:r>
                      <a:r>
                        <a:rPr lang="uk-UA" sz="900" dirty="0" err="1">
                          <a:effectLst/>
                        </a:rPr>
                        <a:t>вебсайті</a:t>
                      </a:r>
                      <a:r>
                        <a:rPr lang="uk-UA" sz="900" dirty="0">
                          <a:effectLst/>
                        </a:rPr>
                        <a:t> не пізніше ніж за місяць до затвердження;</a:t>
                      </a:r>
                      <a:endParaRPr lang="ru-RU" sz="900" dirty="0">
                        <a:effectLst/>
                      </a:endParaRPr>
                    </a:p>
                    <a:p>
                      <a:pPr marL="342900" lvl="0" indent="-342900" algn="just">
                        <a:lnSpc>
                          <a:spcPct val="115000"/>
                        </a:lnSpc>
                        <a:spcAft>
                          <a:spcPts val="0"/>
                        </a:spcAft>
                        <a:buFont typeface="+mj-lt"/>
                        <a:buAutoNum type="arabicPeriod"/>
                      </a:pPr>
                      <a:r>
                        <a:rPr lang="uk-UA" sz="900" dirty="0">
                          <a:effectLst/>
                        </a:rPr>
                        <a:t>Чи існує інструмент (електронна форма, опитування, e-</a:t>
                      </a:r>
                      <a:r>
                        <a:rPr lang="uk-UA" sz="900" dirty="0" err="1">
                          <a:effectLst/>
                        </a:rPr>
                        <a:t>mail</a:t>
                      </a:r>
                      <a:r>
                        <a:rPr lang="uk-UA" sz="900" dirty="0">
                          <a:effectLst/>
                        </a:rPr>
                        <a:t> або інші засоби) для отримання зауважень та пропозицій від заінтересованих сторін;</a:t>
                      </a:r>
                      <a:endParaRPr lang="ru-RU" sz="900" dirty="0">
                        <a:effectLst/>
                      </a:endParaRPr>
                    </a:p>
                    <a:p>
                      <a:pPr marL="342900" lvl="0" indent="-342900" algn="just">
                        <a:lnSpc>
                          <a:spcPct val="115000"/>
                        </a:lnSpc>
                        <a:spcAft>
                          <a:spcPts val="0"/>
                        </a:spcAft>
                        <a:buFont typeface="+mj-lt"/>
                        <a:buAutoNum type="arabicPeriod"/>
                      </a:pPr>
                      <a:r>
                        <a:rPr lang="uk-UA" sz="900" dirty="0">
                          <a:effectLst/>
                        </a:rPr>
                        <a:t>Як ЗВО опрацьовує отримані зауваження та пропозиції та чи враховує їх під час остаточного затвердження освітньої програми.</a:t>
                      </a:r>
                      <a:endParaRPr lang="ru-RU" sz="900" dirty="0">
                        <a:effectLst/>
                        <a:latin typeface="Calibri"/>
                        <a:ea typeface="Calibri"/>
                        <a:cs typeface="Times New Roman"/>
                      </a:endParaRPr>
                    </a:p>
                  </a:txBody>
                  <a:tcPr marL="51640" marR="51640" marT="0" marB="0"/>
                </a:tc>
                <a:extLst>
                  <a:ext uri="{0D108BD9-81ED-4DB2-BD59-A6C34878D82A}">
                    <a16:rowId xmlns:a16="http://schemas.microsoft.com/office/drawing/2014/main" val="10002"/>
                  </a:ext>
                </a:extLst>
              </a:tr>
              <a:tr h="372894">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51640" marR="51640" marT="0" marB="0" anchor="ctr"/>
                </a:tc>
                <a:tc>
                  <a:txBody>
                    <a:bodyPr/>
                    <a:lstStyle/>
                    <a:p>
                      <a:pPr algn="just">
                        <a:spcAft>
                          <a:spcPts val="0"/>
                        </a:spcAft>
                      </a:pPr>
                      <a:r>
                        <a:rPr lang="uk-UA" sz="900" dirty="0">
                          <a:effectLst/>
                        </a:rPr>
                        <a:t>Не застосовується.</a:t>
                      </a:r>
                      <a:endParaRPr lang="ru-RU" sz="900" dirty="0">
                        <a:effectLst/>
                        <a:latin typeface="Calibri"/>
                        <a:ea typeface="Times New Roman"/>
                        <a:cs typeface="Times New Roman"/>
                      </a:endParaRPr>
                    </a:p>
                  </a:txBody>
                  <a:tcPr marL="51640" marR="51640" marT="0" marB="0"/>
                </a:tc>
                <a:extLst>
                  <a:ext uri="{0D108BD9-81ED-4DB2-BD59-A6C34878D82A}">
                    <a16:rowId xmlns:a16="http://schemas.microsoft.com/office/drawing/2014/main" val="10003"/>
                  </a:ext>
                </a:extLst>
              </a:tr>
              <a:tr h="1678020">
                <a:tc>
                  <a:txBody>
                    <a:bodyPr/>
                    <a:lstStyle/>
                    <a:p>
                      <a:pPr algn="ctr">
                        <a:lnSpc>
                          <a:spcPct val="115000"/>
                        </a:lnSpc>
                        <a:spcAft>
                          <a:spcPts val="0"/>
                        </a:spcAft>
                      </a:pPr>
                      <a:r>
                        <a:rPr lang="uk-UA" sz="900">
                          <a:effectLst/>
                        </a:rPr>
                        <a:t>Практичні рекомендації для гарантів</a:t>
                      </a:r>
                      <a:endParaRPr lang="ru-RU" sz="900">
                        <a:effectLst/>
                        <a:latin typeface="Calibri"/>
                        <a:ea typeface="Calibri"/>
                        <a:cs typeface="Times New Roman"/>
                      </a:endParaRPr>
                    </a:p>
                  </a:txBody>
                  <a:tcPr marL="51640" marR="51640" marT="0" marB="0" anchor="ctr"/>
                </a:tc>
                <a:tc>
                  <a:txBody>
                    <a:bodyPr/>
                    <a:lstStyle/>
                    <a:p>
                      <a:pPr marL="342900" lvl="0" indent="-342900" algn="just">
                        <a:lnSpc>
                          <a:spcPct val="115000"/>
                        </a:lnSpc>
                        <a:spcAft>
                          <a:spcPts val="0"/>
                        </a:spcAft>
                        <a:buFont typeface="+mj-lt"/>
                        <a:buAutoNum type="arabicPeriod"/>
                      </a:pPr>
                      <a:r>
                        <a:rPr lang="uk-UA" sz="900" dirty="0">
                          <a:effectLst/>
                        </a:rPr>
                        <a:t>Забезпечити, щоб </a:t>
                      </a:r>
                      <a:r>
                        <a:rPr lang="uk-UA" sz="900" dirty="0" err="1">
                          <a:effectLst/>
                        </a:rPr>
                        <a:t>проєкт</a:t>
                      </a:r>
                      <a:r>
                        <a:rPr lang="uk-UA" sz="900" dirty="0">
                          <a:effectLst/>
                        </a:rPr>
                        <a:t> освітньої програми був оприлюднений на офіційному </a:t>
                      </a:r>
                      <a:r>
                        <a:rPr lang="uk-UA" sz="900" dirty="0" err="1">
                          <a:effectLst/>
                        </a:rPr>
                        <a:t>вебсайті</a:t>
                      </a:r>
                      <a:r>
                        <a:rPr lang="uk-UA" sz="900" dirty="0">
                          <a:effectLst/>
                        </a:rPr>
                        <a:t> не пізніше ніж за місяць до затвердження.</a:t>
                      </a:r>
                      <a:endParaRPr lang="ru-RU" sz="900" dirty="0">
                        <a:effectLst/>
                      </a:endParaRPr>
                    </a:p>
                    <a:p>
                      <a:pPr marL="342900" lvl="0" indent="-342900" algn="just">
                        <a:lnSpc>
                          <a:spcPct val="115000"/>
                        </a:lnSpc>
                        <a:spcAft>
                          <a:spcPts val="0"/>
                        </a:spcAft>
                        <a:buFont typeface="+mj-lt"/>
                        <a:buAutoNum type="arabicPeriod"/>
                      </a:pPr>
                      <a:r>
                        <a:rPr lang="uk-UA" sz="900" dirty="0">
                          <a:effectLst/>
                        </a:rPr>
                        <a:t>Створити чіткий та зручний інструмент для отримання зауважень і пропозицій від заінтересованих сторін (</a:t>
                      </a:r>
                      <a:r>
                        <a:rPr lang="uk-UA" sz="900" dirty="0" err="1">
                          <a:effectLst/>
                        </a:rPr>
                        <a:t>онлайн-форма</a:t>
                      </a:r>
                      <a:r>
                        <a:rPr lang="uk-UA" sz="900" dirty="0">
                          <a:effectLst/>
                        </a:rPr>
                        <a:t>, електронна пошта, опитування).</a:t>
                      </a:r>
                      <a:endParaRPr lang="ru-RU" sz="900" dirty="0">
                        <a:effectLst/>
                      </a:endParaRPr>
                    </a:p>
                    <a:p>
                      <a:pPr marL="342900" lvl="0" indent="-342900" algn="just">
                        <a:lnSpc>
                          <a:spcPct val="115000"/>
                        </a:lnSpc>
                        <a:spcAft>
                          <a:spcPts val="0"/>
                        </a:spcAft>
                        <a:buFont typeface="+mj-lt"/>
                        <a:buAutoNum type="arabicPeriod"/>
                      </a:pPr>
                      <a:r>
                        <a:rPr lang="uk-UA" sz="900" dirty="0">
                          <a:effectLst/>
                        </a:rPr>
                        <a:t>Фіксувати дату оприлюднення та строки прийому зауважень.</a:t>
                      </a:r>
                      <a:endParaRPr lang="ru-RU" sz="900" dirty="0">
                        <a:effectLst/>
                      </a:endParaRPr>
                    </a:p>
                    <a:p>
                      <a:pPr marL="342900" lvl="0" indent="-342900" algn="just">
                        <a:lnSpc>
                          <a:spcPct val="115000"/>
                        </a:lnSpc>
                        <a:spcAft>
                          <a:spcPts val="0"/>
                        </a:spcAft>
                        <a:buFont typeface="+mj-lt"/>
                        <a:buAutoNum type="arabicPeriod"/>
                      </a:pPr>
                      <a:r>
                        <a:rPr lang="uk-UA" sz="900" dirty="0">
                          <a:effectLst/>
                        </a:rPr>
                        <a:t>Опрацьовувати всі отримані зауваження та пропозиції, фіксувати рішення щодо їх врахування або відхилення з аргументованим обґрунтуванням.</a:t>
                      </a:r>
                      <a:endParaRPr lang="ru-RU" sz="900" dirty="0">
                        <a:effectLst/>
                      </a:endParaRPr>
                    </a:p>
                    <a:p>
                      <a:pPr marL="342900" lvl="0" indent="-342900" algn="just">
                        <a:lnSpc>
                          <a:spcPct val="115000"/>
                        </a:lnSpc>
                        <a:spcAft>
                          <a:spcPts val="0"/>
                        </a:spcAft>
                        <a:buFont typeface="+mj-lt"/>
                        <a:buAutoNum type="arabicPeriod"/>
                      </a:pPr>
                      <a:r>
                        <a:rPr lang="uk-UA" sz="900" dirty="0">
                          <a:effectLst/>
                        </a:rPr>
                        <a:t>Підготувати документальне підтвердження проведеної процедури (протокол розгляду зауважень, таблиця обробки пропозицій), яке можна продемонструвати під час акредитації.</a:t>
                      </a:r>
                      <a:endParaRPr lang="ru-RU" sz="900" dirty="0">
                        <a:effectLst/>
                        <a:latin typeface="Calibri"/>
                        <a:ea typeface="Calibri"/>
                        <a:cs typeface="Times New Roman"/>
                      </a:endParaRPr>
                    </a:p>
                  </a:txBody>
                  <a:tcPr marL="51640" marR="51640" marT="0" marB="0"/>
                </a:tc>
                <a:extLst>
                  <a:ext uri="{0D108BD9-81ED-4DB2-BD59-A6C34878D82A}">
                    <a16:rowId xmlns:a16="http://schemas.microsoft.com/office/drawing/2014/main" val="10004"/>
                  </a:ext>
                </a:extLst>
              </a:tr>
              <a:tr h="372894">
                <a:tc>
                  <a:txBody>
                    <a:bodyPr/>
                    <a:lstStyle/>
                    <a:p>
                      <a:pPr algn="ctr">
                        <a:lnSpc>
                          <a:spcPct val="115000"/>
                        </a:lnSpc>
                        <a:spcAft>
                          <a:spcPts val="0"/>
                        </a:spcAft>
                      </a:pPr>
                      <a:r>
                        <a:rPr lang="uk-UA" sz="900" dirty="0">
                          <a:solidFill>
                            <a:srgbClr val="FF0000"/>
                          </a:solidFill>
                          <a:effectLst/>
                        </a:rPr>
                        <a:t>NOTA BENE!</a:t>
                      </a:r>
                      <a:endParaRPr lang="ru-RU" sz="900" dirty="0">
                        <a:solidFill>
                          <a:srgbClr val="FF0000"/>
                        </a:solidFill>
                        <a:effectLst/>
                        <a:latin typeface="Calibri"/>
                        <a:ea typeface="Calibri"/>
                        <a:cs typeface="Times New Roman"/>
                      </a:endParaRPr>
                    </a:p>
                  </a:txBody>
                  <a:tcPr marL="51640" marR="51640" marT="0" marB="0" anchor="ctr"/>
                </a:tc>
                <a:tc>
                  <a:txBody>
                    <a:bodyPr/>
                    <a:lstStyle/>
                    <a:p>
                      <a:pPr algn="just">
                        <a:lnSpc>
                          <a:spcPct val="115000"/>
                        </a:lnSpc>
                        <a:spcAft>
                          <a:spcPts val="0"/>
                        </a:spcAft>
                      </a:pPr>
                      <a:r>
                        <a:rPr lang="uk-UA" sz="900" dirty="0">
                          <a:effectLst/>
                        </a:rPr>
                        <a:t>! Інструмент отримання зауважень та пропозицій щодо запропонованої редакції освітньої програми може мати будь-яку форму, але обов’язково має бути робочим та ефективним.</a:t>
                      </a:r>
                      <a:endParaRPr lang="ru-RU" sz="900" dirty="0">
                        <a:effectLst/>
                        <a:latin typeface="Calibri"/>
                        <a:ea typeface="Calibri"/>
                        <a:cs typeface="Times New Roman"/>
                      </a:endParaRPr>
                    </a:p>
                  </a:txBody>
                  <a:tcPr marL="51640" marR="5164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8281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1728192"/>
          </a:xfrm>
        </p:spPr>
        <p:txBody>
          <a:bodyPr>
            <a:normAutofit fontScale="77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9.3. </a:t>
            </a:r>
            <a:r>
              <a:rPr lang="uk-UA" sz="2100" dirty="0">
                <a:solidFill>
                  <a:schemeClr val="tx1"/>
                </a:solidFill>
                <a:latin typeface="Times New Roman" pitchFamily="18" charset="0"/>
                <a:cs typeface="Times New Roman" pitchFamily="18" charset="0"/>
              </a:rPr>
              <a:t>Заклад вищої освіти забезпечує на своєму </a:t>
            </a:r>
            <a:r>
              <a:rPr lang="uk-UA" sz="2100" dirty="0" err="1">
                <a:solidFill>
                  <a:schemeClr val="tx1"/>
                </a:solidFill>
                <a:latin typeface="Times New Roman" pitchFamily="18" charset="0"/>
                <a:cs typeface="Times New Roman" pitchFamily="18" charset="0"/>
              </a:rPr>
              <a:t>вебсайті</a:t>
            </a:r>
            <a:r>
              <a:rPr lang="uk-UA" sz="2100" dirty="0">
                <a:solidFill>
                  <a:schemeClr val="tx1"/>
                </a:solidFill>
                <a:latin typeface="Times New Roman" pitchFamily="18" charset="0"/>
                <a:cs typeface="Times New Roman" pitchFamily="18" charset="0"/>
              </a:rPr>
              <a:t> відкритий доступ до інформації та документів відповідно до законодавства. Заклад вищої освіти своєчасно оприлюднює на своєму офіційному </a:t>
            </a:r>
            <a:r>
              <a:rPr lang="uk-UA" sz="2100" dirty="0" err="1">
                <a:solidFill>
                  <a:schemeClr val="tx1"/>
                </a:solidFill>
                <a:latin typeface="Times New Roman" pitchFamily="18" charset="0"/>
                <a:cs typeface="Times New Roman" pitchFamily="18" charset="0"/>
              </a:rPr>
              <a:t>вебсайті</a:t>
            </a:r>
            <a:r>
              <a:rPr lang="uk-UA" sz="2100" dirty="0">
                <a:solidFill>
                  <a:schemeClr val="tx1"/>
                </a:solidFill>
                <a:latin typeface="Times New Roman" pitchFamily="18" charset="0"/>
                <a:cs typeface="Times New Roman" pitchFamily="18" charset="0"/>
              </a:rPr>
              <a:t> точну та достовірну інформацію про освітню </a:t>
            </a:r>
            <a:r>
              <a:rPr lang="uk-UA" sz="2100" dirty="0" err="1">
                <a:solidFill>
                  <a:schemeClr val="tx1"/>
                </a:solidFill>
                <a:latin typeface="Times New Roman" pitchFamily="18" charset="0"/>
                <a:cs typeface="Times New Roman" pitchFamily="18" charset="0"/>
              </a:rPr>
              <a:t>прог</a:t>
            </a:r>
            <a:r>
              <a:rPr lang="uk-UA" sz="2100" dirty="0">
                <a:solidFill>
                  <a:schemeClr val="tx1"/>
                </a:solidFill>
                <a:latin typeface="Times New Roman" pitchFamily="18" charset="0"/>
                <a:cs typeface="Times New Roman" pitchFamily="18" charset="0"/>
              </a:rPr>
              <a:t> раму (освітню програму у повному обсязі, навчальні плани, робочі програми навчальних дисциплін, можливості формування індивідуальної освітньої траєкторії здобувачів вищої освіти) в обсязі, достатньому для інформування відповідних заінтересованих сторін та суспільства.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30043696"/>
              </p:ext>
            </p:extLst>
          </p:nvPr>
        </p:nvGraphicFramePr>
        <p:xfrm>
          <a:off x="323528" y="2132856"/>
          <a:ext cx="7992889" cy="3672407"/>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1932846">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забезпечує на своєму вебсайті відкритий доступ до інформації та документів відповідно до законодавства. Інформація про освітню програму має бути точною, достовірною та достатньою для інформування заінтересованих сторін і суспільства.</a:t>
                      </a:r>
                      <a:endParaRPr lang="ru-RU" sz="1000">
                        <a:effectLst/>
                      </a:endParaRPr>
                    </a:p>
                    <a:p>
                      <a:pPr algn="just">
                        <a:spcAft>
                          <a:spcPts val="0"/>
                        </a:spcAft>
                      </a:pPr>
                      <a:r>
                        <a:rPr lang="uk-UA" sz="1000">
                          <a:effectLst/>
                        </a:rPr>
                        <a:t>Відповідність підкритерію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оприлюднення на офіційному вебсайті ЗВО освітньої програми у повному обсязі, навчальних планів, робочих програм навчальних дисциплін та можливостей формування індивідуальної освітньої траєкторії;</a:t>
                      </a:r>
                      <a:endParaRPr lang="ru-RU" sz="1000">
                        <a:effectLst/>
                      </a:endParaRPr>
                    </a:p>
                    <a:p>
                      <a:pPr marL="342900" lvl="0" indent="-342900" algn="just">
                        <a:spcAft>
                          <a:spcPts val="0"/>
                        </a:spcAft>
                        <a:buSzPts val="1000"/>
                        <a:buFont typeface="Symbol"/>
                        <a:buChar char=""/>
                        <a:tabLst>
                          <a:tab pos="457200" algn="l"/>
                        </a:tabLst>
                      </a:pPr>
                      <a:r>
                        <a:rPr lang="uk-UA" sz="1000">
                          <a:effectLst/>
                        </a:rPr>
                        <a:t>вчасне оновлення інформації у зв’язку зі змінами освітньої програми;</a:t>
                      </a:r>
                      <a:endParaRPr lang="ru-RU" sz="1000">
                        <a:effectLst/>
                      </a:endParaRPr>
                    </a:p>
                    <a:p>
                      <a:pPr marL="342900" lvl="0" indent="-342900" algn="just">
                        <a:spcAft>
                          <a:spcPts val="0"/>
                        </a:spcAft>
                        <a:buSzPts val="1000"/>
                        <a:buFont typeface="Symbol"/>
                        <a:buChar char=""/>
                        <a:tabLst>
                          <a:tab pos="457200" algn="l"/>
                        </a:tabLst>
                      </a:pPr>
                      <a:r>
                        <a:rPr lang="uk-UA" sz="1000">
                          <a:effectLst/>
                        </a:rPr>
                        <a:t>забезпечення швидкого зворотного зв’язку зі службою технічної підтримки вебсайту для реагування на труднощі заінтересованих сторін.</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73956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tabLst>
                          <a:tab pos="457200" algn="l"/>
                        </a:tabLst>
                      </a:pPr>
                      <a:r>
                        <a:rPr lang="uk-UA" sz="1000" dirty="0">
                          <a:effectLst/>
                        </a:rPr>
                        <a:t>ESG 2015 (Стандарт 1.8).</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Закон України «Про вищу освіту».</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Локальні акти ЗВО, які визначають процедури забезпечення публічності інформації про освітні програми, відповідальних осіб за своєчасність, точність та достовірність інформації.</a:t>
                      </a:r>
                      <a:endParaRPr lang="ru-RU" sz="1000" dirty="0">
                        <a:effectLst/>
                      </a:endParaRPr>
                    </a:p>
                    <a:p>
                      <a:pPr marL="228600" indent="-228600" algn="just">
                        <a:spcAft>
                          <a:spcPts val="0"/>
                        </a:spcAft>
                        <a:buFont typeface="+mj-lt"/>
                        <a:buAutoNum type="arabicPeriod"/>
                      </a:pPr>
                      <a:r>
                        <a:rPr lang="uk-UA" sz="1000" dirty="0">
                          <a:effectLst/>
                        </a:rPr>
                        <a:t>На </a:t>
                      </a:r>
                      <a:r>
                        <a:rPr lang="uk-UA" sz="1000" dirty="0" err="1">
                          <a:effectLst/>
                        </a:rPr>
                        <a:t>вебсайті</a:t>
                      </a:r>
                      <a:r>
                        <a:rPr lang="uk-UA" sz="1000" dirty="0">
                          <a:effectLst/>
                        </a:rPr>
                        <a:t> мають бути розміщені: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освітня програма у повному обсязі;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навчальні плани;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робочі програми навчальних дисциплін;</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можливості формування індивідуальної освітньої траєкторії.</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740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701191025"/>
              </p:ext>
            </p:extLst>
          </p:nvPr>
        </p:nvGraphicFramePr>
        <p:xfrm>
          <a:off x="266329" y="620688"/>
          <a:ext cx="8050087" cy="5666012"/>
        </p:xfrm>
        <a:graphic>
          <a:graphicData uri="http://schemas.openxmlformats.org/drawingml/2006/table">
            <a:tbl>
              <a:tblPr firstRow="1" firstCol="1" bandRow="1">
                <a:tableStyleId>{5C22544A-7EE6-4342-B048-85BDC9FD1C3A}</a:tableStyleId>
              </a:tblPr>
              <a:tblGrid>
                <a:gridCol w="1756907">
                  <a:extLst>
                    <a:ext uri="{9D8B030D-6E8A-4147-A177-3AD203B41FA5}">
                      <a16:colId xmlns:a16="http://schemas.microsoft.com/office/drawing/2014/main" val="20000"/>
                    </a:ext>
                  </a:extLst>
                </a:gridCol>
                <a:gridCol w="6293180">
                  <a:extLst>
                    <a:ext uri="{9D8B030D-6E8A-4147-A177-3AD203B41FA5}">
                      <a16:colId xmlns:a16="http://schemas.microsoft.com/office/drawing/2014/main" val="20001"/>
                    </a:ext>
                  </a:extLst>
                </a:gridCol>
              </a:tblGrid>
              <a:tr h="1441073">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Чи виникали труднощі у зацікавлених сторін із пошуком необхідної інформації;</a:t>
                      </a:r>
                      <a:endParaRPr lang="ru-RU" sz="1000">
                        <a:effectLst/>
                      </a:endParaRPr>
                    </a:p>
                    <a:p>
                      <a:pPr marL="342900" lvl="0" indent="-342900" algn="just">
                        <a:lnSpc>
                          <a:spcPct val="115000"/>
                        </a:lnSpc>
                        <a:spcAft>
                          <a:spcPts val="0"/>
                        </a:spcAft>
                        <a:buFont typeface="+mj-lt"/>
                        <a:buAutoNum type="arabicPeriod"/>
                      </a:pPr>
                      <a:r>
                        <a:rPr lang="uk-UA" sz="1100">
                          <a:effectLst/>
                        </a:rPr>
                        <a:t>Чи передбачено можливість швидкого зворотного зв’язку зі службою технічної підтримки вебсайту;</a:t>
                      </a:r>
                      <a:endParaRPr lang="ru-RU" sz="1000">
                        <a:effectLst/>
                      </a:endParaRPr>
                    </a:p>
                    <a:p>
                      <a:pPr marL="342900" lvl="0" indent="-342900" algn="just">
                        <a:lnSpc>
                          <a:spcPct val="115000"/>
                        </a:lnSpc>
                        <a:spcAft>
                          <a:spcPts val="0"/>
                        </a:spcAft>
                        <a:buFont typeface="+mj-lt"/>
                        <a:buAutoNum type="arabicPeriod"/>
                      </a:pPr>
                      <a:r>
                        <a:rPr lang="uk-UA" sz="1100">
                          <a:effectLst/>
                        </a:rPr>
                        <a:t>Чи розроблені процедури своєчасного оновлення інформації на вебсайті;</a:t>
                      </a:r>
                      <a:endParaRPr lang="ru-RU" sz="1000">
                        <a:effectLst/>
                      </a:endParaRPr>
                    </a:p>
                    <a:p>
                      <a:pPr marL="342900" lvl="0" indent="-342900" algn="just">
                        <a:lnSpc>
                          <a:spcPct val="115000"/>
                        </a:lnSpc>
                        <a:spcAft>
                          <a:spcPts val="0"/>
                        </a:spcAft>
                        <a:buFont typeface="+mj-lt"/>
                        <a:buAutoNum type="arabicPeriod"/>
                      </a:pPr>
                      <a:r>
                        <a:rPr lang="uk-UA" sz="1100">
                          <a:effectLst/>
                        </a:rPr>
                        <a:t>Чи інформація на вебсайті достовірна та не вводить в оману вступників/здобувачів вищої освіти (наприклад, щодо працевлаштування, кваліфікацій, обов’язкових та вибіркових компонентів).</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2278377">
                <a:tc>
                  <a:txBody>
                    <a:bodyPr/>
                    <a:lstStyle/>
                    <a:p>
                      <a:pPr algn="ctr">
                        <a:lnSpc>
                          <a:spcPct val="115000"/>
                        </a:lnSpc>
                        <a:spcAft>
                          <a:spcPts val="0"/>
                        </a:spcAft>
                      </a:pPr>
                      <a:r>
                        <a:rPr lang="uk-UA" sz="1100">
                          <a:effectLst/>
                        </a:rPr>
                        <a:t>Можливі недоліки та як їх обґрунтовувати</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b="1" dirty="0">
                          <a:effectLst/>
                        </a:rPr>
                        <a:t>ЗВО не оприлюднює на </a:t>
                      </a:r>
                      <a:r>
                        <a:rPr lang="uk-UA" sz="1000" b="1" dirty="0" err="1">
                          <a:effectLst/>
                        </a:rPr>
                        <a:t>вебсайті</a:t>
                      </a:r>
                      <a:r>
                        <a:rPr lang="uk-UA" sz="1000" b="1" dirty="0">
                          <a:effectLst/>
                        </a:rPr>
                        <a:t> точну та достовірну інформацію про освітню програму в обсязі, достатньому для інформування заінтересованих сторін:</a:t>
                      </a:r>
                      <a:endParaRPr lang="ru-RU" sz="1000" b="1" dirty="0">
                        <a:effectLst/>
                      </a:endParaRPr>
                    </a:p>
                    <a:p>
                      <a:pPr marL="342900" lvl="0" indent="-342900" algn="just">
                        <a:spcAft>
                          <a:spcPts val="0"/>
                        </a:spcAft>
                        <a:buFont typeface="+mj-lt"/>
                        <a:buAutoNum type="arabicPeriod"/>
                        <a:tabLst>
                          <a:tab pos="457200" algn="l"/>
                        </a:tabLst>
                      </a:pPr>
                      <a:r>
                        <a:rPr lang="uk-UA" sz="1000" dirty="0">
                          <a:effectLst/>
                        </a:rPr>
                        <a:t>Вказати конкретний прояв порушення:</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недостовірна інформація про ОП, що вводить в оману;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відсутність ключової інформації про ОП (мета, структура, результати навчання, перелік і зміст освітніх компонентів, навчальні плани, робочі програми, можливості формування індивідуальної траєкторії).</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Якщо інформація недостовірна – вказати, що саме;</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Якщо інформація відсутня – чітко перелічити, яка саме не оприлюднена;</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Пояснити, чому наявна інформація не є достатньою для оцінки відповідності ОП потребам заінтересованих сторін;</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Вказати, як виявлено недолік (моніторинг </a:t>
                      </a:r>
                      <a:r>
                        <a:rPr lang="uk-UA" sz="1000" dirty="0" err="1">
                          <a:effectLst/>
                        </a:rPr>
                        <a:t>вебсайту</a:t>
                      </a:r>
                      <a:r>
                        <a:rPr lang="uk-UA" sz="1000" dirty="0">
                          <a:effectLst/>
                        </a:rPr>
                        <a:t>, звернення заінтересованих сторін тощо);</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Вказати, чи надав ЗВО пояснення щодо причин </a:t>
                      </a:r>
                      <a:r>
                        <a:rPr lang="uk-UA" sz="1000" dirty="0" err="1">
                          <a:effectLst/>
                        </a:rPr>
                        <a:t>недопублікації</a:t>
                      </a:r>
                      <a:r>
                        <a:rPr lang="uk-UA" sz="1000" dirty="0">
                          <a:effectLst/>
                        </a:rPr>
                        <a:t> або недостовірності інформації, і чому вони не є переконливими.</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328959">
                <a:tc>
                  <a:txBody>
                    <a:bodyPr/>
                    <a:lstStyle/>
                    <a:p>
                      <a:pPr algn="ctr">
                        <a:lnSpc>
                          <a:spcPct val="115000"/>
                        </a:lnSpc>
                        <a:spcAft>
                          <a:spcPts val="0"/>
                        </a:spcAft>
                      </a:pPr>
                      <a:r>
                        <a:rPr lang="uk-UA" sz="1100">
                          <a:effectLst/>
                        </a:rPr>
                        <a:t>Практичні рекомендації для гарантів</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Перевірити, що вся ключова інформація про ОП доступна на </a:t>
                      </a:r>
                      <a:r>
                        <a:rPr lang="uk-UA" sz="1000" dirty="0" err="1">
                          <a:effectLst/>
                        </a:rPr>
                        <a:t>вебсайті</a:t>
                      </a:r>
                      <a:r>
                        <a:rPr lang="uk-UA" sz="1000" dirty="0">
                          <a:effectLst/>
                        </a:rPr>
                        <a:t>: структура, мета, результати навчання, перелік ОК/ВК, навчальні плани та робочі програми.</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Забезпечити, щоб інформація регулярно оновлювалася у зв’язку зі змінами ОП.</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Налагодити механізм швидкого зворотного зв’язку для заінтересованих сторін у разі труднощів із доступом до інформації.</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Регулярно здійснювати моніторинг </a:t>
                      </a:r>
                      <a:r>
                        <a:rPr lang="uk-UA" sz="1000" dirty="0" err="1">
                          <a:effectLst/>
                        </a:rPr>
                        <a:t>вебсайту</a:t>
                      </a:r>
                      <a:r>
                        <a:rPr lang="uk-UA" sz="1000" dirty="0">
                          <a:effectLst/>
                        </a:rPr>
                        <a:t> на точність і достовірність інформації.</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Документувати всі зміни та оновлення інформації про ОП для підтвердження під час акредитації.</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2"/>
                  </a:ext>
                </a:extLst>
              </a:tr>
              <a:tr h="617603">
                <a:tc>
                  <a:txBody>
                    <a:bodyPr/>
                    <a:lstStyle/>
                    <a:p>
                      <a:pPr algn="ctr">
                        <a:lnSpc>
                          <a:spcPct val="115000"/>
                        </a:lnSpc>
                        <a:spcAft>
                          <a:spcPts val="0"/>
                        </a:spcAft>
                      </a:pPr>
                      <a:r>
                        <a:rPr lang="uk-UA" sz="1100" dirty="0">
                          <a:solidFill>
                            <a:srgbClr val="FF0000"/>
                          </a:solidFill>
                          <a:effectLst/>
                        </a:rPr>
                        <a:t>NOTA BENE!</a:t>
                      </a:r>
                      <a:endParaRPr lang="ru-RU" sz="1000" dirty="0">
                        <a:solidFill>
                          <a:srgbClr val="FF0000"/>
                        </a:solidFill>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Якщо ЗВО має обов’язок оприлюднювати певний вид документа, однак останній містить інформацію з обмеженим доступом, ЗВО публікує такий документ за винятком інформації, доступ до якої обмежено.</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226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3" t="28554" r="3125" b="23224"/>
          <a:stretch/>
        </p:blipFill>
        <p:spPr bwMode="auto">
          <a:xfrm>
            <a:off x="971600" y="123900"/>
            <a:ext cx="7523732" cy="193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pic>
        <p:nvPicPr>
          <p:cNvPr id="11268" name="Picture 4" descr="Сформированное изображение"/>
          <p:cNvPicPr>
            <a:picLocks noChangeAspect="1" noChangeArrowheads="1"/>
          </p:cNvPicPr>
          <p:nvPr/>
        </p:nvPicPr>
        <p:blipFill rotWithShape="1">
          <a:blip r:embed="rId3">
            <a:extLst>
              <a:ext uri="{28A0092B-C50C-407E-A947-70E740481C1C}">
                <a14:useLocalDpi xmlns:a14="http://schemas.microsoft.com/office/drawing/2010/main" val="0"/>
              </a:ext>
            </a:extLst>
          </a:blip>
          <a:srcRect l="6072" t="12951" r="4609" b="9853"/>
          <a:stretch/>
        </p:blipFill>
        <p:spPr bwMode="auto">
          <a:xfrm>
            <a:off x="2267744" y="2204864"/>
            <a:ext cx="4373592" cy="385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4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8" name="Подзаголовок 7"/>
          <p:cNvSpPr>
            <a:spLocks noGrp="1"/>
          </p:cNvSpPr>
          <p:nvPr>
            <p:ph type="subTitle" idx="1"/>
          </p:nvPr>
        </p:nvSpPr>
        <p:spPr/>
        <p:txBody>
          <a:bodyPr/>
          <a:lstStyle/>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82760496"/>
              </p:ext>
            </p:extLst>
          </p:nvPr>
        </p:nvGraphicFramePr>
        <p:xfrm>
          <a:off x="251520" y="188640"/>
          <a:ext cx="8136904" cy="6408712"/>
        </p:xfrm>
        <a:graphic>
          <a:graphicData uri="http://schemas.openxmlformats.org/drawingml/2006/table">
            <a:tbl>
              <a:tblPr firstRow="1" firstCol="1" bandRow="1">
                <a:tableStyleId>{5C22544A-7EE6-4342-B048-85BDC9FD1C3A}</a:tableStyleId>
              </a:tblPr>
              <a:tblGrid>
                <a:gridCol w="1775855">
                  <a:extLst>
                    <a:ext uri="{9D8B030D-6E8A-4147-A177-3AD203B41FA5}">
                      <a16:colId xmlns:a16="http://schemas.microsoft.com/office/drawing/2014/main" val="20000"/>
                    </a:ext>
                  </a:extLst>
                </a:gridCol>
                <a:gridCol w="6361049">
                  <a:extLst>
                    <a:ext uri="{9D8B030D-6E8A-4147-A177-3AD203B41FA5}">
                      <a16:colId xmlns:a16="http://schemas.microsoft.com/office/drawing/2014/main" val="20001"/>
                    </a:ext>
                  </a:extLst>
                </a:gridCol>
              </a:tblGrid>
              <a:tr h="1317484">
                <a:tc>
                  <a:txBody>
                    <a:bodyPr/>
                    <a:lstStyle/>
                    <a:p>
                      <a:pPr algn="ctr">
                        <a:lnSpc>
                          <a:spcPct val="115000"/>
                        </a:lnSpc>
                        <a:spcAft>
                          <a:spcPts val="0"/>
                        </a:spcAft>
                      </a:pPr>
                      <a:r>
                        <a:rPr lang="uk-UA" sz="1000" dirty="0">
                          <a:effectLst/>
                        </a:rPr>
                        <a:t>Що перевірятимуть експерти</a:t>
                      </a:r>
                      <a:endParaRPr lang="ru-RU" sz="1000" dirty="0">
                        <a:effectLst/>
                      </a:endParaRPr>
                    </a:p>
                    <a:p>
                      <a:pPr algn="ctr">
                        <a:lnSpc>
                          <a:spcPct val="115000"/>
                        </a:lnSpc>
                        <a:spcAft>
                          <a:spcPts val="0"/>
                        </a:spcAft>
                      </a:pPr>
                      <a:r>
                        <a:rPr lang="uk-UA" sz="1000" dirty="0">
                          <a:effectLst/>
                        </a:rPr>
                        <a:t> </a:t>
                      </a:r>
                      <a:endParaRPr lang="ru-RU" sz="1000" dirty="0">
                        <a:effectLst/>
                        <a:latin typeface="Calibri"/>
                        <a:ea typeface="Calibri"/>
                        <a:cs typeface="Times New Roman"/>
                      </a:endParaRPr>
                    </a:p>
                  </a:txBody>
                  <a:tcPr marL="44723" marR="44723" marT="0" marB="0" anchor="ctr"/>
                </a:tc>
                <a:tc>
                  <a:txBody>
                    <a:bodyPr/>
                    <a:lstStyle/>
                    <a:p>
                      <a:pPr marL="342900" lvl="0" indent="-342900" algn="just">
                        <a:lnSpc>
                          <a:spcPct val="115000"/>
                        </a:lnSpc>
                        <a:spcAft>
                          <a:spcPts val="0"/>
                        </a:spcAft>
                        <a:buFont typeface="Symbol"/>
                        <a:buChar char=""/>
                      </a:pPr>
                      <a:r>
                        <a:rPr lang="uk-UA" sz="1000" dirty="0">
                          <a:effectLst/>
                        </a:rPr>
                        <a:t>Чи дозволяє навчально-методичне забезпечення досягати результатів навчання за кожним компонентом.</a:t>
                      </a:r>
                      <a:endParaRPr lang="ru-RU" sz="1000" dirty="0">
                        <a:effectLst/>
                      </a:endParaRPr>
                    </a:p>
                    <a:p>
                      <a:pPr marL="342900" lvl="0" indent="-342900" algn="just">
                        <a:lnSpc>
                          <a:spcPct val="115000"/>
                        </a:lnSpc>
                        <a:spcAft>
                          <a:spcPts val="0"/>
                        </a:spcAft>
                        <a:buFont typeface="Symbol"/>
                        <a:buChar char=""/>
                      </a:pPr>
                      <a:r>
                        <a:rPr lang="uk-UA" sz="1000" dirty="0">
                          <a:effectLst/>
                        </a:rPr>
                        <a:t>Чи є необхідне обладнання, чи мають до нього доступ усі здобувачі.</a:t>
                      </a:r>
                      <a:endParaRPr lang="ru-RU" sz="1000" dirty="0">
                        <a:effectLst/>
                      </a:endParaRPr>
                    </a:p>
                    <a:p>
                      <a:pPr marL="342900" lvl="0" indent="-342900" algn="just">
                        <a:lnSpc>
                          <a:spcPct val="115000"/>
                        </a:lnSpc>
                        <a:spcAft>
                          <a:spcPts val="0"/>
                        </a:spcAft>
                        <a:buFont typeface="Symbol"/>
                        <a:buChar char=""/>
                      </a:pPr>
                      <a:r>
                        <a:rPr lang="uk-UA" sz="1000" dirty="0">
                          <a:effectLst/>
                        </a:rPr>
                        <a:t>Чи використовується ліцензійне та актуальне програмне забезпечення.</a:t>
                      </a:r>
                      <a:endParaRPr lang="ru-RU" sz="1000" dirty="0">
                        <a:effectLst/>
                      </a:endParaRPr>
                    </a:p>
                    <a:p>
                      <a:pPr marL="342900" lvl="0" indent="-342900" algn="just">
                        <a:lnSpc>
                          <a:spcPct val="115000"/>
                        </a:lnSpc>
                        <a:spcAft>
                          <a:spcPts val="0"/>
                        </a:spcAft>
                        <a:buFont typeface="Symbol"/>
                        <a:buChar char=""/>
                      </a:pPr>
                      <a:r>
                        <a:rPr lang="uk-UA" sz="1000" dirty="0">
                          <a:effectLst/>
                        </a:rPr>
                        <a:t>Як здійснюється оновлення матеріально-технічної бази.</a:t>
                      </a:r>
                      <a:endParaRPr lang="ru-RU" sz="1000" dirty="0">
                        <a:effectLst/>
                      </a:endParaRPr>
                    </a:p>
                    <a:p>
                      <a:pPr marL="342900" lvl="0" indent="-342900" algn="just">
                        <a:lnSpc>
                          <a:spcPct val="115000"/>
                        </a:lnSpc>
                        <a:spcAft>
                          <a:spcPts val="0"/>
                        </a:spcAft>
                        <a:buFont typeface="Symbol"/>
                        <a:buChar char=""/>
                      </a:pPr>
                      <a:r>
                        <a:rPr lang="uk-UA" sz="1000" dirty="0">
                          <a:effectLst/>
                        </a:rPr>
                        <a:t>Чи функціонує система дистанційного навчання та чи забезпечено доступність ресурсів.</a:t>
                      </a:r>
                      <a:endParaRPr lang="ru-RU" sz="1000" dirty="0">
                        <a:effectLst/>
                      </a:endParaRPr>
                    </a:p>
                    <a:p>
                      <a:pPr marL="342900" lvl="0" indent="-342900" algn="just">
                        <a:lnSpc>
                          <a:spcPct val="115000"/>
                        </a:lnSpc>
                        <a:spcAft>
                          <a:spcPts val="0"/>
                        </a:spcAft>
                        <a:buFont typeface="Symbol"/>
                        <a:buChar char=""/>
                      </a:pPr>
                      <a:r>
                        <a:rPr lang="uk-UA" sz="1000" dirty="0">
                          <a:effectLst/>
                        </a:rPr>
                        <a:t>Як збирається й аналізується зворотний зв’язок від студентів і викладачів.</a:t>
                      </a:r>
                      <a:endParaRPr lang="ru-RU" sz="1000" dirty="0">
                        <a:effectLst/>
                        <a:latin typeface="Calibri"/>
                        <a:ea typeface="Calibri"/>
                        <a:cs typeface="Times New Roman"/>
                      </a:endParaRPr>
                    </a:p>
                  </a:txBody>
                  <a:tcPr marL="44723" marR="44723" marT="0" marB="0"/>
                </a:tc>
                <a:extLst>
                  <a:ext uri="{0D108BD9-81ED-4DB2-BD59-A6C34878D82A}">
                    <a16:rowId xmlns:a16="http://schemas.microsoft.com/office/drawing/2014/main" val="10000"/>
                  </a:ext>
                </a:extLst>
              </a:tr>
              <a:tr h="1886872">
                <a:tc>
                  <a:txBody>
                    <a:bodyPr/>
                    <a:lstStyle/>
                    <a:p>
                      <a:pPr algn="ctr">
                        <a:lnSpc>
                          <a:spcPct val="115000"/>
                        </a:lnSpc>
                        <a:spcAft>
                          <a:spcPts val="0"/>
                        </a:spcAft>
                      </a:pPr>
                      <a:r>
                        <a:rPr lang="uk-UA" sz="1000">
                          <a:effectLst/>
                        </a:rPr>
                        <a:t>Можливі недоліки та як їх обґрунтовувати</a:t>
                      </a:r>
                      <a:endParaRPr lang="ru-RU" sz="1000">
                        <a:effectLst/>
                        <a:latin typeface="Calibri"/>
                        <a:ea typeface="Calibri"/>
                        <a:cs typeface="Times New Roman"/>
                      </a:endParaRPr>
                    </a:p>
                  </a:txBody>
                  <a:tcPr marL="44723" marR="44723" marT="0" marB="0" anchor="ctr"/>
                </a:tc>
                <a:tc>
                  <a:txBody>
                    <a:bodyPr/>
                    <a:lstStyle/>
                    <a:p>
                      <a:pPr marL="342900" lvl="0" indent="-342900" algn="just">
                        <a:lnSpc>
                          <a:spcPct val="115000"/>
                        </a:lnSpc>
                        <a:spcAft>
                          <a:spcPts val="0"/>
                        </a:spcAft>
                        <a:buFont typeface="Symbol"/>
                        <a:buChar char=""/>
                      </a:pPr>
                      <a:r>
                        <a:rPr lang="uk-UA" sz="1000" dirty="0">
                          <a:effectLst/>
                        </a:rPr>
                        <a:t>Наявне обладнання не дозволяє досягти результатів навчання – потрібно вказати конкретні компоненти та результати, які неможливо реалізувати.</a:t>
                      </a:r>
                      <a:endParaRPr lang="ru-RU" sz="1000" dirty="0">
                        <a:effectLst/>
                      </a:endParaRPr>
                    </a:p>
                    <a:p>
                      <a:pPr marL="342900" lvl="0" indent="-342900" algn="just">
                        <a:lnSpc>
                          <a:spcPct val="115000"/>
                        </a:lnSpc>
                        <a:spcAft>
                          <a:spcPts val="0"/>
                        </a:spcAft>
                        <a:buFont typeface="Symbol"/>
                        <a:buChar char=""/>
                      </a:pPr>
                      <a:r>
                        <a:rPr lang="uk-UA" sz="1000" dirty="0">
                          <a:effectLst/>
                        </a:rPr>
                        <a:t>Відсутнє потрібне програмне забезпечення або воно не відповідає вимогам – експерти можуть вказати, які саме навички залишаються незасвоєними.</a:t>
                      </a:r>
                      <a:endParaRPr lang="ru-RU" sz="1000" dirty="0">
                        <a:effectLst/>
                      </a:endParaRPr>
                    </a:p>
                    <a:p>
                      <a:pPr marL="342900" lvl="0" indent="-342900" algn="just">
                        <a:lnSpc>
                          <a:spcPct val="115000"/>
                        </a:lnSpc>
                        <a:spcAft>
                          <a:spcPts val="0"/>
                        </a:spcAft>
                        <a:buFont typeface="Symbol"/>
                        <a:buChar char=""/>
                      </a:pPr>
                      <a:r>
                        <a:rPr lang="uk-UA" sz="1000" dirty="0">
                          <a:effectLst/>
                        </a:rPr>
                        <a:t>Використання неліцензійного ПЗ або програм країни-агресора – достатньо підтвердити факт та навести пояснення ЗВО.</a:t>
                      </a:r>
                      <a:endParaRPr lang="ru-RU" sz="1000" dirty="0">
                        <a:effectLst/>
                      </a:endParaRPr>
                    </a:p>
                    <a:p>
                      <a:pPr marL="342900" lvl="0" indent="-342900" algn="just">
                        <a:lnSpc>
                          <a:spcPct val="115000"/>
                        </a:lnSpc>
                        <a:spcAft>
                          <a:spcPts val="0"/>
                        </a:spcAft>
                        <a:buFont typeface="Symbol"/>
                        <a:buChar char=""/>
                      </a:pPr>
                      <a:r>
                        <a:rPr lang="uk-UA" sz="1000" dirty="0">
                          <a:effectLst/>
                        </a:rPr>
                        <a:t>Недостатність або застарілість навчально-методичних матеріалів – потрібно зазначити, які саме результати навчання не досягаються через відсутність чи неякісність методичних ресурсів.</a:t>
                      </a:r>
                      <a:endParaRPr lang="ru-RU" sz="1000" dirty="0">
                        <a:effectLst/>
                      </a:endParaRPr>
                    </a:p>
                    <a:p>
                      <a:pPr marL="342900" lvl="0" indent="-342900" algn="just">
                        <a:lnSpc>
                          <a:spcPct val="115000"/>
                        </a:lnSpc>
                        <a:spcAft>
                          <a:spcPts val="0"/>
                        </a:spcAft>
                        <a:buFont typeface="Symbol"/>
                        <a:buChar char=""/>
                      </a:pPr>
                      <a:r>
                        <a:rPr lang="uk-UA" sz="1000" dirty="0">
                          <a:effectLst/>
                        </a:rPr>
                        <a:t>Недоступність ресурсів для здобувачів – наприклад, обмежений доступ до обладнання, бібліотек, електронних ресурсів.</a:t>
                      </a:r>
                      <a:endParaRPr lang="ru-RU" sz="1000" dirty="0">
                        <a:effectLst/>
                        <a:latin typeface="Calibri"/>
                        <a:ea typeface="Calibri"/>
                        <a:cs typeface="Times New Roman"/>
                      </a:endParaRPr>
                    </a:p>
                  </a:txBody>
                  <a:tcPr marL="44723" marR="44723" marT="0" marB="0"/>
                </a:tc>
                <a:extLst>
                  <a:ext uri="{0D108BD9-81ED-4DB2-BD59-A6C34878D82A}">
                    <a16:rowId xmlns:a16="http://schemas.microsoft.com/office/drawing/2014/main" val="10001"/>
                  </a:ext>
                </a:extLst>
              </a:tr>
              <a:tr h="2076668">
                <a:tc>
                  <a:txBody>
                    <a:bodyPr/>
                    <a:lstStyle/>
                    <a:p>
                      <a:pPr algn="ctr">
                        <a:lnSpc>
                          <a:spcPct val="115000"/>
                        </a:lnSpc>
                        <a:spcAft>
                          <a:spcPts val="0"/>
                        </a:spcAft>
                      </a:pPr>
                      <a:r>
                        <a:rPr lang="uk-UA" sz="1000">
                          <a:effectLst/>
                        </a:rPr>
                        <a:t>Практичні рекомендації для гарантів</a:t>
                      </a:r>
                      <a:endParaRPr lang="ru-RU" sz="1000">
                        <a:effectLst/>
                      </a:endParaRPr>
                    </a:p>
                    <a:p>
                      <a:pPr algn="ctr">
                        <a:lnSpc>
                          <a:spcPct val="115000"/>
                        </a:lnSpc>
                        <a:spcAft>
                          <a:spcPts val="0"/>
                        </a:spcAft>
                      </a:pPr>
                      <a:r>
                        <a:rPr lang="uk-UA" sz="1000">
                          <a:effectLst/>
                        </a:rPr>
                        <a:t> </a:t>
                      </a:r>
                      <a:endParaRPr lang="ru-RU" sz="1000">
                        <a:effectLst/>
                        <a:latin typeface="Calibri"/>
                        <a:ea typeface="Calibri"/>
                        <a:cs typeface="Times New Roman"/>
                      </a:endParaRPr>
                    </a:p>
                  </a:txBody>
                  <a:tcPr marL="44723" marR="44723" marT="0" marB="0" anchor="ctr"/>
                </a:tc>
                <a:tc>
                  <a:txBody>
                    <a:bodyPr/>
                    <a:lstStyle/>
                    <a:p>
                      <a:pPr marL="342900" lvl="0" indent="-342900" algn="just">
                        <a:lnSpc>
                          <a:spcPct val="115000"/>
                        </a:lnSpc>
                        <a:spcAft>
                          <a:spcPts val="0"/>
                        </a:spcAft>
                        <a:buFont typeface="Symbol"/>
                        <a:buChar char=""/>
                      </a:pPr>
                      <a:r>
                        <a:rPr lang="uk-UA" sz="1000" dirty="0">
                          <a:effectLst/>
                        </a:rPr>
                        <a:t>Перевірити відповідність навчально-методичного забезпечення кожного освітнього компонента визначеним результатам навчання.</a:t>
                      </a:r>
                      <a:endParaRPr lang="ru-RU" sz="1000" dirty="0">
                        <a:effectLst/>
                      </a:endParaRPr>
                    </a:p>
                    <a:p>
                      <a:pPr marL="342900" lvl="0" indent="-342900" algn="just">
                        <a:lnSpc>
                          <a:spcPct val="115000"/>
                        </a:lnSpc>
                        <a:spcAft>
                          <a:spcPts val="0"/>
                        </a:spcAft>
                        <a:buFont typeface="Symbol"/>
                        <a:buChar char=""/>
                      </a:pPr>
                      <a:r>
                        <a:rPr lang="uk-UA" sz="1000" dirty="0">
                          <a:effectLst/>
                        </a:rPr>
                        <a:t>Забезпечити наявність актуального та доступного обладнання для практичних занять.</a:t>
                      </a:r>
                      <a:endParaRPr lang="ru-RU" sz="1000" dirty="0">
                        <a:effectLst/>
                      </a:endParaRPr>
                    </a:p>
                    <a:p>
                      <a:pPr marL="342900" lvl="0" indent="-342900" algn="just">
                        <a:lnSpc>
                          <a:spcPct val="115000"/>
                        </a:lnSpc>
                        <a:spcAft>
                          <a:spcPts val="0"/>
                        </a:spcAft>
                        <a:buFont typeface="Symbol"/>
                        <a:buChar char=""/>
                      </a:pPr>
                      <a:r>
                        <a:rPr lang="uk-UA" sz="1000" dirty="0">
                          <a:effectLst/>
                        </a:rPr>
                        <a:t>Використовувати тільки ліцензійне або легальне програмне забезпечення, уникати продуктів країни-агресора.</a:t>
                      </a:r>
                      <a:endParaRPr lang="ru-RU" sz="1000" dirty="0">
                        <a:effectLst/>
                      </a:endParaRPr>
                    </a:p>
                    <a:p>
                      <a:pPr marL="342900" lvl="0" indent="-342900" algn="just">
                        <a:lnSpc>
                          <a:spcPct val="115000"/>
                        </a:lnSpc>
                        <a:spcAft>
                          <a:spcPts val="0"/>
                        </a:spcAft>
                        <a:buFont typeface="Symbol"/>
                        <a:buChar char=""/>
                      </a:pPr>
                      <a:r>
                        <a:rPr lang="uk-UA" sz="1000" dirty="0">
                          <a:effectLst/>
                        </a:rPr>
                        <a:t>Систематично оновлювати матеріально-технічну базу (планування закупівель, модернізація).</a:t>
                      </a:r>
                      <a:endParaRPr lang="ru-RU" sz="1000" dirty="0">
                        <a:effectLst/>
                      </a:endParaRPr>
                    </a:p>
                    <a:p>
                      <a:pPr marL="342900" lvl="0" indent="-342900" algn="just">
                        <a:lnSpc>
                          <a:spcPct val="115000"/>
                        </a:lnSpc>
                        <a:spcAft>
                          <a:spcPts val="0"/>
                        </a:spcAft>
                        <a:buFont typeface="Symbol"/>
                        <a:buChar char=""/>
                      </a:pPr>
                      <a:r>
                        <a:rPr lang="uk-UA" sz="1000" dirty="0">
                          <a:effectLst/>
                        </a:rPr>
                        <a:t>Розвивати електронне освітнє середовище та дистанційні платформи.</a:t>
                      </a:r>
                      <a:endParaRPr lang="ru-RU" sz="1000" dirty="0">
                        <a:effectLst/>
                      </a:endParaRPr>
                    </a:p>
                    <a:p>
                      <a:pPr marL="342900" lvl="0" indent="-342900" algn="just">
                        <a:lnSpc>
                          <a:spcPct val="115000"/>
                        </a:lnSpc>
                        <a:spcAft>
                          <a:spcPts val="0"/>
                        </a:spcAft>
                        <a:buFont typeface="Symbol"/>
                        <a:buChar char=""/>
                      </a:pPr>
                      <a:r>
                        <a:rPr lang="uk-UA" sz="1000" dirty="0">
                          <a:effectLst/>
                        </a:rPr>
                        <a:t>Організувати регулярний збір відгуків від студентів щодо навчальних ресурсів та оперативно реагувати на проблеми.</a:t>
                      </a:r>
                      <a:endParaRPr lang="ru-RU" sz="1000" dirty="0">
                        <a:effectLst/>
                      </a:endParaRPr>
                    </a:p>
                    <a:p>
                      <a:pPr marL="342900" lvl="0" indent="-342900" algn="just">
                        <a:lnSpc>
                          <a:spcPct val="115000"/>
                        </a:lnSpc>
                        <a:spcAft>
                          <a:spcPts val="0"/>
                        </a:spcAft>
                        <a:buFont typeface="Symbol"/>
                        <a:buChar char=""/>
                      </a:pPr>
                      <a:r>
                        <a:rPr lang="uk-UA" sz="1000" dirty="0">
                          <a:effectLst/>
                        </a:rPr>
                        <a:t>Заздалегідь підготувати приклади використання навчально-методичних ресурсів і матеріально-технічної бази у досягненні конкретних програмних результатів.</a:t>
                      </a:r>
                      <a:endParaRPr lang="ru-RU" sz="1000" dirty="0">
                        <a:effectLst/>
                        <a:latin typeface="Calibri"/>
                        <a:ea typeface="Calibri"/>
                        <a:cs typeface="Times New Roman"/>
                      </a:endParaRPr>
                    </a:p>
                  </a:txBody>
                  <a:tcPr marL="44723" marR="44723" marT="0" marB="0"/>
                </a:tc>
                <a:extLst>
                  <a:ext uri="{0D108BD9-81ED-4DB2-BD59-A6C34878D82A}">
                    <a16:rowId xmlns:a16="http://schemas.microsoft.com/office/drawing/2014/main" val="10002"/>
                  </a:ext>
                </a:extLst>
              </a:tr>
              <a:tr h="1127688">
                <a:tc>
                  <a:txBody>
                    <a:bodyPr/>
                    <a:lstStyle/>
                    <a:p>
                      <a:pPr algn="ctr">
                        <a:lnSpc>
                          <a:spcPct val="115000"/>
                        </a:lnSpc>
                        <a:spcAft>
                          <a:spcPts val="0"/>
                        </a:spcAft>
                      </a:pPr>
                      <a:r>
                        <a:rPr lang="uk-UA" sz="1000" dirty="0">
                          <a:solidFill>
                            <a:srgbClr val="FF0000"/>
                          </a:solidFill>
                          <a:effectLst/>
                        </a:rPr>
                        <a:t>NOTA BENE!</a:t>
                      </a:r>
                      <a:endParaRPr lang="ru-RU" sz="1000" dirty="0">
                        <a:solidFill>
                          <a:srgbClr val="FF0000"/>
                        </a:solidFill>
                        <a:effectLst/>
                        <a:latin typeface="Calibri"/>
                        <a:ea typeface="Calibri"/>
                        <a:cs typeface="Times New Roman"/>
                      </a:endParaRPr>
                    </a:p>
                  </a:txBody>
                  <a:tcPr marL="44723" marR="44723" marT="0" marB="0" anchor="ctr"/>
                </a:tc>
                <a:tc>
                  <a:txBody>
                    <a:bodyPr/>
                    <a:lstStyle/>
                    <a:p>
                      <a:pPr algn="just">
                        <a:lnSpc>
                          <a:spcPct val="115000"/>
                        </a:lnSpc>
                        <a:spcAft>
                          <a:spcPts val="0"/>
                        </a:spcAft>
                      </a:pPr>
                      <a:r>
                        <a:rPr lang="uk-UA" sz="1000" dirty="0">
                          <a:effectLst/>
                        </a:rPr>
                        <a:t>! ЗВО повинен не лише збирати та аналізувати інформацію щодо задоволеності навчально-методичним та матеріально-технічним забезпеченням освітньої програми, але й належним чином реагувати на виявлені недоліки. </a:t>
                      </a:r>
                      <a:endParaRPr lang="ru-RU" sz="1000" dirty="0">
                        <a:effectLst/>
                      </a:endParaRPr>
                    </a:p>
                    <a:p>
                      <a:pPr algn="just">
                        <a:lnSpc>
                          <a:spcPct val="115000"/>
                        </a:lnSpc>
                        <a:spcAft>
                          <a:spcPts val="0"/>
                        </a:spcAft>
                      </a:pPr>
                      <a:r>
                        <a:rPr lang="uk-UA" sz="1000" dirty="0">
                          <a:effectLst/>
                        </a:rPr>
                        <a:t>! Оцінювання матеріально-технічних ресурсів відбувається в контексті цілей та ПРН конкретної ОП, а не ЗВО загалом. Наприклад, наявність у ЗВО унікальної, єдиної в країні астрономічної лабораторії не може бути зразковою/позитивною практикою для ОП з філології.</a:t>
                      </a:r>
                      <a:endParaRPr lang="ru-RU" sz="1000" dirty="0">
                        <a:effectLst/>
                        <a:latin typeface="Calibri"/>
                        <a:ea typeface="Calibri"/>
                        <a:cs typeface="Times New Roman"/>
                      </a:endParaRPr>
                    </a:p>
                  </a:txBody>
                  <a:tcPr marL="44723" marR="4472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380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194421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7.2. </a:t>
            </a:r>
            <a:r>
              <a:rPr lang="uk-UA" sz="2000" dirty="0">
                <a:solidFill>
                  <a:schemeClr val="tx1"/>
                </a:solidFill>
                <a:latin typeface="Times New Roman" pitchFamily="18" charset="0"/>
                <a:cs typeface="Times New Roman" pitchFamily="18" charset="0"/>
              </a:rPr>
              <a:t>Заклад вищої освіти забезпечує доступ викладачів і здобувачів вищої освіти до відповідної інфраструктури та інформаційних ресурсів, потрібних для навчання, викладацької та/або наукової діяльності в межах освітньої програми, відповідно до законодавства.</a:t>
            </a:r>
            <a:endParaRPr lang="ru-RU" sz="20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982439504"/>
              </p:ext>
            </p:extLst>
          </p:nvPr>
        </p:nvGraphicFramePr>
        <p:xfrm>
          <a:off x="457201" y="2420888"/>
          <a:ext cx="7859216" cy="2808312"/>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936104">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повинен забезпечити викладачам і здобувачам вищої освіти вільний та безоплатний доступ до інфраструктури й інформаційних ресурсів, необхідних для навчання, викладання та наукової діяльності. Це охоплює обладнання, бібліотечні фонди, світові бази даних і мережі, інші ресурси, а також належну поінформованість учасників освітнього процесу про можливості їх використання.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872208">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Закон України «Про вищу освіту» (п. 5, п. 24 ч. 1 ст. 62).</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Стандарти і рекомендації щодо забезпечення якості в Європейському просторі вищої освіти (ESG 2015), стандарт 1.6.</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Постанова КМУ від 23.03.2016 № 261 «Порядок підготовки здобувачів ступеня доктора філософії та доктора наук» (п. 8).</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Розпорядження КМУ від 23.02.2022 № 286-р «Про схвалення Стратегії розвитку вищої освіти в Україні на 2022–2032 роки».</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Локальні акти ЗВО, що регулюють доступ до інфраструктури та інформаційних ресурсів.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141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908733160"/>
              </p:ext>
            </p:extLst>
          </p:nvPr>
        </p:nvGraphicFramePr>
        <p:xfrm>
          <a:off x="251520" y="548681"/>
          <a:ext cx="7992889" cy="5820720"/>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5">
                  <a:extLst>
                    <a:ext uri="{9D8B030D-6E8A-4147-A177-3AD203B41FA5}">
                      <a16:colId xmlns:a16="http://schemas.microsoft.com/office/drawing/2014/main" val="20001"/>
                    </a:ext>
                  </a:extLst>
                </a:gridCol>
              </a:tblGrid>
              <a:tr h="1629802">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dirty="0">
                          <a:effectLst/>
                        </a:rPr>
                        <a:t>Наявність у здобувачів і викладачів доступу до обладнання, лабораторій, комп’ютерних класів, спеціалізованих приміщень.</a:t>
                      </a:r>
                      <a:endParaRPr lang="ru-RU" sz="1000" dirty="0">
                        <a:effectLst/>
                      </a:endParaRPr>
                    </a:p>
                    <a:p>
                      <a:pPr marL="342900" lvl="0" indent="-342900" algn="just">
                        <a:lnSpc>
                          <a:spcPct val="115000"/>
                        </a:lnSpc>
                        <a:spcAft>
                          <a:spcPts val="0"/>
                        </a:spcAft>
                        <a:buFont typeface="Symbol"/>
                        <a:buChar char=""/>
                      </a:pPr>
                      <a:r>
                        <a:rPr lang="uk-UA" sz="1100" dirty="0">
                          <a:effectLst/>
                        </a:rPr>
                        <a:t>Доступ до бібліотеки ЗВО, електронних ресурсів, міжнародних баз даних, </a:t>
                      </a:r>
                      <a:r>
                        <a:rPr lang="uk-UA" sz="1100" dirty="0" err="1">
                          <a:effectLst/>
                        </a:rPr>
                        <a:t>репозитарію</a:t>
                      </a:r>
                      <a:r>
                        <a:rPr lang="uk-UA" sz="1100" dirty="0">
                          <a:effectLst/>
                        </a:rPr>
                        <a:t>.</a:t>
                      </a:r>
                      <a:endParaRPr lang="ru-RU" sz="1000" dirty="0">
                        <a:effectLst/>
                      </a:endParaRPr>
                    </a:p>
                    <a:p>
                      <a:pPr marL="342900" lvl="0" indent="-342900" algn="just">
                        <a:lnSpc>
                          <a:spcPct val="115000"/>
                        </a:lnSpc>
                        <a:spcAft>
                          <a:spcPts val="0"/>
                        </a:spcAft>
                        <a:buFont typeface="Symbol"/>
                        <a:buChar char=""/>
                      </a:pPr>
                      <a:r>
                        <a:rPr lang="uk-UA" sz="1100" dirty="0">
                          <a:effectLst/>
                        </a:rPr>
                        <a:t>Чи є доступ безоплатним і чи достатньо він забезпечений.</a:t>
                      </a:r>
                      <a:endParaRPr lang="ru-RU" sz="1000" dirty="0">
                        <a:effectLst/>
                      </a:endParaRPr>
                    </a:p>
                    <a:p>
                      <a:pPr marL="342900" lvl="0" indent="-342900" algn="just">
                        <a:lnSpc>
                          <a:spcPct val="115000"/>
                        </a:lnSpc>
                        <a:spcAft>
                          <a:spcPts val="0"/>
                        </a:spcAft>
                        <a:buFont typeface="Symbol"/>
                        <a:buChar char=""/>
                      </a:pPr>
                      <a:r>
                        <a:rPr lang="uk-UA" sz="1100" dirty="0">
                          <a:effectLst/>
                        </a:rPr>
                        <a:t>Як організовано інформування студентів і викладачів про ці можливості (сайт, внутрішні повідомлення, інструкції).</a:t>
                      </a:r>
                      <a:endParaRPr lang="ru-RU" sz="1000" dirty="0">
                        <a:effectLst/>
                      </a:endParaRPr>
                    </a:p>
                    <a:p>
                      <a:pPr marL="342900" lvl="0" indent="-342900" algn="just">
                        <a:lnSpc>
                          <a:spcPct val="115000"/>
                        </a:lnSpc>
                        <a:spcAft>
                          <a:spcPts val="0"/>
                        </a:spcAft>
                        <a:buFont typeface="Symbol"/>
                        <a:buChar char=""/>
                      </a:pPr>
                      <a:r>
                        <a:rPr lang="uk-UA" sz="1100" dirty="0">
                          <a:effectLst/>
                        </a:rPr>
                        <a:t>Функціонування </a:t>
                      </a:r>
                      <a:r>
                        <a:rPr lang="uk-UA" sz="1100" dirty="0" err="1">
                          <a:effectLst/>
                        </a:rPr>
                        <a:t>репозитарію</a:t>
                      </a:r>
                      <a:r>
                        <a:rPr lang="uk-UA" sz="1100" dirty="0">
                          <a:effectLst/>
                        </a:rPr>
                        <a:t> та рівень доступності матеріалів.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1396972">
                <a:tc>
                  <a:txBody>
                    <a:bodyPr/>
                    <a:lstStyle/>
                    <a:p>
                      <a:pPr algn="ctr">
                        <a:lnSpc>
                          <a:spcPct val="115000"/>
                        </a:lnSpc>
                        <a:spcAft>
                          <a:spcPts val="0"/>
                        </a:spcAft>
                      </a:pPr>
                      <a:r>
                        <a:rPr lang="uk-UA" sz="1100">
                          <a:effectLst/>
                        </a:rPr>
                        <a:t>Можливі недоліки та як їх обґрунтовувати</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a:effectLst/>
                        </a:rPr>
                        <a:t>Обмеженість доступу до міжнародних баз даних через воєнні чи фінансові обставини – можна обґрунтувати використанням альтернативних відкритих ресурсів.</a:t>
                      </a:r>
                      <a:endParaRPr lang="ru-RU" sz="1000">
                        <a:effectLst/>
                      </a:endParaRPr>
                    </a:p>
                    <a:p>
                      <a:pPr marL="342900" lvl="0" indent="-342900" algn="just">
                        <a:lnSpc>
                          <a:spcPct val="115000"/>
                        </a:lnSpc>
                        <a:spcAft>
                          <a:spcPts val="0"/>
                        </a:spcAft>
                        <a:buFont typeface="Symbol"/>
                        <a:buChar char=""/>
                      </a:pPr>
                      <a:r>
                        <a:rPr lang="uk-UA" sz="1100">
                          <a:effectLst/>
                        </a:rPr>
                        <a:t>Недостатня кількість обладнання – обґрунтовувати поетапним оновленням або спільним використанням ресурсів з іншими закладами.</a:t>
                      </a:r>
                      <a:endParaRPr lang="ru-RU" sz="1000">
                        <a:effectLst/>
                      </a:endParaRPr>
                    </a:p>
                    <a:p>
                      <a:pPr marL="342900" lvl="0" indent="-342900" algn="just">
                        <a:lnSpc>
                          <a:spcPct val="115000"/>
                        </a:lnSpc>
                        <a:spcAft>
                          <a:spcPts val="0"/>
                        </a:spcAft>
                        <a:buFont typeface="Symbol"/>
                        <a:buChar char=""/>
                      </a:pPr>
                      <a:r>
                        <a:rPr lang="uk-UA" sz="1100">
                          <a:effectLst/>
                        </a:rPr>
                        <a:t>Тимчасові обмеження у функціонуванні інфраструктури (наприклад, через безпекову ситуацію) – пояснювати створенням дистанційних або змішаних альтернатив.</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2095459">
                <a:tc>
                  <a:txBody>
                    <a:bodyPr/>
                    <a:lstStyle/>
                    <a:p>
                      <a:pPr algn="ctr">
                        <a:lnSpc>
                          <a:spcPct val="115000"/>
                        </a:lnSpc>
                        <a:spcAft>
                          <a:spcPts val="0"/>
                        </a:spcAft>
                      </a:pPr>
                      <a:r>
                        <a:rPr lang="uk-UA" sz="1100">
                          <a:effectLst/>
                        </a:rPr>
                        <a:t>Практичні рекомендації для гарантів</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Перевірити, чи є офіційні документи (положення, накази) щодо доступу до ресурсів та інфраструктури.</a:t>
                      </a:r>
                      <a:endParaRPr lang="ru-RU" sz="1000">
                        <a:effectLst/>
                      </a:endParaRPr>
                    </a:p>
                    <a:p>
                      <a:pPr marL="342900" lvl="0" indent="-342900" algn="just">
                        <a:lnSpc>
                          <a:spcPct val="115000"/>
                        </a:lnSpc>
                        <a:spcAft>
                          <a:spcPts val="0"/>
                        </a:spcAft>
                        <a:buFont typeface="+mj-lt"/>
                        <a:buAutoNum type="arabicPeriod"/>
                      </a:pPr>
                      <a:r>
                        <a:rPr lang="uk-UA" sz="1100">
                          <a:effectLst/>
                        </a:rPr>
                        <a:t>Переконатися, що здобувачі й викладачі знають про свої можливості (інструкції на сайті, ознайомчі зустрічі, інформаційні листи).</a:t>
                      </a:r>
                      <a:endParaRPr lang="ru-RU" sz="1000">
                        <a:effectLst/>
                      </a:endParaRPr>
                    </a:p>
                    <a:p>
                      <a:pPr marL="342900" lvl="0" indent="-342900" algn="just">
                        <a:lnSpc>
                          <a:spcPct val="115000"/>
                        </a:lnSpc>
                        <a:spcAft>
                          <a:spcPts val="0"/>
                        </a:spcAft>
                        <a:buFont typeface="+mj-lt"/>
                        <a:buAutoNum type="arabicPeriod"/>
                      </a:pPr>
                      <a:r>
                        <a:rPr lang="uk-UA" sz="1100">
                          <a:effectLst/>
                        </a:rPr>
                        <a:t>Зібрати підтвердження доступу: скріни з сайту бібліотеки, підписки на бази даних, фото лабораторій, приклади розкладу їх використання.</a:t>
                      </a:r>
                      <a:endParaRPr lang="ru-RU" sz="1000">
                        <a:effectLst/>
                      </a:endParaRPr>
                    </a:p>
                    <a:p>
                      <a:pPr marL="342900" lvl="0" indent="-342900" algn="just">
                        <a:lnSpc>
                          <a:spcPct val="115000"/>
                        </a:lnSpc>
                        <a:spcAft>
                          <a:spcPts val="0"/>
                        </a:spcAft>
                        <a:buFont typeface="+mj-lt"/>
                        <a:buAutoNum type="arabicPeriod"/>
                      </a:pPr>
                      <a:r>
                        <a:rPr lang="uk-UA" sz="1100">
                          <a:effectLst/>
                        </a:rPr>
                        <a:t>Зафіксувати приклади використання ресурсів здобувачами (посилання на репозитарій, звіти з наукових баз, фото/відео з навчальних занять у спеціалізованих аудиторіях).</a:t>
                      </a:r>
                      <a:endParaRPr lang="ru-RU" sz="1000">
                        <a:effectLst/>
                      </a:endParaRPr>
                    </a:p>
                    <a:p>
                      <a:pPr marL="342900" lvl="0" indent="-342900" algn="just">
                        <a:lnSpc>
                          <a:spcPct val="115000"/>
                        </a:lnSpc>
                        <a:spcAft>
                          <a:spcPts val="0"/>
                        </a:spcAft>
                        <a:buFont typeface="+mj-lt"/>
                        <a:buAutoNum type="arabicPeriod"/>
                      </a:pPr>
                      <a:r>
                        <a:rPr lang="uk-UA" sz="1100">
                          <a:effectLst/>
                        </a:rPr>
                        <a:t>У разі недоліків – підготувати обґрунтування та план їх поступового усунення.</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698487">
                <a:tc>
                  <a:txBody>
                    <a:bodyPr/>
                    <a:lstStyle/>
                    <a:p>
                      <a:pPr algn="ctr">
                        <a:lnSpc>
                          <a:spcPct val="115000"/>
                        </a:lnSpc>
                        <a:spcAft>
                          <a:spcPts val="0"/>
                        </a:spcAft>
                      </a:pPr>
                      <a:r>
                        <a:rPr lang="uk-UA" sz="1100" dirty="0">
                          <a:solidFill>
                            <a:srgbClr val="FF0000"/>
                          </a:solidFill>
                          <a:effectLst/>
                        </a:rPr>
                        <a:t>NOTA BENE!</a:t>
                      </a:r>
                      <a:endParaRPr lang="ru-RU" sz="1000" dirty="0">
                        <a:solidFill>
                          <a:srgbClr val="FF0000"/>
                        </a:solidFill>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Наявність у ЗВО електронної бібліотеки та надання такою бібліотекою доступу до електронних баз даних наукової інформації, </a:t>
                      </a:r>
                      <a:r>
                        <a:rPr lang="uk-UA" sz="1100" dirty="0" err="1">
                          <a:effectLst/>
                        </a:rPr>
                        <a:t>репозитарію</a:t>
                      </a:r>
                      <a:r>
                        <a:rPr lang="uk-UA" sz="1100" dirty="0">
                          <a:effectLst/>
                        </a:rPr>
                        <a:t> та інших інформаційних ресурсів не є зразковою практикою.</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362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368152"/>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7.3. </a:t>
            </a:r>
            <a:r>
              <a:rPr lang="uk-UA" sz="2100" dirty="0">
                <a:solidFill>
                  <a:schemeClr val="tx1"/>
                </a:solidFill>
                <a:latin typeface="Times New Roman" pitchFamily="18" charset="0"/>
                <a:cs typeface="Times New Roman" pitchFamily="18" charset="0"/>
              </a:rPr>
              <a:t>Освітнє середовище надає можливість задовольнити потреби та інтереси здобувачів вищої освіти, які навчаються за освітньою програмою, та є безпечним для їх життя, фізичного та ментального </a:t>
            </a:r>
            <a:r>
              <a:rPr lang="uk-UA" sz="2100" dirty="0" err="1">
                <a:solidFill>
                  <a:schemeClr val="tx1"/>
                </a:solidFill>
                <a:latin typeface="Times New Roman" pitchFamily="18" charset="0"/>
                <a:cs typeface="Times New Roman" pitchFamily="18" charset="0"/>
              </a:rPr>
              <a:t>здоровʼя</a:t>
            </a:r>
            <a:r>
              <a:rPr lang="uk-UA" sz="2100" dirty="0">
                <a:solidFill>
                  <a:schemeClr val="tx1"/>
                </a:solidFill>
                <a:latin typeface="Times New Roman" pitchFamily="18" charset="0"/>
                <a:cs typeface="Times New Roman" pitchFamily="18" charset="0"/>
              </a:rPr>
              <a:t>.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63968619"/>
              </p:ext>
            </p:extLst>
          </p:nvPr>
        </p:nvGraphicFramePr>
        <p:xfrm>
          <a:off x="457201" y="2204864"/>
          <a:ext cx="7859215" cy="3024336"/>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5">
                  <a:extLst>
                    <a:ext uri="{9D8B030D-6E8A-4147-A177-3AD203B41FA5}">
                      <a16:colId xmlns:a16="http://schemas.microsoft.com/office/drawing/2014/main" val="20001"/>
                    </a:ext>
                  </a:extLst>
                </a:gridCol>
              </a:tblGrid>
              <a:tr h="1000111">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Освітнє середовище повинно гарантувати здобувачам безпеку життя, фізичного та ментального здоров’я, а також створювати умови для задоволення їхніх потреб та інтересів. Це передбачає організацію безпечних навчальних приміщень, наявність укриттів, заходів з інформаційної безпеки, підтримку психологічного клімату, доступ до медичних і психологічних послуг, врахування індивідуальних потреб здобувачів та регулярне опитування щодо їхніх інтересів.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02422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Symbol"/>
                        <a:buChar char=""/>
                      </a:pPr>
                      <a:r>
                        <a:rPr lang="uk-UA" sz="1100" dirty="0">
                          <a:effectLst/>
                        </a:rPr>
                        <a:t>Закон України «Про вищу освіту» (п. 2 ч. 1 ст. 62).</a:t>
                      </a:r>
                      <a:endParaRPr lang="ru-RU" sz="1000" dirty="0">
                        <a:effectLst/>
                      </a:endParaRPr>
                    </a:p>
                    <a:p>
                      <a:pPr marL="342900" lvl="0" indent="-342900" algn="just">
                        <a:lnSpc>
                          <a:spcPct val="115000"/>
                        </a:lnSpc>
                        <a:spcAft>
                          <a:spcPts val="0"/>
                        </a:spcAft>
                        <a:buFont typeface="Symbol"/>
                        <a:buChar char=""/>
                      </a:pPr>
                      <a:r>
                        <a:rPr lang="uk-UA" sz="1100" dirty="0">
                          <a:effectLst/>
                        </a:rPr>
                        <a:t>Стандарти і рекомендації щодо забезпечення якості в Європейському просторі вищої освіти (ESG 2015), стандарт 1.6.</a:t>
                      </a:r>
                      <a:endParaRPr lang="ru-RU" sz="1000" dirty="0">
                        <a:effectLst/>
                      </a:endParaRPr>
                    </a:p>
                    <a:p>
                      <a:pPr marL="342900" lvl="0" indent="-342900" algn="just">
                        <a:lnSpc>
                          <a:spcPct val="115000"/>
                        </a:lnSpc>
                        <a:spcAft>
                          <a:spcPts val="0"/>
                        </a:spcAft>
                        <a:buFont typeface="Symbol"/>
                        <a:buChar char=""/>
                      </a:pPr>
                      <a:r>
                        <a:rPr lang="uk-UA" sz="1100" dirty="0">
                          <a:effectLst/>
                        </a:rPr>
                        <a:t>Постанова КМУ від 23.03.2016 № 261 «Порядок підготовки здобувачів ступеня доктора філософії та доктора наук» (п. 8).</a:t>
                      </a:r>
                      <a:endParaRPr lang="ru-RU" sz="1000" dirty="0">
                        <a:effectLst/>
                      </a:endParaRPr>
                    </a:p>
                    <a:p>
                      <a:pPr marL="342900" lvl="0" indent="-342900" algn="just">
                        <a:lnSpc>
                          <a:spcPct val="115000"/>
                        </a:lnSpc>
                        <a:spcAft>
                          <a:spcPts val="0"/>
                        </a:spcAft>
                        <a:buFont typeface="Symbol"/>
                        <a:buChar char=""/>
                      </a:pPr>
                      <a:r>
                        <a:rPr lang="uk-UA" sz="1100" dirty="0">
                          <a:effectLst/>
                        </a:rPr>
                        <a:t>Рекомендації щодо організації укриття в об’єктах фонду захисних споруд цивільного захисту.</a:t>
                      </a:r>
                      <a:endParaRPr lang="ru-RU" sz="1000" dirty="0">
                        <a:effectLst/>
                      </a:endParaRPr>
                    </a:p>
                    <a:p>
                      <a:pPr marL="342900" lvl="0" indent="-342900" algn="just">
                        <a:lnSpc>
                          <a:spcPct val="115000"/>
                        </a:lnSpc>
                        <a:spcAft>
                          <a:spcPts val="0"/>
                        </a:spcAft>
                        <a:buFont typeface="Symbol"/>
                        <a:buChar char=""/>
                      </a:pPr>
                      <a:r>
                        <a:rPr lang="uk-UA" sz="1100" dirty="0">
                          <a:effectLst/>
                        </a:rPr>
                        <a:t>Локальні акти ЗВО з охорони праці, техніки безпеки, протипожежних правил, організації психологічної та медичної підтримки.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721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921192630"/>
              </p:ext>
            </p:extLst>
          </p:nvPr>
        </p:nvGraphicFramePr>
        <p:xfrm>
          <a:off x="395537" y="692696"/>
          <a:ext cx="7920880" cy="5361236"/>
        </p:xfrm>
        <a:graphic>
          <a:graphicData uri="http://schemas.openxmlformats.org/drawingml/2006/table">
            <a:tbl>
              <a:tblPr firstRow="1" firstCol="1" bandRow="1">
                <a:tableStyleId>{5C22544A-7EE6-4342-B048-85BDC9FD1C3A}</a:tableStyleId>
              </a:tblPr>
              <a:tblGrid>
                <a:gridCol w="1728709">
                  <a:extLst>
                    <a:ext uri="{9D8B030D-6E8A-4147-A177-3AD203B41FA5}">
                      <a16:colId xmlns:a16="http://schemas.microsoft.com/office/drawing/2014/main" val="20000"/>
                    </a:ext>
                  </a:extLst>
                </a:gridCol>
                <a:gridCol w="6192171">
                  <a:extLst>
                    <a:ext uri="{9D8B030D-6E8A-4147-A177-3AD203B41FA5}">
                      <a16:colId xmlns:a16="http://schemas.microsoft.com/office/drawing/2014/main" val="20001"/>
                    </a:ext>
                  </a:extLst>
                </a:gridCol>
              </a:tblGrid>
              <a:tr h="1649611">
                <a:tc>
                  <a:txBody>
                    <a:bodyPr/>
                    <a:lstStyle/>
                    <a:p>
                      <a:pPr algn="ctr">
                        <a:lnSpc>
                          <a:spcPct val="115000"/>
                        </a:lnSpc>
                        <a:spcAft>
                          <a:spcPts val="0"/>
                        </a:spcAft>
                      </a:pPr>
                      <a:r>
                        <a:rPr lang="uk-UA" sz="1000">
                          <a:effectLst/>
                        </a:rPr>
                        <a:t>Що перевірятимуть експерти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6764" marR="56764" marT="0" marB="0" anchor="ctr"/>
                </a:tc>
                <a:tc>
                  <a:txBody>
                    <a:bodyPr/>
                    <a:lstStyle/>
                    <a:p>
                      <a:pPr marL="342900" lvl="0" indent="-342900" algn="just">
                        <a:lnSpc>
                          <a:spcPct val="115000"/>
                        </a:lnSpc>
                        <a:spcAft>
                          <a:spcPts val="0"/>
                        </a:spcAft>
                        <a:buFont typeface="+mj-lt"/>
                        <a:buAutoNum type="arabicPeriod"/>
                      </a:pPr>
                      <a:r>
                        <a:rPr lang="uk-UA" sz="1000" dirty="0">
                          <a:effectLst/>
                        </a:rPr>
                        <a:t>Наявність системи підтримки ментального здоров’я (консультації психолога, тренінги, реагування на кризові ситуації).</a:t>
                      </a:r>
                      <a:endParaRPr lang="ru-RU" sz="900" dirty="0">
                        <a:effectLst/>
                      </a:endParaRPr>
                    </a:p>
                    <a:p>
                      <a:pPr marL="342900" lvl="0" indent="-342900" algn="just">
                        <a:lnSpc>
                          <a:spcPct val="115000"/>
                        </a:lnSpc>
                        <a:spcAft>
                          <a:spcPts val="0"/>
                        </a:spcAft>
                        <a:buFont typeface="+mj-lt"/>
                        <a:buAutoNum type="arabicPeriod"/>
                      </a:pPr>
                      <a:r>
                        <a:rPr lang="uk-UA" sz="1000" dirty="0">
                          <a:effectLst/>
                        </a:rPr>
                        <a:t>Чи відповідають приміщення санітарним нормам, правилам пожежної безпеки та охорони праці.</a:t>
                      </a:r>
                      <a:endParaRPr lang="ru-RU" sz="900" dirty="0">
                        <a:effectLst/>
                      </a:endParaRPr>
                    </a:p>
                    <a:p>
                      <a:pPr marL="342900" lvl="0" indent="-342900" algn="just">
                        <a:lnSpc>
                          <a:spcPct val="115000"/>
                        </a:lnSpc>
                        <a:spcAft>
                          <a:spcPts val="0"/>
                        </a:spcAft>
                        <a:buFont typeface="+mj-lt"/>
                        <a:buAutoNum type="arabicPeriod"/>
                      </a:pPr>
                      <a:r>
                        <a:rPr lang="uk-UA" sz="1000" dirty="0">
                          <a:effectLst/>
                        </a:rPr>
                        <a:t>Чи обладнані укриття та чи поінформовані здобувачі про порядок дій у разі небезпеки.</a:t>
                      </a:r>
                      <a:endParaRPr lang="ru-RU" sz="900" dirty="0">
                        <a:effectLst/>
                      </a:endParaRPr>
                    </a:p>
                    <a:p>
                      <a:pPr marL="342900" lvl="0" indent="-342900" algn="just">
                        <a:lnSpc>
                          <a:spcPct val="115000"/>
                        </a:lnSpc>
                        <a:spcAft>
                          <a:spcPts val="0"/>
                        </a:spcAft>
                        <a:buFont typeface="+mj-lt"/>
                        <a:buAutoNum type="arabicPeriod"/>
                      </a:pPr>
                      <a:r>
                        <a:rPr lang="uk-UA" sz="1000" dirty="0">
                          <a:effectLst/>
                        </a:rPr>
                        <a:t>Заходи щодо інформаційної безпеки (</a:t>
                      </a:r>
                      <a:r>
                        <a:rPr lang="uk-UA" sz="1000" dirty="0" err="1">
                          <a:effectLst/>
                        </a:rPr>
                        <a:t>кіберзахист</a:t>
                      </a:r>
                      <a:r>
                        <a:rPr lang="uk-UA" sz="1000" dirty="0">
                          <a:effectLst/>
                        </a:rPr>
                        <a:t>, безпечний доступ до ресурсів).</a:t>
                      </a:r>
                      <a:endParaRPr lang="ru-RU" sz="900" dirty="0">
                        <a:effectLst/>
                      </a:endParaRPr>
                    </a:p>
                    <a:p>
                      <a:pPr marL="342900" lvl="0" indent="-342900" algn="just">
                        <a:lnSpc>
                          <a:spcPct val="115000"/>
                        </a:lnSpc>
                        <a:spcAft>
                          <a:spcPts val="0"/>
                        </a:spcAft>
                        <a:buFont typeface="+mj-lt"/>
                        <a:buAutoNum type="arabicPeriod"/>
                      </a:pPr>
                      <a:r>
                        <a:rPr lang="uk-UA" sz="1000" dirty="0">
                          <a:effectLst/>
                        </a:rPr>
                        <a:t>Доступ до медичної допомоги та проведення навчань із </a:t>
                      </a:r>
                      <a:r>
                        <a:rPr lang="uk-UA" sz="1000" dirty="0" err="1">
                          <a:effectLst/>
                        </a:rPr>
                        <a:t>домедичної</a:t>
                      </a:r>
                      <a:r>
                        <a:rPr lang="uk-UA" sz="1000" dirty="0">
                          <a:effectLst/>
                        </a:rPr>
                        <a:t> допомоги.</a:t>
                      </a:r>
                      <a:endParaRPr lang="ru-RU" sz="900" dirty="0">
                        <a:effectLst/>
                      </a:endParaRPr>
                    </a:p>
                    <a:p>
                      <a:pPr marL="342900" lvl="0" indent="-342900" algn="just">
                        <a:lnSpc>
                          <a:spcPct val="115000"/>
                        </a:lnSpc>
                        <a:spcAft>
                          <a:spcPts val="0"/>
                        </a:spcAft>
                        <a:buFont typeface="+mj-lt"/>
                        <a:buAutoNum type="arabicPeriod"/>
                      </a:pPr>
                      <a:r>
                        <a:rPr lang="uk-UA" sz="1000" dirty="0">
                          <a:effectLst/>
                        </a:rPr>
                        <a:t>Чи враховуються потреби студентів з особливими освітніми потребами.</a:t>
                      </a:r>
                      <a:endParaRPr lang="ru-RU" sz="900" dirty="0">
                        <a:effectLst/>
                      </a:endParaRPr>
                    </a:p>
                    <a:p>
                      <a:pPr marL="342900" lvl="0" indent="-342900" algn="just">
                        <a:lnSpc>
                          <a:spcPct val="115000"/>
                        </a:lnSpc>
                        <a:spcAft>
                          <a:spcPts val="0"/>
                        </a:spcAft>
                        <a:buFont typeface="+mj-lt"/>
                        <a:buAutoNum type="arabicPeriod"/>
                      </a:pPr>
                      <a:r>
                        <a:rPr lang="uk-UA" sz="1000" dirty="0">
                          <a:effectLst/>
                        </a:rPr>
                        <a:t>Як організовано регулярне опитування здобувачів та використання його результатів.</a:t>
                      </a:r>
                      <a:endParaRPr lang="ru-RU" sz="900" dirty="0">
                        <a:effectLst/>
                        <a:latin typeface="Calibri"/>
                        <a:ea typeface="Calibri"/>
                        <a:cs typeface="Times New Roman"/>
                      </a:endParaRPr>
                    </a:p>
                  </a:txBody>
                  <a:tcPr marL="56764" marR="56764" marT="0" marB="0"/>
                </a:tc>
                <a:extLst>
                  <a:ext uri="{0D108BD9-81ED-4DB2-BD59-A6C34878D82A}">
                    <a16:rowId xmlns:a16="http://schemas.microsoft.com/office/drawing/2014/main" val="10000"/>
                  </a:ext>
                </a:extLst>
              </a:tr>
              <a:tr h="1237208">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6764" marR="56764" marT="0" marB="0" anchor="ctr"/>
                </a:tc>
                <a:tc>
                  <a:txBody>
                    <a:bodyPr/>
                    <a:lstStyle/>
                    <a:p>
                      <a:pPr marL="342900" lvl="0" indent="-342900" algn="just">
                        <a:lnSpc>
                          <a:spcPct val="115000"/>
                        </a:lnSpc>
                        <a:spcAft>
                          <a:spcPts val="0"/>
                        </a:spcAft>
                        <a:buFont typeface="+mj-lt"/>
                        <a:buAutoNum type="arabicPeriod"/>
                      </a:pPr>
                      <a:r>
                        <a:rPr lang="uk-UA" sz="1000">
                          <a:effectLst/>
                        </a:rPr>
                        <a:t>Недостатня кількість обладнаних укриттів – можна пояснити об’єктивними обставинами (воєнний стан) та надати план поступового облаштування.</a:t>
                      </a:r>
                      <a:endParaRPr lang="ru-RU" sz="900">
                        <a:effectLst/>
                      </a:endParaRPr>
                    </a:p>
                    <a:p>
                      <a:pPr marL="342900" lvl="0" indent="-342900" algn="just">
                        <a:lnSpc>
                          <a:spcPct val="115000"/>
                        </a:lnSpc>
                        <a:spcAft>
                          <a:spcPts val="0"/>
                        </a:spcAft>
                        <a:buFont typeface="+mj-lt"/>
                        <a:buAutoNum type="arabicPeriod"/>
                      </a:pPr>
                      <a:r>
                        <a:rPr lang="uk-UA" sz="1000">
                          <a:effectLst/>
                        </a:rPr>
                        <a:t>Обмеженість у психологічній підтримці – обґрунтовувати співпрацею з міськими чи громадськими службами.</a:t>
                      </a:r>
                      <a:endParaRPr lang="ru-RU" sz="900">
                        <a:effectLst/>
                      </a:endParaRPr>
                    </a:p>
                    <a:p>
                      <a:pPr marL="342900" lvl="0" indent="-342900" algn="just">
                        <a:lnSpc>
                          <a:spcPct val="115000"/>
                        </a:lnSpc>
                        <a:spcAft>
                          <a:spcPts val="0"/>
                        </a:spcAft>
                        <a:buFont typeface="+mj-lt"/>
                        <a:buAutoNum type="arabicPeriod"/>
                      </a:pPr>
                      <a:r>
                        <a:rPr lang="uk-UA" sz="1000">
                          <a:effectLst/>
                        </a:rPr>
                        <a:t>Нестача ресурсів для інклюзивної освіти – посилатися на поетапне впровадження та альтернативні шляхи підтримки (індивідуальні консультації, адаптовані матеріали).</a:t>
                      </a:r>
                      <a:endParaRPr lang="ru-RU" sz="900">
                        <a:effectLst/>
                        <a:latin typeface="Calibri"/>
                        <a:ea typeface="Calibri"/>
                        <a:cs typeface="Times New Roman"/>
                      </a:endParaRPr>
                    </a:p>
                  </a:txBody>
                  <a:tcPr marL="56764" marR="56764" marT="0" marB="0"/>
                </a:tc>
                <a:extLst>
                  <a:ext uri="{0D108BD9-81ED-4DB2-BD59-A6C34878D82A}">
                    <a16:rowId xmlns:a16="http://schemas.microsoft.com/office/drawing/2014/main" val="10001"/>
                  </a:ext>
                </a:extLst>
              </a:tr>
              <a:tr h="1649611">
                <a:tc>
                  <a:txBody>
                    <a:bodyPr/>
                    <a:lstStyle/>
                    <a:p>
                      <a:pPr algn="ctr">
                        <a:lnSpc>
                          <a:spcPct val="115000"/>
                        </a:lnSpc>
                        <a:spcAft>
                          <a:spcPts val="0"/>
                        </a:spcAft>
                      </a:pPr>
                      <a:r>
                        <a:rPr lang="uk-UA" sz="1000">
                          <a:effectLst/>
                        </a:rPr>
                        <a:t>Практичні рекомендації для гарантів</a:t>
                      </a:r>
                      <a:endParaRPr lang="ru-RU" sz="900">
                        <a:effectLst/>
                        <a:latin typeface="Calibri"/>
                        <a:ea typeface="Calibri"/>
                        <a:cs typeface="Times New Roman"/>
                      </a:endParaRPr>
                    </a:p>
                  </a:txBody>
                  <a:tcPr marL="56764" marR="56764" marT="0" marB="0" anchor="ctr"/>
                </a:tc>
                <a:tc>
                  <a:txBody>
                    <a:bodyPr/>
                    <a:lstStyle/>
                    <a:p>
                      <a:pPr marL="342900" lvl="0" indent="-342900" algn="just">
                        <a:lnSpc>
                          <a:spcPct val="115000"/>
                        </a:lnSpc>
                        <a:spcAft>
                          <a:spcPts val="0"/>
                        </a:spcAft>
                        <a:buFont typeface="+mj-lt"/>
                        <a:buAutoNum type="arabicPeriod"/>
                      </a:pPr>
                      <a:r>
                        <a:rPr lang="uk-UA" sz="1000">
                          <a:effectLst/>
                        </a:rPr>
                        <a:t>Переконатися, що всі локальні документи щодо безпеки, охорони праці, протипожежних заходів і психологічної підтримки є оновленими та доступними.</a:t>
                      </a:r>
                      <a:endParaRPr lang="ru-RU" sz="900">
                        <a:effectLst/>
                      </a:endParaRPr>
                    </a:p>
                    <a:p>
                      <a:pPr marL="342900" lvl="0" indent="-342900" algn="just">
                        <a:lnSpc>
                          <a:spcPct val="115000"/>
                        </a:lnSpc>
                        <a:spcAft>
                          <a:spcPts val="0"/>
                        </a:spcAft>
                        <a:buFont typeface="+mj-lt"/>
                        <a:buAutoNum type="arabicPeriod"/>
                      </a:pPr>
                      <a:r>
                        <a:rPr lang="uk-UA" sz="1000">
                          <a:effectLst/>
                        </a:rPr>
                        <a:t>Підготувати докази: фото укриттів, протоколи інструктажів, результати опитувань, інформаційні матеріали для студентів.</a:t>
                      </a:r>
                      <a:endParaRPr lang="ru-RU" sz="900">
                        <a:effectLst/>
                      </a:endParaRPr>
                    </a:p>
                    <a:p>
                      <a:pPr marL="342900" lvl="0" indent="-342900" algn="just">
                        <a:lnSpc>
                          <a:spcPct val="115000"/>
                        </a:lnSpc>
                        <a:spcAft>
                          <a:spcPts val="0"/>
                        </a:spcAft>
                        <a:buFont typeface="+mj-lt"/>
                        <a:buAutoNum type="arabicPeriod"/>
                      </a:pPr>
                      <a:r>
                        <a:rPr lang="uk-UA" sz="1000">
                          <a:effectLst/>
                        </a:rPr>
                        <a:t>Налагодити систематичне інформування здобувачів (через сайт, телеграм-канали, внутрішні платформи).</a:t>
                      </a:r>
                      <a:endParaRPr lang="ru-RU" sz="900">
                        <a:effectLst/>
                      </a:endParaRPr>
                    </a:p>
                    <a:p>
                      <a:pPr marL="342900" lvl="0" indent="-342900" algn="just">
                        <a:lnSpc>
                          <a:spcPct val="115000"/>
                        </a:lnSpc>
                        <a:spcAft>
                          <a:spcPts val="0"/>
                        </a:spcAft>
                        <a:buFont typeface="+mj-lt"/>
                        <a:buAutoNum type="arabicPeriod"/>
                      </a:pPr>
                      <a:r>
                        <a:rPr lang="uk-UA" sz="1000">
                          <a:effectLst/>
                        </a:rPr>
                        <a:t>Залучити студентів до оцінки комфортності й безпечності середовища (анкети, фокус-групи).</a:t>
                      </a:r>
                      <a:endParaRPr lang="ru-RU" sz="900">
                        <a:effectLst/>
                      </a:endParaRPr>
                    </a:p>
                    <a:p>
                      <a:pPr marL="342900" lvl="0" indent="-342900" algn="just">
                        <a:lnSpc>
                          <a:spcPct val="115000"/>
                        </a:lnSpc>
                        <a:spcAft>
                          <a:spcPts val="0"/>
                        </a:spcAft>
                        <a:buFont typeface="+mj-lt"/>
                        <a:buAutoNum type="arabicPeriod"/>
                      </a:pPr>
                      <a:r>
                        <a:rPr lang="uk-UA" sz="1000">
                          <a:effectLst/>
                        </a:rPr>
                        <a:t>Організувати базові тренінги для викладачів з емпатійної комунікації, розпізнавання стресових станів та інформування про ресурси підтримки.</a:t>
                      </a:r>
                      <a:endParaRPr lang="ru-RU" sz="900">
                        <a:effectLst/>
                        <a:latin typeface="Calibri"/>
                        <a:ea typeface="Calibri"/>
                        <a:cs typeface="Times New Roman"/>
                      </a:endParaRPr>
                    </a:p>
                  </a:txBody>
                  <a:tcPr marL="56764" marR="56764" marT="0" marB="0"/>
                </a:tc>
                <a:extLst>
                  <a:ext uri="{0D108BD9-81ED-4DB2-BD59-A6C34878D82A}">
                    <a16:rowId xmlns:a16="http://schemas.microsoft.com/office/drawing/2014/main" val="10002"/>
                  </a:ext>
                </a:extLst>
              </a:tr>
              <a:tr h="824806">
                <a:tc>
                  <a:txBody>
                    <a:bodyPr/>
                    <a:lstStyle/>
                    <a:p>
                      <a:pPr algn="ctr">
                        <a:lnSpc>
                          <a:spcPct val="115000"/>
                        </a:lnSpc>
                        <a:spcAft>
                          <a:spcPts val="0"/>
                        </a:spcAft>
                      </a:pPr>
                      <a:r>
                        <a:rPr lang="uk-UA" sz="1000" dirty="0">
                          <a:solidFill>
                            <a:srgbClr val="FF0000"/>
                          </a:solidFill>
                          <a:effectLst/>
                        </a:rPr>
                        <a:t>NOTA BENE!</a:t>
                      </a:r>
                      <a:endParaRPr lang="ru-RU" sz="900" dirty="0">
                        <a:solidFill>
                          <a:srgbClr val="FF0000"/>
                        </a:solidFill>
                        <a:effectLst/>
                        <a:latin typeface="Calibri"/>
                        <a:ea typeface="Calibri"/>
                        <a:cs typeface="Times New Roman"/>
                      </a:endParaRPr>
                    </a:p>
                  </a:txBody>
                  <a:tcPr marL="56764" marR="56764" marT="0" marB="0" anchor="ctr"/>
                </a:tc>
                <a:tc>
                  <a:txBody>
                    <a:bodyPr/>
                    <a:lstStyle/>
                    <a:p>
                      <a:pPr algn="just">
                        <a:lnSpc>
                          <a:spcPct val="115000"/>
                        </a:lnSpc>
                        <a:spcAft>
                          <a:spcPts val="0"/>
                        </a:spcAft>
                      </a:pPr>
                      <a:r>
                        <a:rPr lang="uk-UA" sz="1000" dirty="0">
                          <a:effectLst/>
                        </a:rPr>
                        <a:t>! З огляду на здійснення ЗВО освітнього процесу в умовах воєнного стану під час акредитаційної експертизи особливу увагу необхідно звернути на наявність укриття, впевненість та чіткість дій викладачів та здобувачів у разі оголошення повітряної тривоги, на готовність ЗВО до надання невідкладної медичної допомоги (наявність відповідних матеріальних ресурсів та фахівців).</a:t>
                      </a:r>
                      <a:endParaRPr lang="ru-RU" sz="900" dirty="0">
                        <a:effectLst/>
                        <a:latin typeface="Calibri"/>
                        <a:ea typeface="Calibri"/>
                        <a:cs typeface="Times New Roman"/>
                      </a:endParaRPr>
                    </a:p>
                  </a:txBody>
                  <a:tcPr marL="56764" marR="5676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85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440160"/>
          </a:xfrm>
        </p:spPr>
        <p:txBody>
          <a:bodyPr>
            <a:normAutofit fontScale="925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7.4</a:t>
            </a:r>
            <a:r>
              <a:rPr lang="uk-UA" sz="2100" dirty="0">
                <a:solidFill>
                  <a:schemeClr val="tx1"/>
                </a:solidFill>
                <a:latin typeface="Times New Roman" pitchFamily="18" charset="0"/>
                <a:cs typeface="Times New Roman" pitchFamily="18" charset="0"/>
              </a:rPr>
              <a:t>. Заклад вищої освіти забезпечує освітню, організаційну, інформаційну, консультативну та соціальну підтримку, </a:t>
            </a:r>
            <a:r>
              <a:rPr lang="uk-UA" sz="2100" dirty="0" err="1">
                <a:solidFill>
                  <a:schemeClr val="tx1"/>
                </a:solidFill>
                <a:latin typeface="Times New Roman" pitchFamily="18" charset="0"/>
                <a:cs typeface="Times New Roman" pitchFamily="18" charset="0"/>
              </a:rPr>
              <a:t>підтримку</a:t>
            </a:r>
            <a:r>
              <a:rPr lang="uk-UA" sz="2100" dirty="0">
                <a:solidFill>
                  <a:schemeClr val="tx1"/>
                </a:solidFill>
                <a:latin typeface="Times New Roman" pitchFamily="18" charset="0"/>
                <a:cs typeface="Times New Roman" pitchFamily="18" charset="0"/>
              </a:rPr>
              <a:t> фізичного та ментального </a:t>
            </a:r>
            <a:r>
              <a:rPr lang="uk-UA" sz="2100" dirty="0" err="1">
                <a:solidFill>
                  <a:schemeClr val="tx1"/>
                </a:solidFill>
                <a:latin typeface="Times New Roman" pitchFamily="18" charset="0"/>
                <a:cs typeface="Times New Roman" pitchFamily="18" charset="0"/>
              </a:rPr>
              <a:t>здоровʼя</a:t>
            </a:r>
            <a:r>
              <a:rPr lang="uk-UA" sz="2100" dirty="0">
                <a:solidFill>
                  <a:schemeClr val="tx1"/>
                </a:solidFill>
                <a:latin typeface="Times New Roman" pitchFamily="18" charset="0"/>
                <a:cs typeface="Times New Roman" pitchFamily="18" charset="0"/>
              </a:rPr>
              <a:t> здобувачів вищої освіти, які навчаються за освітньою програмою. </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50524504"/>
              </p:ext>
            </p:extLst>
          </p:nvPr>
        </p:nvGraphicFramePr>
        <p:xfrm>
          <a:off x="323528" y="1988840"/>
          <a:ext cx="7992888" cy="3816424"/>
        </p:xfrm>
        <a:graphic>
          <a:graphicData uri="http://schemas.openxmlformats.org/drawingml/2006/table">
            <a:tbl>
              <a:tblPr firstRow="1" firstCol="1" bandRow="1">
                <a:tableStyleId>{5C22544A-7EE6-4342-B048-85BDC9FD1C3A}</a:tableStyleId>
              </a:tblPr>
              <a:tblGrid>
                <a:gridCol w="1744424">
                  <a:extLst>
                    <a:ext uri="{9D8B030D-6E8A-4147-A177-3AD203B41FA5}">
                      <a16:colId xmlns:a16="http://schemas.microsoft.com/office/drawing/2014/main" val="20000"/>
                    </a:ext>
                  </a:extLst>
                </a:gridCol>
                <a:gridCol w="6248464">
                  <a:extLst>
                    <a:ext uri="{9D8B030D-6E8A-4147-A177-3AD203B41FA5}">
                      <a16:colId xmlns:a16="http://schemas.microsoft.com/office/drawing/2014/main" val="20001"/>
                    </a:ext>
                  </a:extLst>
                </a:gridCol>
              </a:tblGrid>
              <a:tr h="2499159">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забезпечує здобувачам освітню, організаційну, інформаційну, консультативну та соціальну підтримку, а також підтримку фізичного та ментального здоров’я. Підкритерій охоплює:</a:t>
                      </a:r>
                      <a:endParaRPr lang="ru-RU" sz="1000">
                        <a:effectLst/>
                      </a:endParaRPr>
                    </a:p>
                    <a:p>
                      <a:pPr marL="342900" lvl="0" indent="-342900" algn="just">
                        <a:spcAft>
                          <a:spcPts val="0"/>
                        </a:spcAft>
                        <a:buSzPts val="1000"/>
                        <a:buFont typeface="Symbol"/>
                        <a:buChar char=""/>
                        <a:tabLst>
                          <a:tab pos="457200" algn="l"/>
                        </a:tabLst>
                      </a:pPr>
                      <a:r>
                        <a:rPr lang="uk-UA" sz="1000">
                          <a:effectLst/>
                        </a:rPr>
                        <a:t>освітню підтримку (консультування, інформування, допомога в навчанні, використання LMS для дистанційного навчання);</a:t>
                      </a:r>
                      <a:endParaRPr lang="ru-RU" sz="1000">
                        <a:effectLst/>
                      </a:endParaRPr>
                    </a:p>
                    <a:p>
                      <a:pPr marL="342900" lvl="0" indent="-342900" algn="just">
                        <a:spcAft>
                          <a:spcPts val="0"/>
                        </a:spcAft>
                        <a:buSzPts val="1000"/>
                        <a:buFont typeface="Symbol"/>
                        <a:buChar char=""/>
                        <a:tabLst>
                          <a:tab pos="457200" algn="l"/>
                        </a:tabLst>
                      </a:pPr>
                      <a:r>
                        <a:rPr lang="uk-UA" sz="1000">
                          <a:effectLst/>
                        </a:rPr>
                        <a:t>організаційну підтримку (вирішення адміністративних питань, надання довідок, допомога в академічній мобільності);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інформаційну підтримку (своєчасна комунікація через сайти, платформи, месенджери);</a:t>
                      </a:r>
                      <a:endParaRPr lang="ru-RU" sz="1000">
                        <a:effectLst/>
                      </a:endParaRPr>
                    </a:p>
                    <a:p>
                      <a:pPr marL="342900" lvl="0" indent="-342900" algn="just">
                        <a:spcAft>
                          <a:spcPts val="0"/>
                        </a:spcAft>
                        <a:buSzPts val="1000"/>
                        <a:buFont typeface="Symbol"/>
                        <a:buChar char=""/>
                        <a:tabLst>
                          <a:tab pos="457200" algn="l"/>
                        </a:tabLst>
                      </a:pPr>
                      <a:r>
                        <a:rPr lang="uk-UA" sz="1000">
                          <a:effectLst/>
                        </a:rPr>
                        <a:t>консультативну підтримку (індивідуальна освітня траєкторія, кар’єрне консультування, академічна мобільність);</a:t>
                      </a:r>
                      <a:endParaRPr lang="ru-RU" sz="1000">
                        <a:effectLst/>
                      </a:endParaRPr>
                    </a:p>
                    <a:p>
                      <a:pPr marL="342900" lvl="0" indent="-342900" algn="just">
                        <a:spcAft>
                          <a:spcPts val="0"/>
                        </a:spcAft>
                        <a:buSzPts val="1000"/>
                        <a:buFont typeface="Symbol"/>
                        <a:buChar char=""/>
                        <a:tabLst>
                          <a:tab pos="457200" algn="l"/>
                        </a:tabLst>
                      </a:pPr>
                      <a:r>
                        <a:rPr lang="uk-UA" sz="1000">
                          <a:effectLst/>
                        </a:rPr>
                        <a:t>соціальну підтримку (стипендії, студентські організації, адаптація першокурсників);</a:t>
                      </a:r>
                      <a:endParaRPr lang="ru-RU" sz="1000">
                        <a:effectLst/>
                      </a:endParaRPr>
                    </a:p>
                    <a:p>
                      <a:pPr marL="342900" lvl="0" indent="-342900" algn="just">
                        <a:spcAft>
                          <a:spcPts val="0"/>
                        </a:spcAft>
                        <a:buSzPts val="1000"/>
                        <a:buFont typeface="Symbol"/>
                        <a:buChar char=""/>
                        <a:tabLst>
                          <a:tab pos="457200" algn="l"/>
                        </a:tabLst>
                      </a:pPr>
                      <a:r>
                        <a:rPr lang="uk-UA" sz="1000">
                          <a:effectLst/>
                        </a:rPr>
                        <a:t>підтримку фізичного та ментального здоров’я (психологічна допомога, медична допомога, тренінги, заходи з благополуччя).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31726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(п. 6 ч. 2 ст. 16, п. 2, 3, 6 ч. 6 ст. 41).</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освіту» (ст. 76).</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1.6.</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щодо організації освітньої, організаційної, інформаційної, консультативної та соціальної підтримки студентів.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10646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8164</Words>
  <Application>Microsoft Office PowerPoint</Application>
  <PresentationFormat>Екран (4:3)</PresentationFormat>
  <Paragraphs>669</Paragraphs>
  <Slides>35</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35</vt:i4>
      </vt:variant>
    </vt:vector>
  </HeadingPairs>
  <TitlesOfParts>
    <vt:vector size="41" baseType="lpstr">
      <vt:lpstr>Arial</vt:lpstr>
      <vt:lpstr>Calibri</vt:lpstr>
      <vt:lpstr>Courier New</vt:lpstr>
      <vt:lpstr>Symbol</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ВПРЛАЯО</cp:lastModifiedBy>
  <cp:revision>37</cp:revision>
  <dcterms:created xsi:type="dcterms:W3CDTF">2024-06-20T07:53:35Z</dcterms:created>
  <dcterms:modified xsi:type="dcterms:W3CDTF">2026-04-10T07:19:43Z</dcterms:modified>
</cp:coreProperties>
</file>