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6" r:id="rId4"/>
    <p:sldId id="259" r:id="rId5"/>
    <p:sldId id="277" r:id="rId6"/>
    <p:sldId id="278" r:id="rId7"/>
    <p:sldId id="279" r:id="rId8"/>
    <p:sldId id="281" r:id="rId9"/>
    <p:sldId id="282" r:id="rId10"/>
    <p:sldId id="283" r:id="rId11"/>
    <p:sldId id="284" r:id="rId12"/>
    <p:sldId id="286" r:id="rId13"/>
    <p:sldId id="285" r:id="rId14"/>
    <p:sldId id="287" r:id="rId15"/>
    <p:sldId id="288" r:id="rId16"/>
    <p:sldId id="289" r:id="rId17"/>
    <p:sldId id="290" r:id="rId18"/>
    <p:sldId id="291" r:id="rId19"/>
    <p:sldId id="292" r:id="rId20"/>
    <p:sldId id="293" r:id="rId21"/>
    <p:sldId id="303" r:id="rId22"/>
    <p:sldId id="304" r:id="rId23"/>
    <p:sldId id="305" r:id="rId24"/>
    <p:sldId id="306" r:id="rId25"/>
    <p:sldId id="307" r:id="rId26"/>
    <p:sldId id="308" r:id="rId27"/>
    <p:sldId id="310" r:id="rId28"/>
    <p:sldId id="311" r:id="rId29"/>
    <p:sldId id="275"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6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10.04.2026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10.04.2026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10.04.2026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10.04.2026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10.04.2026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10.04.2026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10.04.2026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10.04.2026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10.04.2026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10.04.2026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10.04.2026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10.04.2026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31640" y="1916832"/>
            <a:ext cx="6400800" cy="2376264"/>
          </a:xfrm>
        </p:spPr>
        <p:txBody>
          <a:bodyPr>
            <a:normAutofit/>
          </a:bodyPr>
          <a:lstStyle/>
          <a:p>
            <a:r>
              <a:rPr lang="uk-UA" sz="6000" b="1" dirty="0">
                <a:solidFill>
                  <a:schemeClr val="tx1"/>
                </a:solidFill>
                <a:latin typeface="Times New Roman" pitchFamily="18" charset="0"/>
                <a:cs typeface="Times New Roman" pitchFamily="18" charset="0"/>
              </a:rPr>
              <a:t>Академія </a:t>
            </a:r>
          </a:p>
          <a:p>
            <a:r>
              <a:rPr lang="uk-UA" sz="6000" b="1" dirty="0">
                <a:solidFill>
                  <a:schemeClr val="tx1"/>
                </a:solidFill>
                <a:latin typeface="Times New Roman" pitchFamily="18" charset="0"/>
                <a:cs typeface="Times New Roman" pitchFamily="18" charset="0"/>
              </a:rPr>
              <a:t>якості освіти</a:t>
            </a:r>
            <a:endParaRPr lang="ru-RU"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43" t="28554" r="3125" b="23224"/>
          <a:stretch/>
        </p:blipFill>
        <p:spPr bwMode="auto">
          <a:xfrm>
            <a:off x="1043608" y="116632"/>
            <a:ext cx="7488832"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sp>
        <p:nvSpPr>
          <p:cNvPr id="5" name="Подзаголовок 2"/>
          <p:cNvSpPr txBox="1">
            <a:spLocks/>
          </p:cNvSpPr>
          <p:nvPr/>
        </p:nvSpPr>
        <p:spPr>
          <a:xfrm>
            <a:off x="1587624" y="4653136"/>
            <a:ext cx="6400800" cy="1944216"/>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uk-UA" sz="6600" b="1" dirty="0">
                <a:solidFill>
                  <a:schemeClr val="tx1"/>
                </a:solidFill>
                <a:latin typeface="Times New Roman" pitchFamily="18" charset="0"/>
                <a:cs typeface="Times New Roman" pitchFamily="18" charset="0"/>
              </a:rPr>
              <a:t>Модуль 2:</a:t>
            </a:r>
          </a:p>
          <a:p>
            <a:r>
              <a:rPr lang="uk-UA" sz="6600" b="1" dirty="0">
                <a:solidFill>
                  <a:schemeClr val="tx1"/>
                </a:solidFill>
                <a:latin typeface="Times New Roman" pitchFamily="18" charset="0"/>
                <a:cs typeface="Times New Roman" pitchFamily="18" charset="0"/>
              </a:rPr>
              <a:t>Забезпечення якості освітньої програми: навчання, оцінювання та людські ресурси</a:t>
            </a:r>
          </a:p>
        </p:txBody>
      </p:sp>
    </p:spTree>
    <p:extLst>
      <p:ext uri="{BB962C8B-B14F-4D97-AF65-F5344CB8AC3E}">
        <p14:creationId xmlns:p14="http://schemas.microsoft.com/office/powerpoint/2010/main" val="294677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404664"/>
            <a:ext cx="7264896" cy="1224136"/>
          </a:xfrm>
        </p:spPr>
        <p:txBody>
          <a:bodyPr>
            <a:normAutofit/>
          </a:bodyPr>
          <a:lstStyle/>
          <a:p>
            <a:pPr algn="just"/>
            <a:r>
              <a:rPr lang="uk-UA" sz="2000" dirty="0">
                <a:solidFill>
                  <a:schemeClr val="tx1"/>
                </a:solidFill>
                <a:latin typeface="Times New Roman" pitchFamily="18" charset="0"/>
                <a:cs typeface="Times New Roman" pitchFamily="18" charset="0"/>
              </a:rPr>
              <a:t>	</a:t>
            </a:r>
            <a:r>
              <a:rPr lang="uk-UA" sz="2000" b="1" dirty="0">
                <a:solidFill>
                  <a:schemeClr val="tx1"/>
                </a:solidFill>
                <a:latin typeface="Times New Roman" pitchFamily="18" charset="0"/>
                <a:cs typeface="Times New Roman" pitchFamily="18" charset="0"/>
              </a:rPr>
              <a:t>4.5. </a:t>
            </a:r>
            <a:r>
              <a:rPr lang="uk-UA" sz="2100" dirty="0">
                <a:solidFill>
                  <a:schemeClr val="tx1"/>
                </a:solidFill>
                <a:latin typeface="Times New Roman" pitchFamily="18" charset="0"/>
                <a:cs typeface="Times New Roman" pitchFamily="18" charset="0"/>
              </a:rPr>
              <a:t>Навчання, викладання та наукові дослідження </a:t>
            </a:r>
            <a:r>
              <a:rPr lang="uk-UA" sz="2100" dirty="0" err="1">
                <a:solidFill>
                  <a:schemeClr val="tx1"/>
                </a:solidFill>
                <a:latin typeface="Times New Roman" pitchFamily="18" charset="0"/>
                <a:cs typeface="Times New Roman" pitchFamily="18" charset="0"/>
              </a:rPr>
              <a:t>повʼязані</a:t>
            </a:r>
            <a:r>
              <a:rPr lang="uk-UA" sz="2100" dirty="0">
                <a:solidFill>
                  <a:schemeClr val="tx1"/>
                </a:solidFill>
                <a:latin typeface="Times New Roman" pitchFamily="18" charset="0"/>
                <a:cs typeface="Times New Roman" pitchFamily="18" charset="0"/>
              </a:rPr>
              <a:t> з інтернаціоналізацією діяльності за освітньою програмою та закладу вищої освіти. </a:t>
            </a:r>
            <a:endParaRPr lang="ru-RU" sz="2100" dirty="0">
              <a:solidFill>
                <a:schemeClr val="tx1"/>
              </a:solidFill>
              <a:latin typeface="Times New Roman" pitchFamily="18" charset="0"/>
              <a:cs typeface="Times New Roman" pitchFamily="18" charset="0"/>
            </a:endParaRPr>
          </a:p>
        </p:txBody>
      </p:sp>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803632782"/>
              </p:ext>
            </p:extLst>
          </p:nvPr>
        </p:nvGraphicFramePr>
        <p:xfrm>
          <a:off x="323529" y="1610328"/>
          <a:ext cx="7992888" cy="5059032"/>
        </p:xfrm>
        <a:graphic>
          <a:graphicData uri="http://schemas.openxmlformats.org/drawingml/2006/table">
            <a:tbl>
              <a:tblPr firstRow="1" firstCol="1" bandRow="1">
                <a:tableStyleId>{5C22544A-7EE6-4342-B048-85BDC9FD1C3A}</a:tableStyleId>
              </a:tblPr>
              <a:tblGrid>
                <a:gridCol w="1744424">
                  <a:extLst>
                    <a:ext uri="{9D8B030D-6E8A-4147-A177-3AD203B41FA5}">
                      <a16:colId xmlns:a16="http://schemas.microsoft.com/office/drawing/2014/main" val="20000"/>
                    </a:ext>
                  </a:extLst>
                </a:gridCol>
                <a:gridCol w="6248464">
                  <a:extLst>
                    <a:ext uri="{9D8B030D-6E8A-4147-A177-3AD203B41FA5}">
                      <a16:colId xmlns:a16="http://schemas.microsoft.com/office/drawing/2014/main" val="20001"/>
                    </a:ext>
                  </a:extLst>
                </a:gridCol>
              </a:tblGrid>
              <a:tr h="513347">
                <a:tc>
                  <a:txBody>
                    <a:bodyPr/>
                    <a:lstStyle/>
                    <a:p>
                      <a:pPr algn="ctr">
                        <a:lnSpc>
                          <a:spcPct val="115000"/>
                        </a:lnSpc>
                        <a:spcAft>
                          <a:spcPts val="0"/>
                        </a:spcAft>
                      </a:pPr>
                      <a:r>
                        <a:rPr lang="uk-UA" sz="1100">
                          <a:effectLst/>
                        </a:rPr>
                        <a:t>Суть підкритерію</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algn="just">
                        <a:spcAft>
                          <a:spcPts val="0"/>
                        </a:spcAft>
                      </a:pPr>
                      <a:r>
                        <a:rPr lang="uk-UA" sz="1000">
                          <a:effectLst/>
                        </a:rPr>
                        <a:t>Інтернаціоналізація має бути інтегрована в навчання, викладання та дослідження на програмі: стратегія, партнерства, академічна мобільність, участь у міжнародних проєктах, доступ до світових ресурсів, залучення іноземних викладачів/практиків і відображення міжнародних підходів у змісті ОК та методиках.</a:t>
                      </a:r>
                      <a:endParaRPr lang="ru-RU" sz="1000">
                        <a:effectLst/>
                        <a:latin typeface="Calibri"/>
                        <a:ea typeface="Times New Roman"/>
                        <a:cs typeface="Times New Roman"/>
                      </a:endParaRPr>
                    </a:p>
                  </a:txBody>
                  <a:tcPr marL="60111" marR="60111" marT="0" marB="0"/>
                </a:tc>
                <a:extLst>
                  <a:ext uri="{0D108BD9-81ED-4DB2-BD59-A6C34878D82A}">
                    <a16:rowId xmlns:a16="http://schemas.microsoft.com/office/drawing/2014/main" val="10000"/>
                  </a:ext>
                </a:extLst>
              </a:tr>
              <a:tr h="1515228">
                <a:tc>
                  <a:txBody>
                    <a:bodyPr/>
                    <a:lstStyle/>
                    <a:p>
                      <a:pPr algn="ctr">
                        <a:lnSpc>
                          <a:spcPct val="115000"/>
                        </a:lnSpc>
                        <a:spcAft>
                          <a:spcPts val="0"/>
                        </a:spcAft>
                      </a:pPr>
                      <a:r>
                        <a:rPr lang="uk-UA" sz="1100">
                          <a:effectLst/>
                        </a:rPr>
                        <a:t>Нормативні документи</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marL="342900" lvl="0" indent="-342900" algn="just">
                        <a:lnSpc>
                          <a:spcPct val="115000"/>
                        </a:lnSpc>
                        <a:spcAft>
                          <a:spcPts val="0"/>
                        </a:spcAft>
                        <a:buFont typeface="Symbol"/>
                        <a:buChar char=""/>
                      </a:pPr>
                      <a:r>
                        <a:rPr lang="uk-UA" sz="1100">
                          <a:effectLst/>
                        </a:rPr>
                        <a:t>Закон України «Про вищу освіту» (ст. 75).</a:t>
                      </a:r>
                      <a:endParaRPr lang="ru-RU" sz="1000">
                        <a:effectLst/>
                      </a:endParaRPr>
                    </a:p>
                    <a:p>
                      <a:pPr marL="342900" lvl="0" indent="-342900" algn="just">
                        <a:lnSpc>
                          <a:spcPct val="115000"/>
                        </a:lnSpc>
                        <a:spcAft>
                          <a:spcPts val="0"/>
                        </a:spcAft>
                        <a:buFont typeface="Symbol"/>
                        <a:buChar char=""/>
                      </a:pPr>
                      <a:r>
                        <a:rPr lang="uk-UA" sz="1100">
                          <a:effectLst/>
                        </a:rPr>
                        <a:t>ESG-2015, стандарт 1.3.</a:t>
                      </a:r>
                      <a:endParaRPr lang="ru-RU" sz="1000">
                        <a:effectLst/>
                      </a:endParaRPr>
                    </a:p>
                    <a:p>
                      <a:pPr marL="342900" lvl="0" indent="-342900" algn="just">
                        <a:lnSpc>
                          <a:spcPct val="115000"/>
                        </a:lnSpc>
                        <a:spcAft>
                          <a:spcPts val="0"/>
                        </a:spcAft>
                        <a:buFont typeface="Symbol"/>
                        <a:buChar char=""/>
                      </a:pPr>
                      <a:r>
                        <a:rPr lang="uk-UA" sz="1100">
                          <a:effectLst/>
                        </a:rPr>
                        <a:t>Угода про асоціацію Україна–ЄС (гл. 23).</a:t>
                      </a:r>
                      <a:endParaRPr lang="ru-RU" sz="1000">
                        <a:effectLst/>
                      </a:endParaRPr>
                    </a:p>
                    <a:p>
                      <a:pPr marL="342900" lvl="0" indent="-342900" algn="just">
                        <a:lnSpc>
                          <a:spcPct val="115000"/>
                        </a:lnSpc>
                        <a:spcAft>
                          <a:spcPts val="0"/>
                        </a:spcAft>
                        <a:buFont typeface="Symbol"/>
                        <a:buChar char=""/>
                      </a:pPr>
                      <a:r>
                        <a:rPr lang="uk-UA" sz="1100">
                          <a:effectLst/>
                        </a:rPr>
                        <a:t>Наказ МОН №269 від 27.02.2019 (доступ до е-баз даних).</a:t>
                      </a:r>
                      <a:endParaRPr lang="ru-RU" sz="1000">
                        <a:effectLst/>
                      </a:endParaRPr>
                    </a:p>
                    <a:p>
                      <a:pPr marL="342900" lvl="0" indent="-342900" algn="just">
                        <a:lnSpc>
                          <a:spcPct val="115000"/>
                        </a:lnSpc>
                        <a:spcAft>
                          <a:spcPts val="0"/>
                        </a:spcAft>
                        <a:buFont typeface="Symbol"/>
                        <a:buChar char=""/>
                      </a:pPr>
                      <a:r>
                        <a:rPr lang="uk-UA" sz="1100">
                          <a:effectLst/>
                        </a:rPr>
                        <a:t>Розпорядження КМУ №286-р від 23.02.2022 (Стратегія розвитку вищої освіти 2022–2032).</a:t>
                      </a:r>
                      <a:endParaRPr lang="ru-RU" sz="1000">
                        <a:effectLst/>
                      </a:endParaRPr>
                    </a:p>
                    <a:p>
                      <a:pPr marL="342900" lvl="0" indent="-342900" algn="just">
                        <a:lnSpc>
                          <a:spcPct val="115000"/>
                        </a:lnSpc>
                        <a:spcAft>
                          <a:spcPts val="0"/>
                        </a:spcAft>
                        <a:buFont typeface="Symbol"/>
                        <a:buChar char=""/>
                      </a:pPr>
                      <a:r>
                        <a:rPr lang="uk-UA" sz="1100">
                          <a:effectLst/>
                        </a:rPr>
                        <a:t>Локальні акти ЗВО: стратегія інтернаціоналізації; положення про міжнародні проєкти, академічну мобільність; порядок доступу до міжнародних БД.</a:t>
                      </a:r>
                      <a:endParaRPr lang="ru-RU" sz="1000">
                        <a:effectLst/>
                        <a:latin typeface="Calibri"/>
                        <a:ea typeface="Calibri"/>
                        <a:cs typeface="Times New Roman"/>
                      </a:endParaRPr>
                    </a:p>
                  </a:txBody>
                  <a:tcPr marL="60111" marR="60111" marT="0" marB="0"/>
                </a:tc>
                <a:extLst>
                  <a:ext uri="{0D108BD9-81ED-4DB2-BD59-A6C34878D82A}">
                    <a16:rowId xmlns:a16="http://schemas.microsoft.com/office/drawing/2014/main" val="10001"/>
                  </a:ext>
                </a:extLst>
              </a:tr>
              <a:tr h="3030457">
                <a:tc>
                  <a:txBody>
                    <a:bodyPr/>
                    <a:lstStyle/>
                    <a:p>
                      <a:pPr algn="ctr">
                        <a:lnSpc>
                          <a:spcPct val="115000"/>
                        </a:lnSpc>
                        <a:spcAft>
                          <a:spcPts val="0"/>
                        </a:spcAft>
                      </a:pPr>
                      <a:r>
                        <a:rPr lang="uk-UA" sz="1100">
                          <a:effectLst/>
                        </a:rPr>
                        <a:t>Що перевірятимуть експерти</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marL="342900" lvl="0" indent="-342900" algn="just">
                        <a:lnSpc>
                          <a:spcPct val="115000"/>
                        </a:lnSpc>
                        <a:spcAft>
                          <a:spcPts val="0"/>
                        </a:spcAft>
                        <a:buFont typeface="Symbol"/>
                        <a:buChar char=""/>
                      </a:pPr>
                      <a:r>
                        <a:rPr lang="uk-UA" sz="1100" dirty="0">
                          <a:effectLst/>
                        </a:rPr>
                        <a:t>Стратегія та політики: наявність, актуальність, план дій і ролі відповідальних.</a:t>
                      </a:r>
                      <a:endParaRPr lang="ru-RU" sz="1000" dirty="0">
                        <a:effectLst/>
                      </a:endParaRPr>
                    </a:p>
                    <a:p>
                      <a:pPr marL="342900" lvl="0" indent="-342900" algn="just">
                        <a:lnSpc>
                          <a:spcPct val="115000"/>
                        </a:lnSpc>
                        <a:spcAft>
                          <a:spcPts val="0"/>
                        </a:spcAft>
                        <a:buFont typeface="Symbol"/>
                        <a:buChar char=""/>
                      </a:pPr>
                      <a:r>
                        <a:rPr lang="uk-UA" sz="1100" dirty="0">
                          <a:effectLst/>
                        </a:rPr>
                        <a:t>Партнерства: чинні угоди з іноземними ЗВО/організаціями; їх </a:t>
                      </a:r>
                      <a:r>
                        <a:rPr lang="uk-UA" sz="1100" dirty="0" err="1">
                          <a:effectLst/>
                        </a:rPr>
                        <a:t>релевантність</a:t>
                      </a:r>
                      <a:r>
                        <a:rPr lang="uk-UA" sz="1100" dirty="0">
                          <a:effectLst/>
                        </a:rPr>
                        <a:t> ОП; результати (спільні курси/події/</a:t>
                      </a:r>
                      <a:r>
                        <a:rPr lang="uk-UA" sz="1100" dirty="0" err="1">
                          <a:effectLst/>
                        </a:rPr>
                        <a:t>проєкти</a:t>
                      </a:r>
                      <a:r>
                        <a:rPr lang="uk-UA" sz="1100" dirty="0">
                          <a:effectLst/>
                        </a:rPr>
                        <a:t>).</a:t>
                      </a:r>
                      <a:endParaRPr lang="ru-RU" sz="1000" dirty="0">
                        <a:effectLst/>
                      </a:endParaRPr>
                    </a:p>
                    <a:p>
                      <a:pPr marL="342900" lvl="0" indent="-342900" algn="just">
                        <a:lnSpc>
                          <a:spcPct val="115000"/>
                        </a:lnSpc>
                        <a:spcAft>
                          <a:spcPts val="0"/>
                        </a:spcAft>
                        <a:buFont typeface="Symbol"/>
                        <a:buChar char=""/>
                      </a:pPr>
                      <a:r>
                        <a:rPr lang="uk-UA" sz="1100" dirty="0">
                          <a:effectLst/>
                        </a:rPr>
                        <a:t>Мобільність: реальні можливості і фактична участь здобувачів та викладачів (вхідна/вихідна), </a:t>
                      </a:r>
                      <a:r>
                        <a:rPr lang="uk-UA" sz="1100" dirty="0" err="1">
                          <a:effectLst/>
                        </a:rPr>
                        <a:t>перезарахування</a:t>
                      </a:r>
                      <a:r>
                        <a:rPr lang="uk-UA" sz="1100" dirty="0">
                          <a:effectLst/>
                        </a:rPr>
                        <a:t> результатів, супровід.</a:t>
                      </a:r>
                      <a:endParaRPr lang="ru-RU" sz="1000" dirty="0">
                        <a:effectLst/>
                      </a:endParaRPr>
                    </a:p>
                    <a:p>
                      <a:pPr marL="342900" lvl="0" indent="-342900" algn="just">
                        <a:lnSpc>
                          <a:spcPct val="115000"/>
                        </a:lnSpc>
                        <a:spcAft>
                          <a:spcPts val="0"/>
                        </a:spcAft>
                        <a:buFont typeface="Symbol"/>
                        <a:buChar char=""/>
                      </a:pPr>
                      <a:r>
                        <a:rPr lang="uk-UA" sz="1100" dirty="0">
                          <a:effectLst/>
                        </a:rPr>
                        <a:t>Міжнародні ресурси: доступ до </a:t>
                      </a:r>
                      <a:r>
                        <a:rPr lang="uk-UA" sz="1100" dirty="0" err="1">
                          <a:effectLst/>
                        </a:rPr>
                        <a:t>Scopus</a:t>
                      </a:r>
                      <a:r>
                        <a:rPr lang="uk-UA" sz="1100" dirty="0">
                          <a:effectLst/>
                        </a:rPr>
                        <a:t>, </a:t>
                      </a:r>
                      <a:r>
                        <a:rPr lang="uk-UA" sz="1100" dirty="0" err="1">
                          <a:effectLst/>
                        </a:rPr>
                        <a:t>WoS</a:t>
                      </a:r>
                      <a:r>
                        <a:rPr lang="uk-UA" sz="1100" dirty="0">
                          <a:effectLst/>
                        </a:rPr>
                        <a:t>, EBSCO тощо; як і ким фактично користуються (</a:t>
                      </a:r>
                      <a:r>
                        <a:rPr lang="uk-UA" sz="1100" dirty="0" err="1">
                          <a:effectLst/>
                        </a:rPr>
                        <a:t>логування</a:t>
                      </a:r>
                      <a:r>
                        <a:rPr lang="uk-UA" sz="1100" dirty="0">
                          <a:effectLst/>
                        </a:rPr>
                        <a:t>/інструкції/тренінги).</a:t>
                      </a:r>
                      <a:endParaRPr lang="ru-RU" sz="1000" dirty="0">
                        <a:effectLst/>
                      </a:endParaRPr>
                    </a:p>
                    <a:p>
                      <a:pPr marL="342900" lvl="0" indent="-342900" algn="just">
                        <a:lnSpc>
                          <a:spcPct val="115000"/>
                        </a:lnSpc>
                        <a:spcAft>
                          <a:spcPts val="0"/>
                        </a:spcAft>
                        <a:buFont typeface="Symbol"/>
                        <a:buChar char=""/>
                      </a:pPr>
                      <a:r>
                        <a:rPr lang="uk-UA" sz="1100" dirty="0">
                          <a:effectLst/>
                        </a:rPr>
                        <a:t>Міжнародний компонент навчання: курси іноземними мовами; COIL/</a:t>
                      </a:r>
                      <a:r>
                        <a:rPr lang="uk-UA" sz="1100" dirty="0" err="1">
                          <a:effectLst/>
                        </a:rPr>
                        <a:t>BIPs</a:t>
                      </a:r>
                      <a:r>
                        <a:rPr lang="uk-UA" sz="1100" dirty="0">
                          <a:effectLst/>
                        </a:rPr>
                        <a:t>, спільні модулі, гостьові лекції іноземців; відображення сучасних світових результатів у </a:t>
                      </a:r>
                      <a:r>
                        <a:rPr lang="uk-UA" sz="1100" dirty="0" err="1">
                          <a:effectLst/>
                        </a:rPr>
                        <a:t>силабусах</a:t>
                      </a:r>
                      <a:r>
                        <a:rPr lang="uk-UA" sz="1100" dirty="0">
                          <a:effectLst/>
                        </a:rPr>
                        <a:t>.</a:t>
                      </a:r>
                      <a:endParaRPr lang="ru-RU" sz="1000" dirty="0">
                        <a:effectLst/>
                      </a:endParaRPr>
                    </a:p>
                    <a:p>
                      <a:pPr marL="342900" lvl="0" indent="-342900" algn="just">
                        <a:lnSpc>
                          <a:spcPct val="115000"/>
                        </a:lnSpc>
                        <a:spcAft>
                          <a:spcPts val="0"/>
                        </a:spcAft>
                        <a:buFont typeface="Symbol"/>
                        <a:buChar char=""/>
                      </a:pPr>
                      <a:r>
                        <a:rPr lang="uk-UA" sz="1100" dirty="0">
                          <a:effectLst/>
                        </a:rPr>
                        <a:t>Комунікація та підтримка: як поінформовані студенти/викладачі про можливості; хто консультує; як збирається й аналізується зворотний зв’язок.</a:t>
                      </a:r>
                      <a:endParaRPr lang="ru-RU" sz="1000" dirty="0">
                        <a:effectLst/>
                      </a:endParaRPr>
                    </a:p>
                    <a:p>
                      <a:pPr marL="342900" lvl="0" indent="-342900" algn="just">
                        <a:lnSpc>
                          <a:spcPct val="115000"/>
                        </a:lnSpc>
                        <a:spcAft>
                          <a:spcPts val="0"/>
                        </a:spcAft>
                        <a:buFont typeface="Symbol"/>
                        <a:buChar char=""/>
                      </a:pPr>
                      <a:r>
                        <a:rPr lang="uk-UA" sz="1100" dirty="0">
                          <a:effectLst/>
                        </a:rPr>
                        <a:t>Динаміка показників: зміни за 2–3 роки, план покращення та докази впровадження результатів міжнародної співпраці в освітній процес.</a:t>
                      </a:r>
                      <a:endParaRPr lang="ru-RU" sz="1000" dirty="0">
                        <a:effectLst/>
                      </a:endParaRPr>
                    </a:p>
                    <a:p>
                      <a:pPr marL="457200" algn="just">
                        <a:lnSpc>
                          <a:spcPct val="115000"/>
                        </a:lnSpc>
                        <a:spcAft>
                          <a:spcPts val="0"/>
                        </a:spcAft>
                      </a:pPr>
                      <a:r>
                        <a:rPr lang="uk-UA" sz="1100" dirty="0">
                          <a:effectLst/>
                        </a:rPr>
                        <a:t> </a:t>
                      </a:r>
                      <a:endParaRPr lang="ru-RU" sz="1000" dirty="0">
                        <a:effectLst/>
                        <a:latin typeface="Calibri"/>
                        <a:ea typeface="Calibri"/>
                        <a:cs typeface="Times New Roman"/>
                      </a:endParaRPr>
                    </a:p>
                  </a:txBody>
                  <a:tcPr marL="60111" marR="60111"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45819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sp>
        <p:nvSpPr>
          <p:cNvPr id="4" name="Подзаголовок 3"/>
          <p:cNvSpPr>
            <a:spLocks noGrp="1"/>
          </p:cNvSpPr>
          <p:nvPr>
            <p:ph type="subTitle" idx="1"/>
          </p:nvPr>
        </p:nvSpPr>
        <p:spPr/>
        <p:txBody>
          <a:bodyPr/>
          <a:lstStyle/>
          <a:p>
            <a:endParaRPr lang="ru-RU"/>
          </a:p>
        </p:txBody>
      </p:sp>
      <p:graphicFrame>
        <p:nvGraphicFramePr>
          <p:cNvPr id="3" name="Таблица 2"/>
          <p:cNvGraphicFramePr>
            <a:graphicFrameLocks noGrp="1"/>
          </p:cNvGraphicFramePr>
          <p:nvPr>
            <p:extLst>
              <p:ext uri="{D42A27DB-BD31-4B8C-83A1-F6EECF244321}">
                <p14:modId xmlns:p14="http://schemas.microsoft.com/office/powerpoint/2010/main" val="3598490062"/>
              </p:ext>
            </p:extLst>
          </p:nvPr>
        </p:nvGraphicFramePr>
        <p:xfrm>
          <a:off x="467544" y="404664"/>
          <a:ext cx="7704855" cy="6138815"/>
        </p:xfrm>
        <a:graphic>
          <a:graphicData uri="http://schemas.openxmlformats.org/drawingml/2006/table">
            <a:tbl>
              <a:tblPr firstRow="1" firstCol="1" bandRow="1">
                <a:tableStyleId>{5C22544A-7EE6-4342-B048-85BDC9FD1C3A}</a:tableStyleId>
              </a:tblPr>
              <a:tblGrid>
                <a:gridCol w="1681562">
                  <a:extLst>
                    <a:ext uri="{9D8B030D-6E8A-4147-A177-3AD203B41FA5}">
                      <a16:colId xmlns:a16="http://schemas.microsoft.com/office/drawing/2014/main" val="20000"/>
                    </a:ext>
                  </a:extLst>
                </a:gridCol>
                <a:gridCol w="6023293">
                  <a:extLst>
                    <a:ext uri="{9D8B030D-6E8A-4147-A177-3AD203B41FA5}">
                      <a16:colId xmlns:a16="http://schemas.microsoft.com/office/drawing/2014/main" val="20001"/>
                    </a:ext>
                  </a:extLst>
                </a:gridCol>
              </a:tblGrid>
              <a:tr h="1244616">
                <a:tc>
                  <a:txBody>
                    <a:bodyPr/>
                    <a:lstStyle/>
                    <a:p>
                      <a:pPr algn="ctr">
                        <a:lnSpc>
                          <a:spcPct val="115000"/>
                        </a:lnSpc>
                        <a:spcAft>
                          <a:spcPts val="0"/>
                        </a:spcAft>
                      </a:pPr>
                      <a:r>
                        <a:rPr lang="uk-UA" sz="900" dirty="0">
                          <a:effectLst/>
                        </a:rPr>
                        <a:t>Можливі недоліки та як їх обґрунтовувати</a:t>
                      </a:r>
                      <a:endParaRPr lang="ru-RU" sz="900" dirty="0">
                        <a:effectLst/>
                        <a:latin typeface="Calibri"/>
                        <a:ea typeface="Calibri"/>
                        <a:cs typeface="Times New Roman"/>
                      </a:endParaRPr>
                    </a:p>
                  </a:txBody>
                  <a:tcPr marL="40897" marR="40897" marT="0" marB="0" anchor="ctr"/>
                </a:tc>
                <a:tc>
                  <a:txBody>
                    <a:bodyPr/>
                    <a:lstStyle/>
                    <a:p>
                      <a:pPr algn="just">
                        <a:spcAft>
                          <a:spcPts val="0"/>
                        </a:spcAft>
                      </a:pPr>
                      <a:r>
                        <a:rPr lang="uk-UA" sz="900">
                          <a:effectLst/>
                        </a:rPr>
                        <a:t>У методрекомендаціях формальних «недоліків» не визначено. На практиці експерти можуть констатувати слабку або імітаційну інтернаціоналізацію, якщо:</a:t>
                      </a:r>
                      <a:endParaRPr lang="ru-RU" sz="900">
                        <a:effectLst/>
                      </a:endParaRPr>
                    </a:p>
                    <a:p>
                      <a:pPr marL="342900" lvl="0" indent="-342900" algn="just">
                        <a:spcAft>
                          <a:spcPts val="0"/>
                        </a:spcAft>
                        <a:buFont typeface="Symbol"/>
                        <a:buChar char=""/>
                      </a:pPr>
                      <a:r>
                        <a:rPr lang="uk-UA" sz="900">
                          <a:effectLst/>
                        </a:rPr>
                        <a:t>відсутня/неактуальна стратегія або немає реалізації (є угоди «на папері», але немає активностей/результатів);</a:t>
                      </a:r>
                      <a:endParaRPr lang="ru-RU" sz="900">
                        <a:effectLst/>
                      </a:endParaRPr>
                    </a:p>
                    <a:p>
                      <a:pPr marL="342900" lvl="0" indent="-342900" algn="just">
                        <a:spcAft>
                          <a:spcPts val="0"/>
                        </a:spcAft>
                        <a:buFont typeface="Symbol"/>
                        <a:buChar char=""/>
                      </a:pPr>
                      <a:r>
                        <a:rPr lang="uk-UA" sz="900">
                          <a:effectLst/>
                        </a:rPr>
                        <a:t>мобільність і проєкти поодинокі, без системного супроводу, не інтегровані в навчальний процес;</a:t>
                      </a:r>
                      <a:endParaRPr lang="ru-RU" sz="900">
                        <a:effectLst/>
                      </a:endParaRPr>
                    </a:p>
                    <a:p>
                      <a:pPr marL="342900" lvl="0" indent="-342900" algn="just">
                        <a:spcAft>
                          <a:spcPts val="0"/>
                        </a:spcAft>
                        <a:buFont typeface="Symbol"/>
                        <a:buChar char=""/>
                      </a:pPr>
                      <a:r>
                        <a:rPr lang="uk-UA" sz="900">
                          <a:effectLst/>
                        </a:rPr>
                        <a:t>відсутній доступ/використання міжнародних БД, немає навчальних матеріалів і курсів із міжнародним компонентом;</a:t>
                      </a:r>
                      <a:endParaRPr lang="ru-RU" sz="900">
                        <a:effectLst/>
                      </a:endParaRPr>
                    </a:p>
                    <a:p>
                      <a:pPr marL="342900" lvl="0" indent="-342900" algn="just">
                        <a:spcAft>
                          <a:spcPts val="0"/>
                        </a:spcAft>
                        <a:buFont typeface="Symbol"/>
                        <a:buChar char=""/>
                      </a:pPr>
                      <a:r>
                        <a:rPr lang="uk-UA" sz="900">
                          <a:effectLst/>
                        </a:rPr>
                        <a:t>відсутній зворотний зв’язок і план удосконалення.</a:t>
                      </a:r>
                      <a:endParaRPr lang="ru-RU" sz="900">
                        <a:effectLst/>
                      </a:endParaRPr>
                    </a:p>
                    <a:p>
                      <a:pPr algn="just">
                        <a:spcAft>
                          <a:spcPts val="0"/>
                        </a:spcAft>
                      </a:pPr>
                      <a:r>
                        <a:rPr lang="uk-UA" sz="900">
                          <a:effectLst/>
                        </a:rPr>
                        <a:t>Обґрунтування ґрунтується на невідповідності документів і фактичних даних (журнали подій, накази, списки учасників, силабуси, LMS, звіти).</a:t>
                      </a:r>
                      <a:endParaRPr lang="ru-RU" sz="900">
                        <a:effectLst/>
                        <a:latin typeface="Calibri"/>
                        <a:ea typeface="Times New Roman"/>
                        <a:cs typeface="Times New Roman"/>
                      </a:endParaRPr>
                    </a:p>
                  </a:txBody>
                  <a:tcPr marL="40897" marR="40897" marT="0" marB="0"/>
                </a:tc>
                <a:extLst>
                  <a:ext uri="{0D108BD9-81ED-4DB2-BD59-A6C34878D82A}">
                    <a16:rowId xmlns:a16="http://schemas.microsoft.com/office/drawing/2014/main" val="10000"/>
                  </a:ext>
                </a:extLst>
              </a:tr>
              <a:tr h="3982771">
                <a:tc>
                  <a:txBody>
                    <a:bodyPr/>
                    <a:lstStyle/>
                    <a:p>
                      <a:pPr algn="ctr">
                        <a:lnSpc>
                          <a:spcPct val="115000"/>
                        </a:lnSpc>
                        <a:spcAft>
                          <a:spcPts val="0"/>
                        </a:spcAft>
                      </a:pPr>
                      <a:r>
                        <a:rPr lang="uk-UA" sz="900">
                          <a:effectLst/>
                        </a:rPr>
                        <a:t>Практичні рекомендації для гарантів</a:t>
                      </a:r>
                      <a:endParaRPr lang="ru-RU" sz="900">
                        <a:effectLst/>
                        <a:latin typeface="Calibri"/>
                        <a:ea typeface="Calibri"/>
                        <a:cs typeface="Times New Roman"/>
                      </a:endParaRPr>
                    </a:p>
                  </a:txBody>
                  <a:tcPr marL="40897" marR="40897" marT="0" marB="0" anchor="ctr"/>
                </a:tc>
                <a:tc>
                  <a:txBody>
                    <a:bodyPr/>
                    <a:lstStyle/>
                    <a:p>
                      <a:pPr algn="just">
                        <a:spcAft>
                          <a:spcPts val="0"/>
                        </a:spcAft>
                      </a:pPr>
                      <a:r>
                        <a:rPr lang="uk-UA" sz="900" dirty="0">
                          <a:effectLst/>
                        </a:rPr>
                        <a:t>1) Документи та докази</a:t>
                      </a:r>
                      <a:endParaRPr lang="ru-RU" sz="900" dirty="0">
                        <a:effectLst/>
                      </a:endParaRPr>
                    </a:p>
                    <a:p>
                      <a:pPr marL="342900" lvl="0" indent="-342900" algn="just">
                        <a:spcAft>
                          <a:spcPts val="0"/>
                        </a:spcAft>
                        <a:buSzPts val="1000"/>
                        <a:buFont typeface="Symbol"/>
                        <a:buChar char=""/>
                        <a:tabLst>
                          <a:tab pos="457200" algn="l"/>
                        </a:tabLst>
                      </a:pPr>
                      <a:r>
                        <a:rPr lang="uk-UA" sz="900" dirty="0" err="1">
                          <a:effectLst/>
                        </a:rPr>
                        <a:t>Оновіть</a:t>
                      </a:r>
                      <a:r>
                        <a:rPr lang="uk-UA" sz="900" dirty="0">
                          <a:effectLst/>
                        </a:rPr>
                        <a:t>/узгодьте стратегію інтернаціоналізації ОП з інституційною (цілі, KPI, календар дій).</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Підготуйте папку доказів: угоди/Меморандуми, накази на мобільність, листи-підтримки, програми спільних заходів, </a:t>
                      </a:r>
                      <a:r>
                        <a:rPr lang="uk-UA" sz="900" dirty="0" err="1">
                          <a:effectLst/>
                        </a:rPr>
                        <a:t>скріншоти</a:t>
                      </a:r>
                      <a:r>
                        <a:rPr lang="uk-UA" sz="900" dirty="0">
                          <a:effectLst/>
                        </a:rPr>
                        <a:t> з LMS/сайту, списки учасників, сертифікати, </a:t>
                      </a:r>
                      <a:r>
                        <a:rPr lang="uk-UA" sz="900" dirty="0" err="1">
                          <a:effectLst/>
                        </a:rPr>
                        <a:t>фотозвіти</a:t>
                      </a:r>
                      <a:r>
                        <a:rPr lang="uk-UA" sz="900" dirty="0">
                          <a:effectLst/>
                        </a:rPr>
                        <a:t>.</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У </a:t>
                      </a:r>
                      <a:r>
                        <a:rPr lang="uk-UA" sz="900" dirty="0" err="1">
                          <a:effectLst/>
                        </a:rPr>
                        <a:t>силабусах</a:t>
                      </a:r>
                      <a:r>
                        <a:rPr lang="uk-UA" sz="900" dirty="0">
                          <a:effectLst/>
                        </a:rPr>
                        <a:t> відмітьте: міжнародні джерела, гостьові лекції, </a:t>
                      </a:r>
                      <a:r>
                        <a:rPr lang="uk-UA" sz="900" dirty="0" err="1">
                          <a:effectLst/>
                        </a:rPr>
                        <a:t>проєкти</a:t>
                      </a:r>
                      <a:r>
                        <a:rPr lang="uk-UA" sz="900" dirty="0">
                          <a:effectLst/>
                        </a:rPr>
                        <a:t> COIL/</a:t>
                      </a:r>
                      <a:r>
                        <a:rPr lang="uk-UA" sz="900" dirty="0" err="1">
                          <a:effectLst/>
                        </a:rPr>
                        <a:t>BIPs</a:t>
                      </a:r>
                      <a:r>
                        <a:rPr lang="uk-UA" sz="900" dirty="0">
                          <a:effectLst/>
                        </a:rPr>
                        <a:t>, англомовні модулі, міжнародні кейси.</a:t>
                      </a:r>
                      <a:endParaRPr lang="ru-RU" sz="900" dirty="0">
                        <a:effectLst/>
                      </a:endParaRPr>
                    </a:p>
                    <a:p>
                      <a:pPr algn="just">
                        <a:spcAft>
                          <a:spcPts val="0"/>
                        </a:spcAft>
                      </a:pPr>
                      <a:r>
                        <a:rPr lang="uk-UA" sz="900" dirty="0">
                          <a:effectLst/>
                        </a:rPr>
                        <a:t>2) Організація й процеси</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Призначте координатора інтернаціоналізації на програмі; опишіть процедури відбору/</a:t>
                      </a:r>
                      <a:r>
                        <a:rPr lang="uk-UA" sz="900" dirty="0" err="1">
                          <a:effectLst/>
                        </a:rPr>
                        <a:t>перезарахування</a:t>
                      </a:r>
                      <a:r>
                        <a:rPr lang="uk-UA" sz="900" dirty="0">
                          <a:effectLst/>
                        </a:rPr>
                        <a:t> результатів мобільності.</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Забезпечте регулярний доступ до БД (</a:t>
                      </a:r>
                      <a:r>
                        <a:rPr lang="uk-UA" sz="900" dirty="0" err="1">
                          <a:effectLst/>
                        </a:rPr>
                        <a:t>Scopus</a:t>
                      </a:r>
                      <a:r>
                        <a:rPr lang="uk-UA" sz="900" dirty="0">
                          <a:effectLst/>
                        </a:rPr>
                        <a:t>, </a:t>
                      </a:r>
                      <a:r>
                        <a:rPr lang="uk-UA" sz="900" dirty="0" err="1">
                          <a:effectLst/>
                        </a:rPr>
                        <a:t>WoS</a:t>
                      </a:r>
                      <a:r>
                        <a:rPr lang="uk-UA" sz="900" dirty="0">
                          <a:effectLst/>
                        </a:rPr>
                        <a:t>, EBSCO…) + інструкції, </a:t>
                      </a:r>
                      <a:r>
                        <a:rPr lang="uk-UA" sz="900" dirty="0" err="1">
                          <a:effectLst/>
                        </a:rPr>
                        <a:t>міні-воркшопи</a:t>
                      </a:r>
                      <a:r>
                        <a:rPr lang="uk-UA" sz="900" dirty="0">
                          <a:effectLst/>
                        </a:rPr>
                        <a:t> для студентів/викладачів.</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Запустіть календар міжнародних </a:t>
                      </a:r>
                      <a:r>
                        <a:rPr lang="uk-UA" sz="900" dirty="0" err="1">
                          <a:effectLst/>
                        </a:rPr>
                        <a:t>активностей</a:t>
                      </a:r>
                      <a:r>
                        <a:rPr lang="uk-UA" sz="900" dirty="0">
                          <a:effectLst/>
                        </a:rPr>
                        <a:t> на рік: COIL-семестр, тиждень гостьових лекцій, спільний семінар із партнером, конкурс </a:t>
                      </a:r>
                      <a:r>
                        <a:rPr lang="uk-UA" sz="900" dirty="0" err="1">
                          <a:effectLst/>
                        </a:rPr>
                        <a:t>мікрогрантів</a:t>
                      </a:r>
                      <a:r>
                        <a:rPr lang="uk-UA" sz="900" dirty="0">
                          <a:effectLst/>
                        </a:rPr>
                        <a:t> для студентських </a:t>
                      </a:r>
                      <a:r>
                        <a:rPr lang="uk-UA" sz="900" dirty="0" err="1">
                          <a:effectLst/>
                        </a:rPr>
                        <a:t>проєктів</a:t>
                      </a:r>
                      <a:r>
                        <a:rPr lang="uk-UA" sz="900" dirty="0">
                          <a:effectLst/>
                        </a:rPr>
                        <a:t>.</a:t>
                      </a:r>
                      <a:endParaRPr lang="ru-RU" sz="900" dirty="0">
                        <a:effectLst/>
                      </a:endParaRPr>
                    </a:p>
                    <a:p>
                      <a:pPr algn="just">
                        <a:spcAft>
                          <a:spcPts val="0"/>
                        </a:spcAft>
                      </a:pPr>
                      <a:r>
                        <a:rPr lang="uk-UA" sz="900" dirty="0">
                          <a:effectLst/>
                        </a:rPr>
                        <a:t>3) Навчальний процес</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Включіть іноземну мову/EMI-елементи (англомовні теми/задачі, література), міжнародні стандарти/кейси у практичні завдання.</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Інтегруйте </a:t>
                      </a:r>
                      <a:r>
                        <a:rPr lang="uk-UA" sz="900" dirty="0" err="1">
                          <a:effectLst/>
                        </a:rPr>
                        <a:t>проєктні</a:t>
                      </a:r>
                      <a:r>
                        <a:rPr lang="uk-UA" sz="900" dirty="0">
                          <a:effectLst/>
                        </a:rPr>
                        <a:t> завдання з іноземними партнерами (</a:t>
                      </a:r>
                      <a:r>
                        <a:rPr lang="uk-UA" sz="900" dirty="0" err="1">
                          <a:effectLst/>
                        </a:rPr>
                        <a:t>онлайн-колаборації</a:t>
                      </a:r>
                      <a:r>
                        <a:rPr lang="uk-UA" sz="900" dirty="0">
                          <a:effectLst/>
                        </a:rPr>
                        <a:t>, спільні презентації, </a:t>
                      </a:r>
                      <a:r>
                        <a:rPr lang="uk-UA" sz="900" dirty="0" err="1">
                          <a:effectLst/>
                        </a:rPr>
                        <a:t>peer</a:t>
                      </a:r>
                      <a:r>
                        <a:rPr lang="uk-UA" sz="900" dirty="0">
                          <a:effectLst/>
                        </a:rPr>
                        <a:t> </a:t>
                      </a:r>
                      <a:r>
                        <a:rPr lang="uk-UA" sz="900" dirty="0" err="1">
                          <a:effectLst/>
                        </a:rPr>
                        <a:t>review</a:t>
                      </a:r>
                      <a:r>
                        <a:rPr lang="uk-UA" sz="900" dirty="0">
                          <a:effectLst/>
                        </a:rPr>
                        <a:t>).</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Запрошуйте викладачів/практиків із-за кордону (</a:t>
                      </a:r>
                      <a:r>
                        <a:rPr lang="uk-UA" sz="900" dirty="0" err="1">
                          <a:effectLst/>
                        </a:rPr>
                        <a:t>онлайн</a:t>
                      </a:r>
                      <a:r>
                        <a:rPr lang="uk-UA" sz="900" dirty="0">
                          <a:effectLst/>
                        </a:rPr>
                        <a:t>/</a:t>
                      </a:r>
                      <a:r>
                        <a:rPr lang="uk-UA" sz="900" dirty="0" err="1">
                          <a:effectLst/>
                        </a:rPr>
                        <a:t>офлайн</a:t>
                      </a:r>
                      <a:r>
                        <a:rPr lang="uk-UA" sz="900" dirty="0">
                          <a:effectLst/>
                        </a:rPr>
                        <a:t>), фіксуйте це в </a:t>
                      </a:r>
                      <a:r>
                        <a:rPr lang="uk-UA" sz="900" dirty="0" err="1">
                          <a:effectLst/>
                        </a:rPr>
                        <a:t>силабусах</a:t>
                      </a:r>
                      <a:r>
                        <a:rPr lang="uk-UA" sz="900" dirty="0">
                          <a:effectLst/>
                        </a:rPr>
                        <a:t> і розкладах.</a:t>
                      </a:r>
                      <a:endParaRPr lang="ru-RU" sz="900" dirty="0">
                        <a:effectLst/>
                      </a:endParaRPr>
                    </a:p>
                    <a:p>
                      <a:pPr algn="just">
                        <a:spcAft>
                          <a:spcPts val="0"/>
                        </a:spcAft>
                      </a:pPr>
                      <a:r>
                        <a:rPr lang="uk-UA" sz="900" dirty="0">
                          <a:effectLst/>
                        </a:rPr>
                        <a:t>4) Комунікація та підтримка</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На сайті/в LMS: окремий розділ «Міжнародні можливості ОП», </a:t>
                      </a:r>
                      <a:r>
                        <a:rPr lang="uk-UA" sz="900" dirty="0" err="1">
                          <a:effectLst/>
                        </a:rPr>
                        <a:t>дедлайни</a:t>
                      </a:r>
                      <a:r>
                        <a:rPr lang="uk-UA" sz="900" dirty="0">
                          <a:effectLst/>
                        </a:rPr>
                        <a:t>, контакт координатора, FAQ, шаблони документів.</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Регулярно збирайте зворотний зв’язок (анкети після мобільності/подій), робіть короткі аналітичні нотатки й оновлюйте план дій.</a:t>
                      </a:r>
                      <a:endParaRPr lang="ru-RU" sz="900" dirty="0">
                        <a:effectLst/>
                      </a:endParaRPr>
                    </a:p>
                    <a:p>
                      <a:pPr algn="just">
                        <a:spcAft>
                          <a:spcPts val="0"/>
                        </a:spcAft>
                      </a:pPr>
                      <a:r>
                        <a:rPr lang="uk-UA" sz="900" dirty="0">
                          <a:effectLst/>
                        </a:rPr>
                        <a:t>5) Показники (KPI) для швидкої перевірки</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Частка студентів ОП, що взяли участь у мобільності, %/рік.</a:t>
                      </a:r>
                      <a:endParaRPr lang="ru-RU" sz="900" dirty="0">
                        <a:effectLst/>
                      </a:endParaRPr>
                    </a:p>
                    <a:p>
                      <a:pPr marL="342900" lvl="0" indent="-342900" algn="just">
                        <a:spcAft>
                          <a:spcPts val="0"/>
                        </a:spcAft>
                        <a:buSzPts val="1000"/>
                        <a:buFont typeface="Symbol"/>
                        <a:buChar char=""/>
                        <a:tabLst>
                          <a:tab pos="457200" algn="l"/>
                        </a:tabLst>
                      </a:pPr>
                      <a:r>
                        <a:rPr lang="uk-UA" sz="900" dirty="0" err="1">
                          <a:effectLst/>
                        </a:rPr>
                        <a:t>К-сть</a:t>
                      </a:r>
                      <a:r>
                        <a:rPr lang="uk-UA" sz="900" dirty="0">
                          <a:effectLst/>
                        </a:rPr>
                        <a:t> гостьових лекцій іноземців або викладачів зі стажуванням за кордоном.</a:t>
                      </a:r>
                      <a:endParaRPr lang="ru-RU" sz="900" dirty="0">
                        <a:effectLst/>
                      </a:endParaRPr>
                    </a:p>
                    <a:p>
                      <a:pPr marL="342900" lvl="0" indent="-342900" algn="just">
                        <a:spcAft>
                          <a:spcPts val="0"/>
                        </a:spcAft>
                        <a:buSzPts val="1000"/>
                        <a:buFont typeface="Symbol"/>
                        <a:buChar char=""/>
                        <a:tabLst>
                          <a:tab pos="457200" algn="l"/>
                        </a:tabLst>
                      </a:pPr>
                      <a:r>
                        <a:rPr lang="uk-UA" sz="900" dirty="0" err="1">
                          <a:effectLst/>
                        </a:rPr>
                        <a:t>К-сть</a:t>
                      </a:r>
                      <a:r>
                        <a:rPr lang="uk-UA" sz="900" dirty="0">
                          <a:effectLst/>
                        </a:rPr>
                        <a:t> COIL/</a:t>
                      </a:r>
                      <a:r>
                        <a:rPr lang="uk-UA" sz="900" dirty="0" err="1">
                          <a:effectLst/>
                        </a:rPr>
                        <a:t>BIPs</a:t>
                      </a:r>
                      <a:r>
                        <a:rPr lang="uk-UA" sz="900" dirty="0">
                          <a:effectLst/>
                        </a:rPr>
                        <a:t>/спільних модулів на рік.</a:t>
                      </a:r>
                      <a:endParaRPr lang="ru-RU" sz="900" dirty="0">
                        <a:effectLst/>
                      </a:endParaRPr>
                    </a:p>
                    <a:p>
                      <a:pPr marL="342900" lvl="0" indent="-342900" algn="just">
                        <a:spcAft>
                          <a:spcPts val="0"/>
                        </a:spcAft>
                        <a:buSzPts val="1000"/>
                        <a:buFont typeface="Symbol"/>
                        <a:buChar char=""/>
                        <a:tabLst>
                          <a:tab pos="457200" algn="l"/>
                        </a:tabLst>
                      </a:pPr>
                      <a:r>
                        <a:rPr lang="uk-UA" sz="900" dirty="0" err="1">
                          <a:effectLst/>
                        </a:rPr>
                        <a:t>К-сть</a:t>
                      </a:r>
                      <a:r>
                        <a:rPr lang="uk-UA" sz="900" dirty="0">
                          <a:effectLst/>
                        </a:rPr>
                        <a:t> публікацій/</a:t>
                      </a:r>
                      <a:r>
                        <a:rPr lang="uk-UA" sz="900" dirty="0" err="1">
                          <a:effectLst/>
                        </a:rPr>
                        <a:t>проєктів</a:t>
                      </a:r>
                      <a:r>
                        <a:rPr lang="uk-UA" sz="900" dirty="0">
                          <a:effectLst/>
                        </a:rPr>
                        <a:t>/грантів із закордонними партнерами, залучення студентів.</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Відсоток курсів з елементами EMI/міжнародними кейсами.</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Активність користування міжнародними БД (тренінги, статистика звернень, приклади використання в курсових/кваліфікаційних роботах).</a:t>
                      </a:r>
                      <a:endParaRPr lang="ru-RU" sz="900" dirty="0">
                        <a:effectLst/>
                        <a:latin typeface="Calibri"/>
                        <a:ea typeface="Times New Roman"/>
                        <a:cs typeface="Times New Roman"/>
                      </a:endParaRPr>
                    </a:p>
                  </a:txBody>
                  <a:tcPr marL="40897" marR="40897" marT="0" marB="0"/>
                </a:tc>
                <a:extLst>
                  <a:ext uri="{0D108BD9-81ED-4DB2-BD59-A6C34878D82A}">
                    <a16:rowId xmlns:a16="http://schemas.microsoft.com/office/drawing/2014/main" val="10001"/>
                  </a:ext>
                </a:extLst>
              </a:tr>
              <a:tr h="731616">
                <a:tc>
                  <a:txBody>
                    <a:bodyPr/>
                    <a:lstStyle/>
                    <a:p>
                      <a:pPr algn="ctr">
                        <a:lnSpc>
                          <a:spcPct val="115000"/>
                        </a:lnSpc>
                        <a:spcAft>
                          <a:spcPts val="0"/>
                        </a:spcAft>
                      </a:pPr>
                      <a:r>
                        <a:rPr lang="uk-UA" sz="900" dirty="0">
                          <a:solidFill>
                            <a:srgbClr val="FF0000"/>
                          </a:solidFill>
                          <a:effectLst/>
                        </a:rPr>
                        <a:t>NOTA BENE!</a:t>
                      </a:r>
                      <a:endParaRPr lang="ru-RU" sz="900" dirty="0">
                        <a:solidFill>
                          <a:srgbClr val="FF0000"/>
                        </a:solidFill>
                        <a:effectLst/>
                        <a:latin typeface="Calibri"/>
                        <a:ea typeface="Calibri"/>
                        <a:cs typeface="Times New Roman"/>
                      </a:endParaRPr>
                    </a:p>
                  </a:txBody>
                  <a:tcPr marL="40897" marR="40897" marT="0" marB="0" anchor="ctr"/>
                </a:tc>
                <a:tc>
                  <a:txBody>
                    <a:bodyPr/>
                    <a:lstStyle/>
                    <a:p>
                      <a:pPr algn="just">
                        <a:lnSpc>
                          <a:spcPct val="115000"/>
                        </a:lnSpc>
                        <a:spcAft>
                          <a:spcPts val="0"/>
                        </a:spcAft>
                      </a:pPr>
                      <a:r>
                        <a:rPr lang="uk-UA" sz="900" dirty="0">
                          <a:effectLst/>
                        </a:rPr>
                        <a:t>! Якщо ЕГ встановила, що заклад надає «широкі можливості участі в академічній мобільності», але здобувачі ними не скористались, необхідно уточнити, з яких причин. </a:t>
                      </a:r>
                      <a:endParaRPr lang="ru-RU" sz="900" dirty="0">
                        <a:effectLst/>
                      </a:endParaRPr>
                    </a:p>
                    <a:p>
                      <a:pPr algn="just">
                        <a:lnSpc>
                          <a:spcPct val="115000"/>
                        </a:lnSpc>
                        <a:spcAft>
                          <a:spcPts val="0"/>
                        </a:spcAft>
                      </a:pPr>
                      <a:r>
                        <a:rPr lang="uk-UA" sz="900" dirty="0">
                          <a:effectLst/>
                        </a:rPr>
                        <a:t>! Не варто відзначати як позитивну практику те, що бібліотека ЗВО надає доступ до електронних баз даних наукової інформації та інших міжнародних інформаційних ресурсів, оскільки це є обов’язковою умовою виконання наказу МОН України від 27.02.2019 № 269.</a:t>
                      </a:r>
                      <a:endParaRPr lang="ru-RU" sz="900" dirty="0">
                        <a:effectLst/>
                        <a:latin typeface="Calibri"/>
                        <a:ea typeface="Calibri"/>
                        <a:cs typeface="Times New Roman"/>
                      </a:endParaRPr>
                    </a:p>
                  </a:txBody>
                  <a:tcPr marL="40897" marR="40897"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7883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43608" y="1340768"/>
            <a:ext cx="6840760" cy="5040560"/>
          </a:xfrm>
        </p:spPr>
        <p:txBody>
          <a:bodyPr>
            <a:normAutofit fontScale="25000" lnSpcReduction="20000"/>
          </a:bodyPr>
          <a:lstStyle/>
          <a:p>
            <a:r>
              <a:rPr lang="uk-UA" sz="16600" b="1" dirty="0">
                <a:solidFill>
                  <a:schemeClr val="tx1"/>
                </a:solidFill>
                <a:latin typeface="Times New Roman" pitchFamily="18" charset="0"/>
                <a:cs typeface="Times New Roman" pitchFamily="18" charset="0"/>
              </a:rPr>
              <a:t>КРИТЕРІЙ 5. </a:t>
            </a:r>
          </a:p>
          <a:p>
            <a:endParaRPr lang="ru-RU" sz="16600" b="1" dirty="0">
              <a:solidFill>
                <a:schemeClr val="tx1"/>
              </a:solidFill>
              <a:latin typeface="Times New Roman" pitchFamily="18" charset="0"/>
              <a:cs typeface="Times New Roman" pitchFamily="18" charset="0"/>
            </a:endParaRPr>
          </a:p>
          <a:p>
            <a:r>
              <a:rPr lang="uk-UA" sz="16600" b="1" dirty="0">
                <a:solidFill>
                  <a:schemeClr val="tx1"/>
                </a:solidFill>
                <a:latin typeface="Times New Roman" pitchFamily="18" charset="0"/>
                <a:cs typeface="Times New Roman" pitchFamily="18" charset="0"/>
              </a:rPr>
              <a:t>КОНТРОЛЬНІ ЗАХОДИ, ОЦІНЮВАННЯ ЗДОБУВАЧІВ ВИЩОЇ ОСВІТИ ТА АКАДЕМІЧНА ДОБРОЧЕСНІСТЬ</a:t>
            </a:r>
            <a:endParaRPr lang="ru-RU" sz="16600" b="1" dirty="0">
              <a:solidFill>
                <a:schemeClr val="tx1"/>
              </a:solidFill>
              <a:latin typeface="Times New Roman" pitchFamily="18" charset="0"/>
              <a:cs typeface="Times New Roman" pitchFamily="18" charset="0"/>
            </a:endParaRPr>
          </a:p>
        </p:txBody>
      </p:sp>
      <p:sp>
        <p:nvSpPr>
          <p:cNvPr id="6"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spTree>
    <p:extLst>
      <p:ext uri="{BB962C8B-B14F-4D97-AF65-F5344CB8AC3E}">
        <p14:creationId xmlns:p14="http://schemas.microsoft.com/office/powerpoint/2010/main" val="3305921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404664"/>
            <a:ext cx="7264896" cy="1368152"/>
          </a:xfrm>
        </p:spPr>
        <p:txBody>
          <a:bodyPr>
            <a:normAutofit fontScale="92500" lnSpcReduction="20000"/>
          </a:bodyPr>
          <a:lstStyle/>
          <a:p>
            <a:pPr algn="just"/>
            <a:r>
              <a:rPr lang="uk-UA" sz="2000" dirty="0">
                <a:solidFill>
                  <a:schemeClr val="tx1"/>
                </a:solidFill>
                <a:latin typeface="Times New Roman" pitchFamily="18" charset="0"/>
                <a:cs typeface="Times New Roman" pitchFamily="18" charset="0"/>
              </a:rPr>
              <a:t>	</a:t>
            </a:r>
            <a:r>
              <a:rPr lang="uk-UA" sz="2000" b="1" dirty="0">
                <a:solidFill>
                  <a:schemeClr val="tx1"/>
                </a:solidFill>
                <a:latin typeface="Times New Roman" pitchFamily="18" charset="0"/>
                <a:cs typeface="Times New Roman" pitchFamily="18" charset="0"/>
              </a:rPr>
              <a:t>5.1. </a:t>
            </a:r>
            <a:r>
              <a:rPr lang="uk-UA" sz="2100" dirty="0">
                <a:solidFill>
                  <a:schemeClr val="tx1"/>
                </a:solidFill>
                <a:latin typeface="Times New Roman" pitchFamily="18" charset="0"/>
                <a:cs typeface="Times New Roman" pitchFamily="18" charset="0"/>
              </a:rPr>
              <a:t>Форми контрольних заходів та критерії оцінювання здобувачів вищої освіти є чіткими, зрозумілими, дають можливість встановити досягнення здобувачем вищої освіти результатів навчання для окремого освітнього компонента та/або освітньої програми в цілому та оприлюднюються заздалегідь. </a:t>
            </a:r>
            <a:endParaRPr lang="ru-RU" sz="2100" dirty="0">
              <a:solidFill>
                <a:schemeClr val="tx1"/>
              </a:solidFill>
              <a:latin typeface="Times New Roman" pitchFamily="18" charset="0"/>
              <a:cs typeface="Times New Roman" pitchFamily="18" charset="0"/>
            </a:endParaRPr>
          </a:p>
        </p:txBody>
      </p:sp>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graphicFrame>
        <p:nvGraphicFramePr>
          <p:cNvPr id="2" name="Таблица 1"/>
          <p:cNvGraphicFramePr>
            <a:graphicFrameLocks noGrp="1"/>
          </p:cNvGraphicFramePr>
          <p:nvPr>
            <p:extLst>
              <p:ext uri="{D42A27DB-BD31-4B8C-83A1-F6EECF244321}">
                <p14:modId xmlns:p14="http://schemas.microsoft.com/office/powerpoint/2010/main" val="245158801"/>
              </p:ext>
            </p:extLst>
          </p:nvPr>
        </p:nvGraphicFramePr>
        <p:xfrm>
          <a:off x="251520" y="2132856"/>
          <a:ext cx="8064897" cy="3312368"/>
        </p:xfrm>
        <a:graphic>
          <a:graphicData uri="http://schemas.openxmlformats.org/drawingml/2006/table">
            <a:tbl>
              <a:tblPr firstRow="1" firstCol="1" bandRow="1">
                <a:tableStyleId>{5C22544A-7EE6-4342-B048-85BDC9FD1C3A}</a:tableStyleId>
              </a:tblPr>
              <a:tblGrid>
                <a:gridCol w="1760139">
                  <a:extLst>
                    <a:ext uri="{9D8B030D-6E8A-4147-A177-3AD203B41FA5}">
                      <a16:colId xmlns:a16="http://schemas.microsoft.com/office/drawing/2014/main" val="20000"/>
                    </a:ext>
                  </a:extLst>
                </a:gridCol>
                <a:gridCol w="6304758">
                  <a:extLst>
                    <a:ext uri="{9D8B030D-6E8A-4147-A177-3AD203B41FA5}">
                      <a16:colId xmlns:a16="http://schemas.microsoft.com/office/drawing/2014/main" val="20001"/>
                    </a:ext>
                  </a:extLst>
                </a:gridCol>
              </a:tblGrid>
              <a:tr h="1324947">
                <a:tc>
                  <a:txBody>
                    <a:bodyPr/>
                    <a:lstStyle/>
                    <a:p>
                      <a:pPr algn="ctr">
                        <a:lnSpc>
                          <a:spcPct val="115000"/>
                        </a:lnSpc>
                        <a:spcAft>
                          <a:spcPts val="0"/>
                        </a:spcAft>
                      </a:pPr>
                      <a:r>
                        <a:rPr lang="uk-UA" sz="1100">
                          <a:effectLst/>
                        </a:rPr>
                        <a:t>Суть підкритерію</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algn="just">
                        <a:spcAft>
                          <a:spcPts val="0"/>
                        </a:spcAft>
                      </a:pPr>
                      <a:r>
                        <a:rPr lang="uk-UA" sz="1000">
                          <a:effectLst/>
                        </a:rPr>
                        <a:t>Підкритерій 5.1 вимагає, щоб:</a:t>
                      </a:r>
                      <a:endParaRPr lang="ru-RU" sz="1000">
                        <a:effectLst/>
                      </a:endParaRPr>
                    </a:p>
                    <a:p>
                      <a:pPr marL="342900" lvl="0" indent="-342900" algn="just">
                        <a:spcAft>
                          <a:spcPts val="0"/>
                        </a:spcAft>
                        <a:buSzPts val="1000"/>
                        <a:buFont typeface="Symbol"/>
                        <a:buChar char=""/>
                        <a:tabLst>
                          <a:tab pos="457200" algn="l"/>
                        </a:tabLst>
                      </a:pPr>
                      <a:r>
                        <a:rPr lang="uk-UA" sz="1000">
                          <a:effectLst/>
                        </a:rPr>
                        <a:t>форми контрольних заходів та критерії оцінювання були чіткими, прозорими і зрозумілими;</a:t>
                      </a:r>
                      <a:endParaRPr lang="ru-RU" sz="1000">
                        <a:effectLst/>
                      </a:endParaRPr>
                    </a:p>
                    <a:p>
                      <a:pPr marL="342900" lvl="0" indent="-342900" algn="just">
                        <a:spcAft>
                          <a:spcPts val="0"/>
                        </a:spcAft>
                        <a:buSzPts val="1000"/>
                        <a:buFont typeface="Symbol"/>
                        <a:buChar char=""/>
                        <a:tabLst>
                          <a:tab pos="457200" algn="l"/>
                        </a:tabLst>
                      </a:pPr>
                      <a:r>
                        <a:rPr lang="uk-UA" sz="1000">
                          <a:effectLst/>
                        </a:rPr>
                        <a:t>оцінювання дало змогу реально визначити рівень досягнення результатів навчання;</a:t>
                      </a:r>
                      <a:endParaRPr lang="ru-RU" sz="1000">
                        <a:effectLst/>
                      </a:endParaRPr>
                    </a:p>
                    <a:p>
                      <a:pPr marL="342900" lvl="0" indent="-342900" algn="just">
                        <a:spcAft>
                          <a:spcPts val="0"/>
                        </a:spcAft>
                        <a:buSzPts val="1000"/>
                        <a:buFont typeface="Symbol"/>
                        <a:buChar char=""/>
                        <a:tabLst>
                          <a:tab pos="457200" algn="l"/>
                        </a:tabLst>
                      </a:pPr>
                      <a:r>
                        <a:rPr lang="uk-UA" sz="1000">
                          <a:effectLst/>
                        </a:rPr>
                        <a:t>інформація про оцінювання була доведена до студентів завчасно;</a:t>
                      </a:r>
                      <a:endParaRPr lang="ru-RU" sz="1000">
                        <a:effectLst/>
                      </a:endParaRPr>
                    </a:p>
                    <a:p>
                      <a:pPr marL="342900" lvl="0" indent="-342900" algn="just">
                        <a:spcAft>
                          <a:spcPts val="0"/>
                        </a:spcAft>
                        <a:buSzPts val="1000"/>
                        <a:buFont typeface="Symbol"/>
                        <a:buChar char=""/>
                        <a:tabLst>
                          <a:tab pos="457200" algn="l"/>
                        </a:tabLst>
                      </a:pPr>
                      <a:r>
                        <a:rPr lang="uk-UA" sz="1000">
                          <a:effectLst/>
                        </a:rPr>
                        <a:t>студенти отримували своєчасний та корисний зворотний зв’язок;</a:t>
                      </a:r>
                      <a:endParaRPr lang="ru-RU" sz="1000">
                        <a:effectLst/>
                      </a:endParaRPr>
                    </a:p>
                    <a:p>
                      <a:pPr marL="342900" lvl="0" indent="-342900" algn="just">
                        <a:spcAft>
                          <a:spcPts val="0"/>
                        </a:spcAft>
                        <a:buSzPts val="1000"/>
                        <a:buFont typeface="Symbol"/>
                        <a:buChar char=""/>
                        <a:tabLst>
                          <a:tab pos="457200" algn="l"/>
                        </a:tabLst>
                      </a:pPr>
                      <a:r>
                        <a:rPr lang="uk-UA" sz="1000">
                          <a:effectLst/>
                        </a:rPr>
                        <a:t>у ЗВО була система збору відгуків від здобувачів освіти щодо зрозумілості й справедливості оцінювання.</a:t>
                      </a:r>
                      <a:endParaRPr lang="ru-RU" sz="1000">
                        <a:effectLst/>
                        <a:latin typeface="Calibri"/>
                        <a:ea typeface="Times New Roman"/>
                        <a:cs typeface="Times New Roman"/>
                      </a:endParaRPr>
                    </a:p>
                  </a:txBody>
                  <a:tcPr marL="60111" marR="60111" marT="0" marB="0"/>
                </a:tc>
                <a:extLst>
                  <a:ext uri="{0D108BD9-81ED-4DB2-BD59-A6C34878D82A}">
                    <a16:rowId xmlns:a16="http://schemas.microsoft.com/office/drawing/2014/main" val="10000"/>
                  </a:ext>
                </a:extLst>
              </a:tr>
              <a:tr h="1987421">
                <a:tc>
                  <a:txBody>
                    <a:bodyPr/>
                    <a:lstStyle/>
                    <a:p>
                      <a:pPr algn="ctr">
                        <a:lnSpc>
                          <a:spcPct val="115000"/>
                        </a:lnSpc>
                        <a:spcAft>
                          <a:spcPts val="0"/>
                        </a:spcAft>
                      </a:pPr>
                      <a:r>
                        <a:rPr lang="uk-UA" sz="1100">
                          <a:effectLst/>
                        </a:rPr>
                        <a:t>Нормативні документи</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marL="342900" lvl="0" indent="-342900" algn="just">
                        <a:spcAft>
                          <a:spcPts val="0"/>
                        </a:spcAft>
                        <a:buFont typeface="+mj-lt"/>
                        <a:buAutoNum type="arabicPeriod"/>
                      </a:pPr>
                      <a:r>
                        <a:rPr lang="uk-UA" sz="1000" dirty="0">
                          <a:effectLst/>
                        </a:rPr>
                        <a:t>ESG 2015 – Стандарти 1.3, 1.4.</a:t>
                      </a:r>
                      <a:endParaRPr lang="ru-RU" sz="1000" dirty="0">
                        <a:effectLst/>
                      </a:endParaRPr>
                    </a:p>
                    <a:p>
                      <a:pPr marL="342900" lvl="0" indent="-342900" algn="just">
                        <a:spcAft>
                          <a:spcPts val="0"/>
                        </a:spcAft>
                        <a:buFont typeface="+mj-lt"/>
                        <a:buAutoNum type="arabicPeriod"/>
                      </a:pPr>
                      <a:r>
                        <a:rPr lang="uk-UA" sz="1000" dirty="0">
                          <a:effectLst/>
                        </a:rPr>
                        <a:t>Локальні акти ЗВО про:</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порядок організації та проведення контрольних заходів;</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форми, методи, критерії оцінювання;</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роботу екзаменаційних комісій;</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правила і терміни інформування студентів.</a:t>
                      </a:r>
                      <a:endParaRPr lang="ru-RU" sz="1000" dirty="0">
                        <a:effectLst/>
                      </a:endParaRPr>
                    </a:p>
                    <a:p>
                      <a:pPr marL="342900" lvl="0" indent="-342900" algn="just">
                        <a:spcAft>
                          <a:spcPts val="0"/>
                        </a:spcAft>
                        <a:buFont typeface="+mj-lt"/>
                        <a:buAutoNum type="arabicPeriod"/>
                      </a:pPr>
                      <a:r>
                        <a:rPr lang="uk-UA" sz="1000" dirty="0">
                          <a:effectLst/>
                        </a:rPr>
                        <a:t>Робочі програми освітніх компонентів (</a:t>
                      </a:r>
                      <a:r>
                        <a:rPr lang="uk-UA" sz="1000" dirty="0" err="1">
                          <a:effectLst/>
                        </a:rPr>
                        <a:t>силабуси</a:t>
                      </a:r>
                      <a:r>
                        <a:rPr lang="uk-UA" sz="1000" dirty="0">
                          <a:effectLst/>
                        </a:rPr>
                        <a:t>) із чітко визначеними формами контролю, критеріями та шкалою оцінювання.</a:t>
                      </a:r>
                      <a:endParaRPr lang="ru-RU" sz="1000" dirty="0">
                        <a:effectLst/>
                      </a:endParaRPr>
                    </a:p>
                    <a:p>
                      <a:pPr marL="342900" lvl="0" indent="-342900" algn="just">
                        <a:spcAft>
                          <a:spcPts val="0"/>
                        </a:spcAft>
                        <a:buFont typeface="+mj-lt"/>
                        <a:buAutoNum type="arabicPeriod"/>
                      </a:pPr>
                      <a:r>
                        <a:rPr lang="uk-UA" sz="1000" dirty="0">
                          <a:effectLst/>
                        </a:rPr>
                        <a:t>Положення про організацію освітнього процесу</a:t>
                      </a:r>
                      <a:endParaRPr lang="ru-RU" sz="1000" dirty="0">
                        <a:effectLst/>
                        <a:latin typeface="Calibri"/>
                        <a:ea typeface="Times New Roman"/>
                        <a:cs typeface="Times New Roman"/>
                      </a:endParaRPr>
                    </a:p>
                  </a:txBody>
                  <a:tcPr marL="60111" marR="60111"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09942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sp>
        <p:nvSpPr>
          <p:cNvPr id="4" name="Подзаголовок 3"/>
          <p:cNvSpPr>
            <a:spLocks noGrp="1"/>
          </p:cNvSpPr>
          <p:nvPr>
            <p:ph type="subTitle" idx="1"/>
          </p:nvPr>
        </p:nvSpPr>
        <p:spPr/>
        <p:txBody>
          <a:bodyPr/>
          <a:lstStyle/>
          <a:p>
            <a:endParaRPr lang="ru-RU"/>
          </a:p>
        </p:txBody>
      </p:sp>
      <p:graphicFrame>
        <p:nvGraphicFramePr>
          <p:cNvPr id="3" name="Таблица 2"/>
          <p:cNvGraphicFramePr>
            <a:graphicFrameLocks noGrp="1"/>
          </p:cNvGraphicFramePr>
          <p:nvPr>
            <p:extLst>
              <p:ext uri="{D42A27DB-BD31-4B8C-83A1-F6EECF244321}">
                <p14:modId xmlns:p14="http://schemas.microsoft.com/office/powerpoint/2010/main" val="1811585061"/>
              </p:ext>
            </p:extLst>
          </p:nvPr>
        </p:nvGraphicFramePr>
        <p:xfrm>
          <a:off x="395536" y="476672"/>
          <a:ext cx="7896275" cy="5728136"/>
        </p:xfrm>
        <a:graphic>
          <a:graphicData uri="http://schemas.openxmlformats.org/drawingml/2006/table">
            <a:tbl>
              <a:tblPr firstRow="1" firstCol="1" bandRow="1">
                <a:tableStyleId>{5C22544A-7EE6-4342-B048-85BDC9FD1C3A}</a:tableStyleId>
              </a:tblPr>
              <a:tblGrid>
                <a:gridCol w="1723338">
                  <a:extLst>
                    <a:ext uri="{9D8B030D-6E8A-4147-A177-3AD203B41FA5}">
                      <a16:colId xmlns:a16="http://schemas.microsoft.com/office/drawing/2014/main" val="20000"/>
                    </a:ext>
                  </a:extLst>
                </a:gridCol>
                <a:gridCol w="6172937">
                  <a:extLst>
                    <a:ext uri="{9D8B030D-6E8A-4147-A177-3AD203B41FA5}">
                      <a16:colId xmlns:a16="http://schemas.microsoft.com/office/drawing/2014/main" val="20001"/>
                    </a:ext>
                  </a:extLst>
                </a:gridCol>
              </a:tblGrid>
              <a:tr h="1002169">
                <a:tc>
                  <a:txBody>
                    <a:bodyPr/>
                    <a:lstStyle/>
                    <a:p>
                      <a:pPr algn="ctr">
                        <a:lnSpc>
                          <a:spcPct val="115000"/>
                        </a:lnSpc>
                        <a:spcAft>
                          <a:spcPts val="0"/>
                        </a:spcAft>
                      </a:pPr>
                      <a:r>
                        <a:rPr lang="uk-UA" sz="1000" dirty="0">
                          <a:effectLst/>
                        </a:rPr>
                        <a:t>Що перевірятимуть експерти</a:t>
                      </a:r>
                      <a:endParaRPr lang="ru-RU" sz="900" dirty="0">
                        <a:effectLst/>
                      </a:endParaRPr>
                    </a:p>
                    <a:p>
                      <a:pPr algn="ctr">
                        <a:lnSpc>
                          <a:spcPct val="115000"/>
                        </a:lnSpc>
                        <a:spcAft>
                          <a:spcPts val="0"/>
                        </a:spcAft>
                      </a:pPr>
                      <a:r>
                        <a:rPr lang="uk-UA" sz="1000" dirty="0">
                          <a:effectLst/>
                        </a:rPr>
                        <a:t> </a:t>
                      </a:r>
                      <a:endParaRPr lang="ru-RU" sz="900" dirty="0">
                        <a:effectLst/>
                        <a:latin typeface="Calibri"/>
                        <a:ea typeface="Calibri"/>
                        <a:cs typeface="Times New Roman"/>
                      </a:endParaRPr>
                    </a:p>
                  </a:txBody>
                  <a:tcPr marL="54341" marR="54341" marT="0" marB="0" anchor="ctr"/>
                </a:tc>
                <a:tc>
                  <a:txBody>
                    <a:bodyPr/>
                    <a:lstStyle/>
                    <a:p>
                      <a:pPr marL="342900" lvl="0" indent="-342900" algn="just">
                        <a:spcAft>
                          <a:spcPts val="0"/>
                        </a:spcAft>
                        <a:tabLst>
                          <a:tab pos="457200" algn="l"/>
                        </a:tabLst>
                      </a:pPr>
                      <a:r>
                        <a:rPr lang="uk-UA" sz="900" dirty="0">
                          <a:effectLst/>
                        </a:rPr>
                        <a:t>Чи відповідають форми контролю результатам навчання.</a:t>
                      </a:r>
                      <a:endParaRPr lang="ru-RU" sz="900" dirty="0">
                        <a:effectLst/>
                      </a:endParaRPr>
                    </a:p>
                    <a:p>
                      <a:pPr marL="342900" lvl="0" indent="-342900" algn="just">
                        <a:spcAft>
                          <a:spcPts val="0"/>
                        </a:spcAft>
                        <a:tabLst>
                          <a:tab pos="457200" algn="l"/>
                        </a:tabLst>
                      </a:pPr>
                      <a:r>
                        <a:rPr lang="uk-UA" sz="900" dirty="0">
                          <a:effectLst/>
                        </a:rPr>
                        <a:t>Чи є зрозумілі та вимірювані критерії оцінювання.</a:t>
                      </a:r>
                      <a:endParaRPr lang="ru-RU" sz="900" dirty="0">
                        <a:effectLst/>
                      </a:endParaRPr>
                    </a:p>
                    <a:p>
                      <a:pPr marL="342900" lvl="0" indent="-342900" algn="just">
                        <a:spcAft>
                          <a:spcPts val="0"/>
                        </a:spcAft>
                        <a:tabLst>
                          <a:tab pos="457200" algn="l"/>
                        </a:tabLst>
                      </a:pPr>
                      <a:r>
                        <a:rPr lang="uk-UA" sz="900" dirty="0">
                          <a:effectLst/>
                        </a:rPr>
                        <a:t>Чи доводиться інформація про контрольні заходи до студентів завчасно (коли і як).</a:t>
                      </a:r>
                      <a:endParaRPr lang="ru-RU" sz="900" dirty="0">
                        <a:effectLst/>
                      </a:endParaRPr>
                    </a:p>
                    <a:p>
                      <a:pPr marL="342900" lvl="0" indent="-342900" algn="just">
                        <a:spcAft>
                          <a:spcPts val="0"/>
                        </a:spcAft>
                        <a:tabLst>
                          <a:tab pos="457200" algn="l"/>
                        </a:tabLst>
                      </a:pPr>
                      <a:r>
                        <a:rPr lang="uk-UA" sz="900" dirty="0">
                          <a:effectLst/>
                        </a:rPr>
                        <a:t>Чи отримують здобувачі вчасний і корисний зворотний зв’язок.</a:t>
                      </a:r>
                      <a:endParaRPr lang="ru-RU" sz="900" dirty="0">
                        <a:effectLst/>
                      </a:endParaRPr>
                    </a:p>
                    <a:p>
                      <a:pPr marL="342900" lvl="0" indent="-342900" algn="just">
                        <a:spcAft>
                          <a:spcPts val="0"/>
                        </a:spcAft>
                        <a:tabLst>
                          <a:tab pos="457200" algn="l"/>
                        </a:tabLst>
                      </a:pPr>
                      <a:r>
                        <a:rPr lang="uk-UA" sz="900" dirty="0">
                          <a:effectLst/>
                        </a:rPr>
                        <a:t>Як ЗВО збирає та враховує відгуки студентів щодо зрозумілості й справедливості оцінювання.</a:t>
                      </a:r>
                      <a:endParaRPr lang="ru-RU" sz="900" dirty="0">
                        <a:effectLst/>
                      </a:endParaRPr>
                    </a:p>
                    <a:p>
                      <a:pPr marL="342900" lvl="0" indent="-342900" algn="just">
                        <a:spcAft>
                          <a:spcPts val="0"/>
                        </a:spcAft>
                        <a:tabLst>
                          <a:tab pos="457200" algn="l"/>
                        </a:tabLst>
                      </a:pPr>
                      <a:r>
                        <a:rPr lang="uk-UA" sz="900" dirty="0">
                          <a:effectLst/>
                        </a:rPr>
                        <a:t>Чи враховано складність завдань (не занадто прості чи складні).</a:t>
                      </a:r>
                      <a:endParaRPr lang="ru-RU" sz="900" dirty="0">
                        <a:effectLst/>
                        <a:latin typeface="Calibri"/>
                        <a:ea typeface="Times New Roman"/>
                        <a:cs typeface="Times New Roman"/>
                      </a:endParaRPr>
                    </a:p>
                  </a:txBody>
                  <a:tcPr marL="54341" marR="54341" marT="0" marB="0"/>
                </a:tc>
                <a:extLst>
                  <a:ext uri="{0D108BD9-81ED-4DB2-BD59-A6C34878D82A}">
                    <a16:rowId xmlns:a16="http://schemas.microsoft.com/office/drawing/2014/main" val="10000"/>
                  </a:ext>
                </a:extLst>
              </a:tr>
              <a:tr h="1336225">
                <a:tc>
                  <a:txBody>
                    <a:bodyPr/>
                    <a:lstStyle/>
                    <a:p>
                      <a:pPr algn="ctr">
                        <a:lnSpc>
                          <a:spcPct val="115000"/>
                        </a:lnSpc>
                        <a:spcAft>
                          <a:spcPts val="0"/>
                        </a:spcAft>
                      </a:pPr>
                      <a:r>
                        <a:rPr lang="uk-UA" sz="1000">
                          <a:effectLst/>
                        </a:rPr>
                        <a:t>Можливі недоліки та як їх обґрунтовувати</a:t>
                      </a:r>
                      <a:endParaRPr lang="ru-RU" sz="900">
                        <a:effectLst/>
                        <a:latin typeface="Calibri"/>
                        <a:ea typeface="Calibri"/>
                        <a:cs typeface="Times New Roman"/>
                      </a:endParaRPr>
                    </a:p>
                  </a:txBody>
                  <a:tcPr marL="54341" marR="54341" marT="0" marB="0" anchor="ctr"/>
                </a:tc>
                <a:tc>
                  <a:txBody>
                    <a:bodyPr/>
                    <a:lstStyle/>
                    <a:p>
                      <a:pPr marL="342900" lvl="0" indent="-342900" algn="just">
                        <a:spcAft>
                          <a:spcPts val="0"/>
                        </a:spcAft>
                        <a:buSzPts val="1000"/>
                        <a:buFont typeface="Symbol"/>
                        <a:buChar char=""/>
                        <a:tabLst>
                          <a:tab pos="457200" algn="l"/>
                        </a:tabLst>
                      </a:pPr>
                      <a:r>
                        <a:rPr lang="uk-UA" sz="900" dirty="0">
                          <a:effectLst/>
                        </a:rPr>
                        <a:t>Форми контролю не дають змоги перевірити досягнення результатів навчання (наприклад, лише тест при необхідності перевірки практичних навичок).</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Відсутні або нечіткі критерії оцінювання (немає шкали, критерії неконкретні).</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Завдання занадто прості або занадто складні → некоректне визначення рівня знань.</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Порушення термінів інформування студентів → студенти отримують дані про контроль занадто пізно.</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Відсутність або низька якість зворотного зв’язку після оцінювання.</a:t>
                      </a:r>
                      <a:endParaRPr lang="ru-RU" sz="900" dirty="0">
                        <a:effectLst/>
                      </a:endParaRPr>
                    </a:p>
                    <a:p>
                      <a:pPr algn="just">
                        <a:spcAft>
                          <a:spcPts val="0"/>
                        </a:spcAft>
                      </a:pPr>
                      <a:r>
                        <a:rPr lang="uk-UA" sz="900" dirty="0">
                          <a:effectLst/>
                        </a:rPr>
                        <a:t>Обґрунтування: експерти мають вказати конкретні приклади з ОП (компоненти, </a:t>
                      </a:r>
                      <a:r>
                        <a:rPr lang="uk-UA" sz="900" dirty="0" err="1">
                          <a:effectLst/>
                        </a:rPr>
                        <a:t>силабуси</a:t>
                      </a:r>
                      <a:r>
                        <a:rPr lang="uk-UA" sz="900" dirty="0">
                          <a:effectLst/>
                        </a:rPr>
                        <a:t>, реальні кейси) та пояснити, чому саме недолік заважає оцінити результат навчання.</a:t>
                      </a:r>
                      <a:endParaRPr lang="ru-RU" sz="900" dirty="0">
                        <a:effectLst/>
                        <a:latin typeface="Calibri"/>
                        <a:ea typeface="Times New Roman"/>
                        <a:cs typeface="Times New Roman"/>
                      </a:endParaRPr>
                    </a:p>
                  </a:txBody>
                  <a:tcPr marL="54341" marR="54341" marT="0" marB="0"/>
                </a:tc>
                <a:extLst>
                  <a:ext uri="{0D108BD9-81ED-4DB2-BD59-A6C34878D82A}">
                    <a16:rowId xmlns:a16="http://schemas.microsoft.com/office/drawing/2014/main" val="10001"/>
                  </a:ext>
                </a:extLst>
              </a:tr>
              <a:tr h="2761995">
                <a:tc>
                  <a:txBody>
                    <a:bodyPr/>
                    <a:lstStyle/>
                    <a:p>
                      <a:pPr algn="ctr">
                        <a:lnSpc>
                          <a:spcPct val="115000"/>
                        </a:lnSpc>
                        <a:spcAft>
                          <a:spcPts val="0"/>
                        </a:spcAft>
                      </a:pPr>
                      <a:r>
                        <a:rPr lang="uk-UA" sz="1000">
                          <a:effectLst/>
                        </a:rPr>
                        <a:t>Практичні рекомендації для гарантів</a:t>
                      </a:r>
                      <a:endParaRPr lang="ru-RU" sz="900">
                        <a:effectLst/>
                        <a:latin typeface="Calibri"/>
                        <a:ea typeface="Calibri"/>
                        <a:cs typeface="Times New Roman"/>
                      </a:endParaRPr>
                    </a:p>
                  </a:txBody>
                  <a:tcPr marL="54341" marR="54341" marT="0" marB="0" anchor="ctr"/>
                </a:tc>
                <a:tc>
                  <a:txBody>
                    <a:bodyPr/>
                    <a:lstStyle/>
                    <a:p>
                      <a:pPr marL="342900" lvl="0" indent="-342900" algn="just">
                        <a:lnSpc>
                          <a:spcPct val="115000"/>
                        </a:lnSpc>
                        <a:spcAft>
                          <a:spcPts val="0"/>
                        </a:spcAft>
                        <a:buFont typeface="Symbol"/>
                        <a:buChar char=""/>
                      </a:pPr>
                      <a:r>
                        <a:rPr lang="uk-UA" sz="1000" dirty="0">
                          <a:effectLst/>
                        </a:rPr>
                        <a:t>Забезпечити повноту інформації в </a:t>
                      </a:r>
                      <a:r>
                        <a:rPr lang="uk-UA" sz="1000" dirty="0" err="1">
                          <a:effectLst/>
                        </a:rPr>
                        <a:t>силабусах</a:t>
                      </a:r>
                      <a:r>
                        <a:rPr lang="uk-UA" sz="1000" dirty="0">
                          <a:effectLst/>
                        </a:rPr>
                        <a:t>: форми контролю, критерії, шкала оцінювання, терміни повідомлення.</a:t>
                      </a:r>
                      <a:endParaRPr lang="ru-RU" sz="900" dirty="0">
                        <a:effectLst/>
                      </a:endParaRPr>
                    </a:p>
                    <a:p>
                      <a:pPr marL="342900" lvl="0" indent="-342900" algn="just">
                        <a:lnSpc>
                          <a:spcPct val="115000"/>
                        </a:lnSpc>
                        <a:spcAft>
                          <a:spcPts val="0"/>
                        </a:spcAft>
                        <a:buFont typeface="Symbol"/>
                        <a:buChar char=""/>
                      </a:pPr>
                      <a:r>
                        <a:rPr lang="uk-UA" sz="1000" dirty="0">
                          <a:effectLst/>
                        </a:rPr>
                        <a:t>Уніфікувати підходи: використати затверджені локальні акти, щоб уникнути різночитань між викладачами.</a:t>
                      </a:r>
                      <a:endParaRPr lang="ru-RU" sz="900" dirty="0">
                        <a:effectLst/>
                      </a:endParaRPr>
                    </a:p>
                    <a:p>
                      <a:pPr marL="342900" lvl="0" indent="-342900" algn="just">
                        <a:lnSpc>
                          <a:spcPct val="115000"/>
                        </a:lnSpc>
                        <a:spcAft>
                          <a:spcPts val="0"/>
                        </a:spcAft>
                        <a:buFont typeface="Symbol"/>
                        <a:buChar char=""/>
                      </a:pPr>
                      <a:r>
                        <a:rPr lang="uk-UA" sz="1000" dirty="0">
                          <a:effectLst/>
                        </a:rPr>
                        <a:t>Забезпечити прозорість: публікувати критерії оцінювання завчасно (на початку семестру).</a:t>
                      </a:r>
                      <a:endParaRPr lang="ru-RU" sz="900" dirty="0">
                        <a:effectLst/>
                      </a:endParaRPr>
                    </a:p>
                    <a:p>
                      <a:pPr marL="342900" lvl="0" indent="-342900" algn="just">
                        <a:lnSpc>
                          <a:spcPct val="115000"/>
                        </a:lnSpc>
                        <a:spcAft>
                          <a:spcPts val="0"/>
                        </a:spcAft>
                        <a:buFont typeface="Symbol"/>
                        <a:buChar char=""/>
                      </a:pPr>
                      <a:r>
                        <a:rPr lang="uk-UA" sz="1000" dirty="0">
                          <a:effectLst/>
                        </a:rPr>
                        <a:t>Організувати зворотний зв’язок: після контрольних заходів давати студентам коментарі та рекомендації.</a:t>
                      </a:r>
                      <a:endParaRPr lang="ru-RU" sz="900" dirty="0">
                        <a:effectLst/>
                      </a:endParaRPr>
                    </a:p>
                    <a:p>
                      <a:pPr marL="342900" lvl="0" indent="-342900" algn="just">
                        <a:lnSpc>
                          <a:spcPct val="115000"/>
                        </a:lnSpc>
                        <a:spcAft>
                          <a:spcPts val="0"/>
                        </a:spcAft>
                        <a:buFont typeface="Symbol"/>
                        <a:buChar char=""/>
                      </a:pPr>
                      <a:r>
                        <a:rPr lang="uk-UA" sz="1000" dirty="0" err="1">
                          <a:effectLst/>
                        </a:rPr>
                        <a:t>Моніторити</a:t>
                      </a:r>
                      <a:r>
                        <a:rPr lang="uk-UA" sz="1000" dirty="0">
                          <a:effectLst/>
                        </a:rPr>
                        <a:t> зрозумілість критеріїв: регулярно збирати відгуки здобувачів і враховувати їх у вдосконаленні процедур.</a:t>
                      </a:r>
                      <a:endParaRPr lang="ru-RU" sz="900" dirty="0">
                        <a:effectLst/>
                      </a:endParaRPr>
                    </a:p>
                    <a:p>
                      <a:pPr marL="342900" lvl="0" indent="-342900" algn="just">
                        <a:lnSpc>
                          <a:spcPct val="115000"/>
                        </a:lnSpc>
                        <a:spcAft>
                          <a:spcPts val="0"/>
                        </a:spcAft>
                        <a:buFont typeface="Symbol"/>
                        <a:buChar char=""/>
                      </a:pPr>
                      <a:r>
                        <a:rPr lang="uk-UA" sz="1000" dirty="0">
                          <a:effectLst/>
                        </a:rPr>
                        <a:t>Слідкувати за відповідністю: перевіряти, чи форми контролю реально відображають заплановані результати навчання.</a:t>
                      </a:r>
                      <a:endParaRPr lang="ru-RU" sz="900" dirty="0">
                        <a:effectLst/>
                      </a:endParaRPr>
                    </a:p>
                    <a:p>
                      <a:pPr marL="342900" lvl="0" indent="-342900" algn="just">
                        <a:lnSpc>
                          <a:spcPct val="115000"/>
                        </a:lnSpc>
                        <a:spcAft>
                          <a:spcPts val="0"/>
                        </a:spcAft>
                        <a:buFont typeface="Symbol"/>
                        <a:buChar char=""/>
                      </a:pPr>
                      <a:r>
                        <a:rPr lang="uk-UA" sz="1000" dirty="0">
                          <a:effectLst/>
                        </a:rPr>
                        <a:t>Для третього рівня освіти – чітко прописати процедуру проміжної атестації та доводити її до здобувачів.</a:t>
                      </a:r>
                      <a:endParaRPr lang="ru-RU" sz="900" dirty="0">
                        <a:effectLst/>
                        <a:latin typeface="Calibri"/>
                        <a:ea typeface="Calibri"/>
                        <a:cs typeface="Times New Roman"/>
                      </a:endParaRPr>
                    </a:p>
                  </a:txBody>
                  <a:tcPr marL="54341" marR="54341" marT="0" marB="0"/>
                </a:tc>
                <a:extLst>
                  <a:ext uri="{0D108BD9-81ED-4DB2-BD59-A6C34878D82A}">
                    <a16:rowId xmlns:a16="http://schemas.microsoft.com/office/drawing/2014/main" val="10002"/>
                  </a:ext>
                </a:extLst>
              </a:tr>
              <a:tr h="627747">
                <a:tc>
                  <a:txBody>
                    <a:bodyPr/>
                    <a:lstStyle/>
                    <a:p>
                      <a:pPr algn="ctr">
                        <a:lnSpc>
                          <a:spcPct val="115000"/>
                        </a:lnSpc>
                        <a:spcAft>
                          <a:spcPts val="0"/>
                        </a:spcAft>
                      </a:pPr>
                      <a:r>
                        <a:rPr lang="uk-UA" sz="1000" dirty="0">
                          <a:solidFill>
                            <a:srgbClr val="FF0000"/>
                          </a:solidFill>
                          <a:effectLst/>
                        </a:rPr>
                        <a:t>NOTA BENE!</a:t>
                      </a:r>
                      <a:endParaRPr lang="ru-RU" sz="900" dirty="0">
                        <a:solidFill>
                          <a:srgbClr val="FF0000"/>
                        </a:solidFill>
                        <a:effectLst/>
                        <a:latin typeface="Calibri"/>
                        <a:ea typeface="Calibri"/>
                        <a:cs typeface="Times New Roman"/>
                      </a:endParaRPr>
                    </a:p>
                  </a:txBody>
                  <a:tcPr marL="54341" marR="54341" marT="0" marB="0" anchor="ctr"/>
                </a:tc>
                <a:tc>
                  <a:txBody>
                    <a:bodyPr/>
                    <a:lstStyle/>
                    <a:p>
                      <a:pPr algn="just">
                        <a:lnSpc>
                          <a:spcPct val="115000"/>
                        </a:lnSpc>
                        <a:spcAft>
                          <a:spcPts val="0"/>
                        </a:spcAft>
                      </a:pPr>
                      <a:r>
                        <a:rPr lang="uk-UA" sz="1000" dirty="0">
                          <a:effectLst/>
                        </a:rPr>
                        <a:t>! Чіткість та зрозумілість критеріїв оцінювання здобувачів визначається на підставі вивчення матеріалів, опрацьованих під час акредитаційної експертизи (робочі програми/</a:t>
                      </a:r>
                      <a:r>
                        <a:rPr lang="uk-UA" sz="1000" dirty="0" err="1">
                          <a:effectLst/>
                        </a:rPr>
                        <a:t>силабуси</a:t>
                      </a:r>
                      <a:r>
                        <a:rPr lang="uk-UA" sz="1000" dirty="0">
                          <a:effectLst/>
                        </a:rPr>
                        <a:t>, завдання для контрольних заходів), а також інформації, отриманої під час інтерв’ювання здобувачів вищої освіти.</a:t>
                      </a:r>
                      <a:endParaRPr lang="ru-RU" sz="900" dirty="0">
                        <a:effectLst/>
                        <a:latin typeface="Calibri"/>
                        <a:ea typeface="Calibri"/>
                        <a:cs typeface="Times New Roman"/>
                      </a:endParaRPr>
                    </a:p>
                  </a:txBody>
                  <a:tcPr marL="54341" marR="54341"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00992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404664"/>
            <a:ext cx="7264896" cy="1584176"/>
          </a:xfrm>
        </p:spPr>
        <p:txBody>
          <a:bodyPr>
            <a:normAutofit lnSpcReduction="10000"/>
          </a:bodyPr>
          <a:lstStyle/>
          <a:p>
            <a:pPr algn="just"/>
            <a:r>
              <a:rPr lang="uk-UA" sz="2000" dirty="0">
                <a:solidFill>
                  <a:schemeClr val="tx1"/>
                </a:solidFill>
                <a:latin typeface="Times New Roman" pitchFamily="18" charset="0"/>
                <a:cs typeface="Times New Roman" pitchFamily="18" charset="0"/>
              </a:rPr>
              <a:t>	</a:t>
            </a:r>
            <a:r>
              <a:rPr lang="uk-UA" sz="2000" b="1" dirty="0">
                <a:solidFill>
                  <a:schemeClr val="tx1"/>
                </a:solidFill>
                <a:latin typeface="Times New Roman" pitchFamily="18" charset="0"/>
                <a:cs typeface="Times New Roman" pitchFamily="18" charset="0"/>
              </a:rPr>
              <a:t>5.2. </a:t>
            </a:r>
            <a:r>
              <a:rPr lang="uk-UA" sz="2100" dirty="0">
                <a:solidFill>
                  <a:schemeClr val="tx1"/>
                </a:solidFill>
                <a:latin typeface="Times New Roman" pitchFamily="18" charset="0"/>
                <a:cs typeface="Times New Roman" pitchFamily="18" charset="0"/>
              </a:rPr>
              <a:t>Форми атестації здобувачів вищої освіти відповідають вимогам стандарту вищої освіти (за наявності). Результати навчання підтверджуються результатами єдиного державного кваліфікаційного іспиту за спеціальностями, за якими він запроваджений. </a:t>
            </a:r>
            <a:endParaRPr lang="ru-RU" sz="2100" dirty="0">
              <a:solidFill>
                <a:schemeClr val="tx1"/>
              </a:solidFill>
              <a:latin typeface="Times New Roman" pitchFamily="18" charset="0"/>
              <a:cs typeface="Times New Roman" pitchFamily="18" charset="0"/>
            </a:endParaRPr>
          </a:p>
        </p:txBody>
      </p:sp>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4172546979"/>
              </p:ext>
            </p:extLst>
          </p:nvPr>
        </p:nvGraphicFramePr>
        <p:xfrm>
          <a:off x="323528" y="2415380"/>
          <a:ext cx="7992888" cy="3749923"/>
        </p:xfrm>
        <a:graphic>
          <a:graphicData uri="http://schemas.openxmlformats.org/drawingml/2006/table">
            <a:tbl>
              <a:tblPr firstRow="1" firstCol="1" bandRow="1">
                <a:tableStyleId>{5C22544A-7EE6-4342-B048-85BDC9FD1C3A}</a:tableStyleId>
              </a:tblPr>
              <a:tblGrid>
                <a:gridCol w="1744422">
                  <a:extLst>
                    <a:ext uri="{9D8B030D-6E8A-4147-A177-3AD203B41FA5}">
                      <a16:colId xmlns:a16="http://schemas.microsoft.com/office/drawing/2014/main" val="20000"/>
                    </a:ext>
                  </a:extLst>
                </a:gridCol>
                <a:gridCol w="6248466">
                  <a:extLst>
                    <a:ext uri="{9D8B030D-6E8A-4147-A177-3AD203B41FA5}">
                      <a16:colId xmlns:a16="http://schemas.microsoft.com/office/drawing/2014/main" val="20001"/>
                    </a:ext>
                  </a:extLst>
                </a:gridCol>
              </a:tblGrid>
              <a:tr h="1184186">
                <a:tc>
                  <a:txBody>
                    <a:bodyPr/>
                    <a:lstStyle/>
                    <a:p>
                      <a:pPr algn="ctr">
                        <a:lnSpc>
                          <a:spcPct val="115000"/>
                        </a:lnSpc>
                        <a:spcAft>
                          <a:spcPts val="0"/>
                        </a:spcAft>
                      </a:pPr>
                      <a:r>
                        <a:rPr lang="uk-UA" sz="1100" dirty="0">
                          <a:effectLst/>
                        </a:rPr>
                        <a:t>Суть </a:t>
                      </a:r>
                      <a:r>
                        <a:rPr lang="uk-UA" sz="1100" dirty="0" err="1">
                          <a:effectLst/>
                        </a:rPr>
                        <a:t>підкритерію</a:t>
                      </a:r>
                      <a:endParaRPr lang="ru-RU" sz="1000" dirty="0">
                        <a:effectLst/>
                      </a:endParaRPr>
                    </a:p>
                    <a:p>
                      <a:pPr algn="ctr">
                        <a:lnSpc>
                          <a:spcPct val="115000"/>
                        </a:lnSpc>
                        <a:spcAft>
                          <a:spcPts val="0"/>
                        </a:spcAft>
                      </a:pPr>
                      <a:r>
                        <a:rPr lang="uk-UA" sz="1100" dirty="0">
                          <a:effectLst/>
                        </a:rPr>
                        <a:t> </a:t>
                      </a:r>
                      <a:endParaRPr lang="ru-RU" sz="1000" dirty="0">
                        <a:effectLst/>
                        <a:latin typeface="Calibri"/>
                        <a:ea typeface="Calibri"/>
                        <a:cs typeface="Times New Roman"/>
                      </a:endParaRPr>
                    </a:p>
                  </a:txBody>
                  <a:tcPr marL="60111" marR="60111" marT="0" marB="0" anchor="ctr"/>
                </a:tc>
                <a:tc>
                  <a:txBody>
                    <a:bodyPr/>
                    <a:lstStyle/>
                    <a:p>
                      <a:pPr algn="just">
                        <a:spcAft>
                          <a:spcPts val="0"/>
                        </a:spcAft>
                      </a:pPr>
                      <a:r>
                        <a:rPr lang="uk-UA" sz="1000">
                          <a:effectLst/>
                        </a:rPr>
                        <a:t>Форми атестації здобувачів мають:</a:t>
                      </a:r>
                      <a:endParaRPr lang="ru-RU" sz="1000">
                        <a:effectLst/>
                      </a:endParaRPr>
                    </a:p>
                    <a:p>
                      <a:pPr marL="342900" lvl="0" indent="-342900" algn="just">
                        <a:spcAft>
                          <a:spcPts val="0"/>
                        </a:spcAft>
                        <a:buSzPts val="1000"/>
                        <a:buFont typeface="Symbol"/>
                        <a:buChar char=""/>
                        <a:tabLst>
                          <a:tab pos="457200" algn="l"/>
                        </a:tabLst>
                      </a:pPr>
                      <a:r>
                        <a:rPr lang="uk-UA" sz="1000">
                          <a:effectLst/>
                        </a:rPr>
                        <a:t>відповідати стандарту вищої освіти (якщо він є);</a:t>
                      </a:r>
                      <a:endParaRPr lang="ru-RU" sz="1000">
                        <a:effectLst/>
                      </a:endParaRPr>
                    </a:p>
                    <a:p>
                      <a:pPr marL="342900" lvl="0" indent="-342900" algn="just">
                        <a:spcAft>
                          <a:spcPts val="0"/>
                        </a:spcAft>
                        <a:buSzPts val="1000"/>
                        <a:buFont typeface="Symbol"/>
                        <a:buChar char=""/>
                        <a:tabLst>
                          <a:tab pos="457200" algn="l"/>
                        </a:tabLst>
                      </a:pPr>
                      <a:r>
                        <a:rPr lang="uk-UA" sz="1000">
                          <a:effectLst/>
                        </a:rPr>
                        <a:t>за відсутності стандарту – дозволяти підтвердити досягнення компетентностей, передбачених відповідним рівнем Національної рамки кваліфікацій;</a:t>
                      </a:r>
                      <a:endParaRPr lang="ru-RU" sz="1000">
                        <a:effectLst/>
                      </a:endParaRPr>
                    </a:p>
                    <a:p>
                      <a:pPr marL="342900" lvl="0" indent="-342900" algn="just">
                        <a:spcAft>
                          <a:spcPts val="0"/>
                        </a:spcAft>
                        <a:buSzPts val="1000"/>
                        <a:buFont typeface="Symbol"/>
                        <a:buChar char=""/>
                        <a:tabLst>
                          <a:tab pos="457200" algn="l"/>
                        </a:tabLst>
                      </a:pPr>
                      <a:r>
                        <a:rPr lang="uk-UA" sz="1000">
                          <a:effectLst/>
                        </a:rPr>
                        <a:t>для спеціальностей із ЄДКІ – результати атестації повинні підтверджуватися результатами ЄДКІ, а у разі розбіжностей ЗВО має аналізувати причини й усувати недоліки.</a:t>
                      </a:r>
                      <a:endParaRPr lang="ru-RU" sz="1000">
                        <a:effectLst/>
                        <a:latin typeface="Calibri"/>
                        <a:ea typeface="Times New Roman"/>
                        <a:cs typeface="Times New Roman"/>
                      </a:endParaRPr>
                    </a:p>
                  </a:txBody>
                  <a:tcPr marL="60111" marR="60111" marT="0" marB="0"/>
                </a:tc>
                <a:extLst>
                  <a:ext uri="{0D108BD9-81ED-4DB2-BD59-A6C34878D82A}">
                    <a16:rowId xmlns:a16="http://schemas.microsoft.com/office/drawing/2014/main" val="10000"/>
                  </a:ext>
                </a:extLst>
              </a:tr>
              <a:tr h="2565737">
                <a:tc>
                  <a:txBody>
                    <a:bodyPr/>
                    <a:lstStyle/>
                    <a:p>
                      <a:pPr algn="ctr">
                        <a:lnSpc>
                          <a:spcPct val="115000"/>
                        </a:lnSpc>
                        <a:spcAft>
                          <a:spcPts val="0"/>
                        </a:spcAft>
                      </a:pPr>
                      <a:r>
                        <a:rPr lang="uk-UA" sz="1100">
                          <a:effectLst/>
                        </a:rPr>
                        <a:t>Нормативні документи</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marL="342900" lvl="0" indent="-342900" algn="just">
                        <a:spcAft>
                          <a:spcPts val="0"/>
                        </a:spcAft>
                        <a:buFont typeface="Arial" pitchFamily="34" charset="0"/>
                        <a:buChar char="•"/>
                        <a:tabLst>
                          <a:tab pos="457200" algn="l"/>
                        </a:tabLst>
                      </a:pPr>
                      <a:r>
                        <a:rPr lang="uk-UA" sz="1000" dirty="0">
                          <a:effectLst/>
                        </a:rPr>
                        <a:t>Закон України «Про вищу освіту» (ст. 6).</a:t>
                      </a:r>
                      <a:endParaRPr lang="ru-RU" sz="1000" dirty="0">
                        <a:effectLst/>
                      </a:endParaRPr>
                    </a:p>
                    <a:p>
                      <a:pPr marL="342900" lvl="0" indent="-342900" algn="just">
                        <a:spcAft>
                          <a:spcPts val="0"/>
                        </a:spcAft>
                        <a:buFont typeface="Arial" pitchFamily="34" charset="0"/>
                        <a:buChar char="•"/>
                        <a:tabLst>
                          <a:tab pos="457200" algn="l"/>
                        </a:tabLst>
                      </a:pPr>
                      <a:r>
                        <a:rPr lang="uk-UA" sz="1000" dirty="0">
                          <a:effectLst/>
                        </a:rPr>
                        <a:t>Постанова КМУ від 19.05.2021 № 497 «Про атестацію здобувачів… у формі єдиного державного кваліфікаційного</a:t>
                      </a:r>
                    </a:p>
                    <a:p>
                      <a:pPr marL="342900" lvl="0" indent="-342900" algn="just">
                        <a:spcAft>
                          <a:spcPts val="0"/>
                        </a:spcAft>
                        <a:buFont typeface="Arial" pitchFamily="34" charset="0"/>
                        <a:buChar char="•"/>
                        <a:tabLst>
                          <a:tab pos="457200" algn="l"/>
                        </a:tabLst>
                      </a:pPr>
                      <a:r>
                        <a:rPr lang="uk-UA" sz="1000" dirty="0">
                          <a:effectLst/>
                        </a:rPr>
                        <a:t>іспиту».</a:t>
                      </a:r>
                      <a:endParaRPr lang="ru-RU" sz="1000" dirty="0">
                        <a:effectLst/>
                      </a:endParaRPr>
                    </a:p>
                    <a:p>
                      <a:pPr marL="342900" lvl="0" indent="-342900" algn="just">
                        <a:spcAft>
                          <a:spcPts val="0"/>
                        </a:spcAft>
                        <a:buFont typeface="Arial" pitchFamily="34" charset="0"/>
                        <a:buChar char="•"/>
                        <a:tabLst>
                          <a:tab pos="457200" algn="l"/>
                        </a:tabLst>
                      </a:pPr>
                      <a:r>
                        <a:rPr lang="uk-UA" sz="1000" dirty="0">
                          <a:effectLst/>
                        </a:rPr>
                        <a:t>Постанова КМУ від 28.03.2018 № 334 «Про затвердження Порядку здійснення ЄДКІ…» (для галузі «22 Охорона</a:t>
                      </a:r>
                      <a:endParaRPr lang="uk-UA" sz="1000" baseline="0" dirty="0">
                        <a:effectLst/>
                      </a:endParaRPr>
                    </a:p>
                    <a:p>
                      <a:pPr marL="342900" lvl="0" indent="-342900" algn="just">
                        <a:spcAft>
                          <a:spcPts val="0"/>
                        </a:spcAft>
                        <a:buFont typeface="Arial" pitchFamily="34" charset="0"/>
                        <a:buChar char="•"/>
                        <a:tabLst>
                          <a:tab pos="457200" algn="l"/>
                        </a:tabLst>
                      </a:pPr>
                      <a:r>
                        <a:rPr lang="uk-UA" sz="1000" dirty="0">
                          <a:effectLst/>
                        </a:rPr>
                        <a:t>здоров’я»).</a:t>
                      </a:r>
                      <a:endParaRPr lang="ru-RU" sz="1000" dirty="0">
                        <a:effectLst/>
                      </a:endParaRPr>
                    </a:p>
                    <a:p>
                      <a:pPr marL="342900" lvl="0" indent="-342900" algn="just">
                        <a:spcAft>
                          <a:spcPts val="0"/>
                        </a:spcAft>
                        <a:buFont typeface="Arial" pitchFamily="34" charset="0"/>
                        <a:buChar char="•"/>
                        <a:tabLst>
                          <a:tab pos="457200" algn="l"/>
                        </a:tabLst>
                      </a:pPr>
                      <a:r>
                        <a:rPr lang="uk-UA" sz="1000" dirty="0">
                          <a:effectLst/>
                        </a:rPr>
                        <a:t>Постанова КМУ від 23.03.2016 № 261 (для </a:t>
                      </a:r>
                      <a:r>
                        <a:rPr lang="uk-UA" sz="1000" dirty="0" err="1">
                          <a:effectLst/>
                        </a:rPr>
                        <a:t>PhD</a:t>
                      </a:r>
                      <a:r>
                        <a:rPr lang="uk-UA" sz="1000" dirty="0">
                          <a:effectLst/>
                        </a:rPr>
                        <a:t>).</a:t>
                      </a:r>
                      <a:endParaRPr lang="ru-RU" sz="1000" dirty="0">
                        <a:effectLst/>
                      </a:endParaRPr>
                    </a:p>
                    <a:p>
                      <a:pPr marL="342900" lvl="0" indent="-342900" algn="just">
                        <a:spcAft>
                          <a:spcPts val="0"/>
                        </a:spcAft>
                        <a:buFont typeface="Arial" pitchFamily="34" charset="0"/>
                        <a:buChar char="•"/>
                        <a:tabLst>
                          <a:tab pos="457200" algn="l"/>
                        </a:tabLst>
                      </a:pPr>
                      <a:r>
                        <a:rPr lang="uk-UA" sz="1000" dirty="0">
                          <a:effectLst/>
                        </a:rPr>
                        <a:t>Постанова КМУ від 12.01.2022 № 44 (присудження ступеня </a:t>
                      </a:r>
                      <a:r>
                        <a:rPr lang="uk-UA" sz="1000" dirty="0" err="1">
                          <a:effectLst/>
                        </a:rPr>
                        <a:t>PhD</a:t>
                      </a:r>
                      <a:r>
                        <a:rPr lang="uk-UA" sz="1000" dirty="0">
                          <a:effectLst/>
                        </a:rPr>
                        <a:t>).</a:t>
                      </a:r>
                      <a:endParaRPr lang="ru-RU" sz="1000" dirty="0">
                        <a:effectLst/>
                      </a:endParaRPr>
                    </a:p>
                    <a:p>
                      <a:pPr marL="342900" lvl="0" indent="-342900" algn="just">
                        <a:spcAft>
                          <a:spcPts val="0"/>
                        </a:spcAft>
                        <a:buFont typeface="Arial" pitchFamily="34" charset="0"/>
                        <a:buChar char="•"/>
                        <a:tabLst>
                          <a:tab pos="457200" algn="l"/>
                        </a:tabLst>
                      </a:pPr>
                      <a:r>
                        <a:rPr lang="uk-UA" sz="1000" dirty="0">
                          <a:effectLst/>
                        </a:rPr>
                        <a:t>Наказ МОЗ України № 419 від 19.02.2019 (про порядок і проведення ЄДКІ).</a:t>
                      </a:r>
                      <a:endParaRPr lang="ru-RU" sz="1000" dirty="0">
                        <a:effectLst/>
                      </a:endParaRPr>
                    </a:p>
                    <a:p>
                      <a:pPr marL="342900" lvl="0" indent="-342900" algn="just">
                        <a:spcAft>
                          <a:spcPts val="0"/>
                        </a:spcAft>
                        <a:buFont typeface="Arial" pitchFamily="34" charset="0"/>
                        <a:buChar char="•"/>
                        <a:tabLst>
                          <a:tab pos="457200" algn="l"/>
                        </a:tabLst>
                      </a:pPr>
                      <a:r>
                        <a:rPr lang="uk-UA" sz="1000" dirty="0">
                          <a:effectLst/>
                        </a:rPr>
                        <a:t>ESG 2015 (Стандарт 1.2).</a:t>
                      </a:r>
                      <a:endParaRPr lang="ru-RU" sz="1000" dirty="0">
                        <a:effectLst/>
                      </a:endParaRPr>
                    </a:p>
                    <a:p>
                      <a:pPr marL="342900" lvl="0" indent="-342900" algn="just">
                        <a:spcAft>
                          <a:spcPts val="0"/>
                        </a:spcAft>
                        <a:buFont typeface="Arial" pitchFamily="34" charset="0"/>
                        <a:buChar char="•"/>
                        <a:tabLst>
                          <a:tab pos="457200" algn="l"/>
                        </a:tabLst>
                      </a:pPr>
                      <a:r>
                        <a:rPr lang="uk-UA" sz="1000" dirty="0">
                          <a:effectLst/>
                        </a:rPr>
                        <a:t>Організаційно-управлінські документи ЗВО:</a:t>
                      </a:r>
                      <a:endParaRPr lang="ru-RU" sz="1000" dirty="0">
                        <a:effectLst/>
                      </a:endParaRPr>
                    </a:p>
                    <a:p>
                      <a:pPr marL="742950" lvl="1" indent="-285750" algn="just">
                        <a:spcAft>
                          <a:spcPts val="0"/>
                        </a:spcAft>
                        <a:buSzPts val="1000"/>
                        <a:buFont typeface="Courier New"/>
                        <a:buChar char="o"/>
                        <a:tabLst>
                          <a:tab pos="914400" algn="l"/>
                        </a:tabLst>
                      </a:pPr>
                      <a:r>
                        <a:rPr lang="uk-UA" sz="1000" dirty="0">
                          <a:effectLst/>
                        </a:rPr>
                        <a:t>освітня програма;</a:t>
                      </a:r>
                      <a:endParaRPr lang="ru-RU" sz="1000" dirty="0">
                        <a:effectLst/>
                      </a:endParaRPr>
                    </a:p>
                    <a:p>
                      <a:pPr marL="742950" lvl="1" indent="-285750" algn="just">
                        <a:spcAft>
                          <a:spcPts val="0"/>
                        </a:spcAft>
                        <a:buSzPts val="1000"/>
                        <a:buFont typeface="Courier New"/>
                        <a:buChar char="o"/>
                        <a:tabLst>
                          <a:tab pos="914400" algn="l"/>
                        </a:tabLst>
                      </a:pPr>
                      <a:r>
                        <a:rPr lang="uk-UA" sz="1000" dirty="0">
                          <a:effectLst/>
                        </a:rPr>
                        <a:t>положення про організацію освітнього процесу;</a:t>
                      </a:r>
                      <a:endParaRPr lang="ru-RU" sz="1000" dirty="0">
                        <a:effectLst/>
                      </a:endParaRPr>
                    </a:p>
                    <a:p>
                      <a:pPr marL="742950" lvl="1" indent="-285750" algn="just">
                        <a:spcAft>
                          <a:spcPts val="0"/>
                        </a:spcAft>
                        <a:buSzPts val="1000"/>
                        <a:buFont typeface="Courier New"/>
                        <a:buChar char="o"/>
                        <a:tabLst>
                          <a:tab pos="914400" algn="l"/>
                        </a:tabLst>
                      </a:pPr>
                      <a:r>
                        <a:rPr lang="uk-UA" sz="1000" dirty="0">
                          <a:effectLst/>
                        </a:rPr>
                        <a:t>локальні акти про форми атестації.</a:t>
                      </a:r>
                      <a:endParaRPr lang="ru-RU" sz="1000" dirty="0">
                        <a:effectLst/>
                        <a:latin typeface="Calibri"/>
                        <a:ea typeface="Times New Roman"/>
                        <a:cs typeface="Times New Roman"/>
                      </a:endParaRPr>
                    </a:p>
                  </a:txBody>
                  <a:tcPr marL="60111" marR="60111"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82154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sp>
        <p:nvSpPr>
          <p:cNvPr id="4" name="Подзаголовок 3"/>
          <p:cNvSpPr>
            <a:spLocks noGrp="1"/>
          </p:cNvSpPr>
          <p:nvPr>
            <p:ph type="subTitle" idx="1"/>
          </p:nvPr>
        </p:nvSpPr>
        <p:spPr/>
        <p:txBody>
          <a:bodyPr/>
          <a:lstStyle/>
          <a:p>
            <a:endParaRPr lang="ru-RU"/>
          </a:p>
        </p:txBody>
      </p:sp>
      <p:graphicFrame>
        <p:nvGraphicFramePr>
          <p:cNvPr id="2" name="Таблица 1"/>
          <p:cNvGraphicFramePr>
            <a:graphicFrameLocks noGrp="1"/>
          </p:cNvGraphicFramePr>
          <p:nvPr>
            <p:extLst>
              <p:ext uri="{D42A27DB-BD31-4B8C-83A1-F6EECF244321}">
                <p14:modId xmlns:p14="http://schemas.microsoft.com/office/powerpoint/2010/main" val="2347149877"/>
              </p:ext>
            </p:extLst>
          </p:nvPr>
        </p:nvGraphicFramePr>
        <p:xfrm>
          <a:off x="467544" y="332656"/>
          <a:ext cx="7848872" cy="6336704"/>
        </p:xfrm>
        <a:graphic>
          <a:graphicData uri="http://schemas.openxmlformats.org/drawingml/2006/table">
            <a:tbl>
              <a:tblPr firstRow="1" firstCol="1" bandRow="1">
                <a:tableStyleId>{5C22544A-7EE6-4342-B048-85BDC9FD1C3A}</a:tableStyleId>
              </a:tblPr>
              <a:tblGrid>
                <a:gridCol w="1712992">
                  <a:extLst>
                    <a:ext uri="{9D8B030D-6E8A-4147-A177-3AD203B41FA5}">
                      <a16:colId xmlns:a16="http://schemas.microsoft.com/office/drawing/2014/main" val="20000"/>
                    </a:ext>
                  </a:extLst>
                </a:gridCol>
                <a:gridCol w="6135880">
                  <a:extLst>
                    <a:ext uri="{9D8B030D-6E8A-4147-A177-3AD203B41FA5}">
                      <a16:colId xmlns:a16="http://schemas.microsoft.com/office/drawing/2014/main" val="20001"/>
                    </a:ext>
                  </a:extLst>
                </a:gridCol>
              </a:tblGrid>
              <a:tr h="1855817">
                <a:tc>
                  <a:txBody>
                    <a:bodyPr/>
                    <a:lstStyle/>
                    <a:p>
                      <a:pPr algn="ctr">
                        <a:lnSpc>
                          <a:spcPct val="115000"/>
                        </a:lnSpc>
                        <a:spcAft>
                          <a:spcPts val="0"/>
                        </a:spcAft>
                      </a:pPr>
                      <a:r>
                        <a:rPr lang="uk-UA" sz="1000" dirty="0">
                          <a:effectLst/>
                        </a:rPr>
                        <a:t>Що перевірятимуть експерти</a:t>
                      </a:r>
                      <a:endParaRPr lang="ru-RU" sz="1000" dirty="0">
                        <a:effectLst/>
                      </a:endParaRPr>
                    </a:p>
                    <a:p>
                      <a:pPr algn="ctr">
                        <a:lnSpc>
                          <a:spcPct val="115000"/>
                        </a:lnSpc>
                        <a:spcAft>
                          <a:spcPts val="0"/>
                        </a:spcAft>
                      </a:pPr>
                      <a:r>
                        <a:rPr lang="uk-UA" sz="1000" dirty="0">
                          <a:effectLst/>
                        </a:rPr>
                        <a:t> </a:t>
                      </a:r>
                      <a:endParaRPr lang="ru-RU" sz="1000" dirty="0">
                        <a:effectLst/>
                        <a:latin typeface="Calibri"/>
                        <a:ea typeface="Calibri"/>
                        <a:cs typeface="Times New Roman"/>
                      </a:endParaRPr>
                    </a:p>
                  </a:txBody>
                  <a:tcPr marL="50313" marR="50313" marT="0" marB="0" anchor="ctr"/>
                </a:tc>
                <a:tc>
                  <a:txBody>
                    <a:bodyPr/>
                    <a:lstStyle/>
                    <a:p>
                      <a:pPr marL="342900" lvl="0" indent="-342900" algn="just">
                        <a:lnSpc>
                          <a:spcPct val="115000"/>
                        </a:lnSpc>
                        <a:spcAft>
                          <a:spcPts val="0"/>
                        </a:spcAft>
                        <a:buFont typeface="Symbol"/>
                        <a:buChar char=""/>
                      </a:pPr>
                      <a:r>
                        <a:rPr lang="uk-UA" sz="1000" dirty="0">
                          <a:effectLst/>
                        </a:rPr>
                        <a:t>Чи відповідають форми атестації стандарту вищої освіти (якщо є).</a:t>
                      </a:r>
                      <a:endParaRPr lang="ru-RU" sz="1000" dirty="0">
                        <a:effectLst/>
                      </a:endParaRPr>
                    </a:p>
                    <a:p>
                      <a:pPr marL="342900" lvl="0" indent="-342900" algn="just">
                        <a:lnSpc>
                          <a:spcPct val="115000"/>
                        </a:lnSpc>
                        <a:spcAft>
                          <a:spcPts val="0"/>
                        </a:spcAft>
                        <a:buFont typeface="Symbol"/>
                        <a:buChar char=""/>
                      </a:pPr>
                      <a:r>
                        <a:rPr lang="uk-UA" sz="1000" dirty="0">
                          <a:effectLst/>
                        </a:rPr>
                        <a:t>Якщо стандарт відсутній – чи забезпечує атестація перевірку </a:t>
                      </a:r>
                      <a:r>
                        <a:rPr lang="uk-UA" sz="1000" dirty="0" err="1">
                          <a:effectLst/>
                        </a:rPr>
                        <a:t>компетентностей</a:t>
                      </a:r>
                      <a:r>
                        <a:rPr lang="uk-UA" sz="1000" dirty="0">
                          <a:effectLst/>
                        </a:rPr>
                        <a:t> відповідного рівня НРК.</a:t>
                      </a:r>
                      <a:endParaRPr lang="ru-RU" sz="1000" dirty="0">
                        <a:effectLst/>
                      </a:endParaRPr>
                    </a:p>
                    <a:p>
                      <a:pPr marL="342900" lvl="0" indent="-342900" algn="just">
                        <a:lnSpc>
                          <a:spcPct val="115000"/>
                        </a:lnSpc>
                        <a:spcAft>
                          <a:spcPts val="0"/>
                        </a:spcAft>
                        <a:buFont typeface="Symbol"/>
                        <a:buChar char=""/>
                      </a:pPr>
                      <a:r>
                        <a:rPr lang="uk-UA" sz="1000" dirty="0">
                          <a:effectLst/>
                        </a:rPr>
                        <a:t>Чи визначає програма кваліфікаційних іспитів рівень досягнення ПРН.</a:t>
                      </a:r>
                      <a:endParaRPr lang="ru-RU" sz="1000" dirty="0">
                        <a:effectLst/>
                      </a:endParaRPr>
                    </a:p>
                    <a:p>
                      <a:pPr marL="342900" lvl="0" indent="-342900" algn="just">
                        <a:lnSpc>
                          <a:spcPct val="115000"/>
                        </a:lnSpc>
                        <a:spcAft>
                          <a:spcPts val="0"/>
                        </a:spcAft>
                        <a:buFont typeface="Symbol"/>
                        <a:buChar char=""/>
                      </a:pPr>
                      <a:r>
                        <a:rPr lang="uk-UA" sz="1000" dirty="0">
                          <a:effectLst/>
                        </a:rPr>
                        <a:t>Чи є у ЗВО процедура аналізу результатів ЄДКІ.</a:t>
                      </a:r>
                      <a:endParaRPr lang="ru-RU" sz="1000" dirty="0">
                        <a:effectLst/>
                      </a:endParaRPr>
                    </a:p>
                    <a:p>
                      <a:pPr marL="342900" lvl="0" indent="-342900" algn="just">
                        <a:lnSpc>
                          <a:spcPct val="115000"/>
                        </a:lnSpc>
                        <a:spcAft>
                          <a:spcPts val="0"/>
                        </a:spcAft>
                        <a:buFont typeface="Symbol"/>
                        <a:buChar char=""/>
                      </a:pPr>
                      <a:r>
                        <a:rPr lang="uk-UA" sz="1000" dirty="0">
                          <a:effectLst/>
                        </a:rPr>
                        <a:t>Чи проводився аналіз результатів ЄДКІ (у тому числі порівняння з внутрішнім оцінюванням).</a:t>
                      </a:r>
                      <a:endParaRPr lang="ru-RU" sz="1000" dirty="0">
                        <a:effectLst/>
                      </a:endParaRPr>
                    </a:p>
                    <a:p>
                      <a:pPr marL="342900" lvl="0" indent="-342900" algn="just">
                        <a:lnSpc>
                          <a:spcPct val="115000"/>
                        </a:lnSpc>
                        <a:spcAft>
                          <a:spcPts val="0"/>
                        </a:spcAft>
                        <a:buFont typeface="Symbol"/>
                        <a:buChar char=""/>
                      </a:pPr>
                      <a:r>
                        <a:rPr lang="uk-UA" sz="1000" dirty="0">
                          <a:effectLst/>
                        </a:rPr>
                        <a:t>Чи встановлювались причини невідповідності результатів ЄДКІ та які заходи для усунення були ухвалені.</a:t>
                      </a:r>
                      <a:endParaRPr lang="ru-RU" sz="1000" dirty="0">
                        <a:effectLst/>
                      </a:endParaRPr>
                    </a:p>
                    <a:p>
                      <a:pPr marL="342900" lvl="0" indent="-342900" algn="just">
                        <a:lnSpc>
                          <a:spcPct val="115000"/>
                        </a:lnSpc>
                        <a:spcAft>
                          <a:spcPts val="0"/>
                        </a:spcAft>
                        <a:buFont typeface="Symbol"/>
                        <a:buChar char=""/>
                      </a:pPr>
                      <a:r>
                        <a:rPr lang="uk-UA" sz="1000" dirty="0">
                          <a:effectLst/>
                        </a:rPr>
                        <a:t>Чи впроваджено реальні зміни за результатами аналізу.</a:t>
                      </a:r>
                      <a:endParaRPr lang="ru-RU" sz="1000" dirty="0">
                        <a:effectLst/>
                        <a:latin typeface="Calibri"/>
                        <a:ea typeface="Calibri"/>
                        <a:cs typeface="Times New Roman"/>
                      </a:endParaRPr>
                    </a:p>
                  </a:txBody>
                  <a:tcPr marL="50313" marR="50313" marT="0" marB="0"/>
                </a:tc>
                <a:extLst>
                  <a:ext uri="{0D108BD9-81ED-4DB2-BD59-A6C34878D82A}">
                    <a16:rowId xmlns:a16="http://schemas.microsoft.com/office/drawing/2014/main" val="10000"/>
                  </a:ext>
                </a:extLst>
              </a:tr>
              <a:tr h="2103874">
                <a:tc>
                  <a:txBody>
                    <a:bodyPr/>
                    <a:lstStyle/>
                    <a:p>
                      <a:pPr algn="ctr">
                        <a:lnSpc>
                          <a:spcPct val="115000"/>
                        </a:lnSpc>
                        <a:spcAft>
                          <a:spcPts val="0"/>
                        </a:spcAft>
                      </a:pPr>
                      <a:r>
                        <a:rPr lang="uk-UA" sz="1000">
                          <a:effectLst/>
                        </a:rPr>
                        <a:t>Можливі недоліки та як їх обґрунтовувати</a:t>
                      </a:r>
                      <a:endParaRPr lang="ru-RU" sz="1000">
                        <a:effectLst/>
                        <a:latin typeface="Calibri"/>
                        <a:ea typeface="Calibri"/>
                        <a:cs typeface="Times New Roman"/>
                      </a:endParaRPr>
                    </a:p>
                  </a:txBody>
                  <a:tcPr marL="50313" marR="50313" marT="0" marB="0" anchor="ctr"/>
                </a:tc>
                <a:tc>
                  <a:txBody>
                    <a:bodyPr/>
                    <a:lstStyle/>
                    <a:p>
                      <a:pPr marL="342900" lvl="0" indent="-342900" algn="just">
                        <a:spcAft>
                          <a:spcPts val="0"/>
                        </a:spcAft>
                        <a:buSzPts val="1000"/>
                        <a:buFont typeface="Symbol"/>
                        <a:buChar char=""/>
                        <a:tabLst>
                          <a:tab pos="457200" algn="l"/>
                        </a:tabLst>
                      </a:pPr>
                      <a:r>
                        <a:rPr lang="uk-UA" sz="1000" dirty="0">
                          <a:effectLst/>
                        </a:rPr>
                        <a:t>Відсутність визначених форм атестації (не відповідають стандарту або не передбачають перевірки необхідних </a:t>
                      </a:r>
                      <a:r>
                        <a:rPr lang="uk-UA" sz="1000" dirty="0" err="1">
                          <a:effectLst/>
                        </a:rPr>
                        <a:t>компетентностей</a:t>
                      </a:r>
                      <a:r>
                        <a:rPr lang="uk-UA" sz="1000" dirty="0">
                          <a:effectLst/>
                        </a:rPr>
                        <a:t>).</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Відсутність або формальність аналізу ЄДКІ:</a:t>
                      </a:r>
                      <a:endParaRPr lang="ru-RU" sz="1000" dirty="0">
                        <a:effectLst/>
                      </a:endParaRPr>
                    </a:p>
                    <a:p>
                      <a:pPr marL="742950" lvl="1" indent="-285750" algn="just">
                        <a:spcAft>
                          <a:spcPts val="0"/>
                        </a:spcAft>
                        <a:buSzPts val="1000"/>
                        <a:buFont typeface="Courier New"/>
                        <a:buChar char="o"/>
                        <a:tabLst>
                          <a:tab pos="914400" algn="l"/>
                        </a:tabLst>
                      </a:pPr>
                      <a:r>
                        <a:rPr lang="uk-UA" sz="1000" dirty="0">
                          <a:effectLst/>
                        </a:rPr>
                        <a:t>ЗВО не проводить аналіз;</a:t>
                      </a:r>
                      <a:endParaRPr lang="ru-RU" sz="1000" dirty="0">
                        <a:effectLst/>
                      </a:endParaRPr>
                    </a:p>
                    <a:p>
                      <a:pPr marL="742950" lvl="1" indent="-285750" algn="just">
                        <a:spcAft>
                          <a:spcPts val="0"/>
                        </a:spcAft>
                        <a:buSzPts val="1000"/>
                        <a:buFont typeface="Courier New"/>
                        <a:buChar char="o"/>
                        <a:tabLst>
                          <a:tab pos="914400" algn="l"/>
                        </a:tabLst>
                      </a:pPr>
                      <a:r>
                        <a:rPr lang="uk-UA" sz="1000" dirty="0">
                          <a:effectLst/>
                        </a:rPr>
                        <a:t>проводить, але без заходів реагування;</a:t>
                      </a:r>
                      <a:endParaRPr lang="ru-RU" sz="1000" dirty="0">
                        <a:effectLst/>
                      </a:endParaRPr>
                    </a:p>
                    <a:p>
                      <a:pPr marL="742950" lvl="1" indent="-285750" algn="just">
                        <a:spcAft>
                          <a:spcPts val="0"/>
                        </a:spcAft>
                        <a:buSzPts val="1000"/>
                        <a:buFont typeface="Courier New"/>
                        <a:buChar char="o"/>
                        <a:tabLst>
                          <a:tab pos="914400" algn="l"/>
                        </a:tabLst>
                      </a:pPr>
                      <a:r>
                        <a:rPr lang="uk-UA" sz="1000" dirty="0">
                          <a:effectLst/>
                        </a:rPr>
                        <a:t>заходи визначено, але вони не дали результату.</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Високий відсоток студентів, які не склали ЄДКІ, без аналізу причин.</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Невідповідність між внутрішнім оцінюванням і результатами ЄДКІ без пояснень.</a:t>
                      </a:r>
                      <a:endParaRPr lang="ru-RU" sz="1000" dirty="0">
                        <a:effectLst/>
                      </a:endParaRPr>
                    </a:p>
                    <a:p>
                      <a:pPr algn="just">
                        <a:spcAft>
                          <a:spcPts val="0"/>
                        </a:spcAft>
                      </a:pPr>
                      <a:r>
                        <a:rPr lang="uk-UA" sz="1000" dirty="0">
                          <a:effectLst/>
                        </a:rPr>
                        <a:t>Обґрунтування:</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посилання на стандарт і форми атестації, яких не дотримано;</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конкретні приклади розриву між внутрішніми оцінками та результатами ЄДКІ;</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відсутність документально підтверджених управлінських рішень або заходів.</a:t>
                      </a:r>
                      <a:endParaRPr lang="ru-RU" sz="1000" dirty="0">
                        <a:effectLst/>
                      </a:endParaRPr>
                    </a:p>
                    <a:p>
                      <a:pPr algn="just">
                        <a:spcAft>
                          <a:spcPts val="0"/>
                        </a:spcAft>
                      </a:pPr>
                      <a:r>
                        <a:rPr lang="uk-UA" sz="1000" dirty="0">
                          <a:effectLst/>
                        </a:rPr>
                        <a:t> </a:t>
                      </a:r>
                      <a:endParaRPr lang="ru-RU" sz="1000" dirty="0">
                        <a:effectLst/>
                        <a:latin typeface="Calibri"/>
                        <a:ea typeface="Times New Roman"/>
                        <a:cs typeface="Times New Roman"/>
                      </a:endParaRPr>
                    </a:p>
                  </a:txBody>
                  <a:tcPr marL="50313" marR="50313" marT="0" marB="0"/>
                </a:tc>
                <a:extLst>
                  <a:ext uri="{0D108BD9-81ED-4DB2-BD59-A6C34878D82A}">
                    <a16:rowId xmlns:a16="http://schemas.microsoft.com/office/drawing/2014/main" val="10001"/>
                  </a:ext>
                </a:extLst>
              </a:tr>
              <a:tr h="1766540">
                <a:tc>
                  <a:txBody>
                    <a:bodyPr/>
                    <a:lstStyle/>
                    <a:p>
                      <a:pPr algn="ctr">
                        <a:lnSpc>
                          <a:spcPct val="115000"/>
                        </a:lnSpc>
                        <a:spcAft>
                          <a:spcPts val="0"/>
                        </a:spcAft>
                      </a:pPr>
                      <a:r>
                        <a:rPr lang="uk-UA" sz="1000">
                          <a:effectLst/>
                        </a:rPr>
                        <a:t>Практичні рекомендації для гарантів</a:t>
                      </a:r>
                      <a:endParaRPr lang="ru-RU" sz="1000">
                        <a:effectLst/>
                        <a:latin typeface="Calibri"/>
                        <a:ea typeface="Calibri"/>
                        <a:cs typeface="Times New Roman"/>
                      </a:endParaRPr>
                    </a:p>
                  </a:txBody>
                  <a:tcPr marL="50313" marR="50313" marT="0" marB="0" anchor="ctr"/>
                </a:tc>
                <a:tc>
                  <a:txBody>
                    <a:bodyPr/>
                    <a:lstStyle/>
                    <a:p>
                      <a:pPr marL="342900" lvl="0" indent="-342900" algn="just">
                        <a:spcAft>
                          <a:spcPts val="0"/>
                        </a:spcAft>
                        <a:buFont typeface="+mj-lt"/>
                        <a:buAutoNum type="arabicPeriod"/>
                      </a:pPr>
                      <a:r>
                        <a:rPr lang="uk-UA" sz="1000" dirty="0">
                          <a:effectLst/>
                        </a:rPr>
                        <a:t>Перевірити освітню програму на відповідність вимогам стандарту (форми атестації).</a:t>
                      </a:r>
                      <a:endParaRPr lang="ru-RU" sz="1000" dirty="0">
                        <a:effectLst/>
                      </a:endParaRPr>
                    </a:p>
                    <a:p>
                      <a:pPr marL="342900" lvl="0" indent="-342900" algn="just">
                        <a:spcAft>
                          <a:spcPts val="0"/>
                        </a:spcAft>
                        <a:buFont typeface="+mj-lt"/>
                        <a:buAutoNum type="arabicPeriod"/>
                      </a:pPr>
                      <a:r>
                        <a:rPr lang="uk-UA" sz="1000" dirty="0">
                          <a:effectLst/>
                        </a:rPr>
                        <a:t>Якщо стандарту немає – забезпечити, щоб форми атестації реально перевіряли набуття </a:t>
                      </a:r>
                      <a:r>
                        <a:rPr lang="uk-UA" sz="1000" dirty="0" err="1">
                          <a:effectLst/>
                        </a:rPr>
                        <a:t>компетентностей</a:t>
                      </a:r>
                      <a:r>
                        <a:rPr lang="uk-UA" sz="1000" dirty="0">
                          <a:effectLst/>
                        </a:rPr>
                        <a:t> НРК.</a:t>
                      </a:r>
                      <a:endParaRPr lang="ru-RU" sz="1000" dirty="0">
                        <a:effectLst/>
                      </a:endParaRPr>
                    </a:p>
                    <a:p>
                      <a:pPr marL="342900" lvl="0" indent="-342900" algn="just">
                        <a:spcAft>
                          <a:spcPts val="0"/>
                        </a:spcAft>
                        <a:buFont typeface="+mj-lt"/>
                        <a:buAutoNum type="arabicPeriod"/>
                      </a:pPr>
                      <a:r>
                        <a:rPr lang="uk-UA" sz="1000" dirty="0">
                          <a:effectLst/>
                        </a:rPr>
                        <a:t>Для спеціальностей із ЄДКІ:</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організувати системний аналіз результатів;</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порівнювати їх із внутрішнім оцінюванням;</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відстежувати динаміку за роками та в порівнянні з іншими ЗВО.</a:t>
                      </a:r>
                      <a:endParaRPr lang="ru-RU" sz="1000" dirty="0">
                        <a:effectLst/>
                      </a:endParaRPr>
                    </a:p>
                    <a:p>
                      <a:pPr marL="342900" lvl="0" indent="-342900" algn="just">
                        <a:spcAft>
                          <a:spcPts val="0"/>
                        </a:spcAft>
                        <a:buFont typeface="+mj-lt"/>
                        <a:buAutoNum type="arabicPeriod"/>
                      </a:pPr>
                      <a:r>
                        <a:rPr lang="uk-UA" sz="1000" dirty="0">
                          <a:effectLst/>
                        </a:rPr>
                        <a:t>Документувати процедуру аналізу (хто відповідальний, які строки, які джерела даних).</a:t>
                      </a:r>
                      <a:endParaRPr lang="ru-RU" sz="1000" dirty="0">
                        <a:effectLst/>
                      </a:endParaRPr>
                    </a:p>
                    <a:p>
                      <a:pPr marL="342900" lvl="0" indent="-342900" algn="just">
                        <a:spcAft>
                          <a:spcPts val="0"/>
                        </a:spcAft>
                        <a:buFont typeface="+mj-lt"/>
                        <a:buAutoNum type="arabicPeriod"/>
                      </a:pPr>
                      <a:r>
                        <a:rPr lang="uk-UA" sz="1000" dirty="0">
                          <a:effectLst/>
                        </a:rPr>
                        <a:t>Впроваджувати заходи на основі аналізу: корекція змісту ОП, методів навчання, підходів до оцінювання.</a:t>
                      </a:r>
                      <a:endParaRPr lang="ru-RU" sz="1000" dirty="0">
                        <a:effectLst/>
                      </a:endParaRPr>
                    </a:p>
                    <a:p>
                      <a:pPr marL="342900" lvl="0" indent="-342900" algn="just">
                        <a:spcAft>
                          <a:spcPts val="0"/>
                        </a:spcAft>
                        <a:buFont typeface="+mj-lt"/>
                        <a:buAutoNum type="arabicPeriod"/>
                      </a:pPr>
                      <a:r>
                        <a:rPr lang="uk-UA" sz="1000" dirty="0">
                          <a:effectLst/>
                        </a:rPr>
                        <a:t>Показати результати: у звітах вказати конкретні зміни та їхній вплив (зменшення відсотка тих, хто «не склав» ЄДКІ, покращення динаміки результатів).</a:t>
                      </a:r>
                      <a:endParaRPr lang="ru-RU" sz="1000" dirty="0">
                        <a:effectLst/>
                        <a:latin typeface="Calibri"/>
                        <a:ea typeface="Times New Roman"/>
                        <a:cs typeface="Times New Roman"/>
                      </a:endParaRPr>
                    </a:p>
                  </a:txBody>
                  <a:tcPr marL="50313" marR="50313" marT="0" marB="0"/>
                </a:tc>
                <a:extLst>
                  <a:ext uri="{0D108BD9-81ED-4DB2-BD59-A6C34878D82A}">
                    <a16:rowId xmlns:a16="http://schemas.microsoft.com/office/drawing/2014/main" val="10002"/>
                  </a:ext>
                </a:extLst>
              </a:tr>
              <a:tr h="610473">
                <a:tc>
                  <a:txBody>
                    <a:bodyPr/>
                    <a:lstStyle/>
                    <a:p>
                      <a:pPr algn="ctr">
                        <a:lnSpc>
                          <a:spcPct val="115000"/>
                        </a:lnSpc>
                        <a:spcAft>
                          <a:spcPts val="0"/>
                        </a:spcAft>
                      </a:pPr>
                      <a:r>
                        <a:rPr lang="uk-UA" sz="1000" dirty="0">
                          <a:solidFill>
                            <a:srgbClr val="FF0000"/>
                          </a:solidFill>
                          <a:effectLst/>
                        </a:rPr>
                        <a:t>NOTA BENE!</a:t>
                      </a:r>
                      <a:endParaRPr lang="ru-RU" sz="1000" dirty="0">
                        <a:solidFill>
                          <a:srgbClr val="FF0000"/>
                        </a:solidFill>
                        <a:effectLst/>
                        <a:latin typeface="Calibri"/>
                        <a:ea typeface="Calibri"/>
                        <a:cs typeface="Times New Roman"/>
                      </a:endParaRPr>
                    </a:p>
                  </a:txBody>
                  <a:tcPr marL="50313" marR="50313" marT="0" marB="0" anchor="ctr"/>
                </a:tc>
                <a:tc>
                  <a:txBody>
                    <a:bodyPr/>
                    <a:lstStyle/>
                    <a:p>
                      <a:pPr algn="just">
                        <a:lnSpc>
                          <a:spcPct val="115000"/>
                        </a:lnSpc>
                        <a:spcAft>
                          <a:spcPts val="0"/>
                        </a:spcAft>
                      </a:pPr>
                      <a:r>
                        <a:rPr lang="uk-UA" sz="1000" dirty="0">
                          <a:effectLst/>
                        </a:rPr>
                        <a:t>! ЗВО має право запровадити додаткові, понад вимоги стандарту вищої освіти відповідної спеціальності та рівня вищої освіти, форми атестації. ! Необхідно встановити, чи виконується вимога стандарту вищої освіти про оприлюднення кваліфікаційних робіт.</a:t>
                      </a:r>
                      <a:endParaRPr lang="ru-RU" sz="1000" dirty="0">
                        <a:effectLst/>
                        <a:latin typeface="Calibri"/>
                        <a:ea typeface="Calibri"/>
                        <a:cs typeface="Times New Roman"/>
                      </a:endParaRPr>
                    </a:p>
                  </a:txBody>
                  <a:tcPr marL="50313" marR="50313"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2657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404664"/>
            <a:ext cx="7488832" cy="2016224"/>
          </a:xfrm>
        </p:spPr>
        <p:txBody>
          <a:bodyPr>
            <a:normAutofit fontScale="77500" lnSpcReduction="20000"/>
          </a:bodyPr>
          <a:lstStyle/>
          <a:p>
            <a:pPr algn="just"/>
            <a:r>
              <a:rPr lang="uk-UA" sz="2000" dirty="0">
                <a:solidFill>
                  <a:schemeClr val="tx1"/>
                </a:solidFill>
                <a:latin typeface="Times New Roman" pitchFamily="18" charset="0"/>
                <a:cs typeface="Times New Roman" pitchFamily="18" charset="0"/>
              </a:rPr>
              <a:t>	</a:t>
            </a:r>
            <a:r>
              <a:rPr lang="uk-UA" sz="2000" b="1" dirty="0">
                <a:solidFill>
                  <a:schemeClr val="tx1"/>
                </a:solidFill>
                <a:latin typeface="Times New Roman" pitchFamily="18" charset="0"/>
                <a:cs typeface="Times New Roman" pitchFamily="18" charset="0"/>
              </a:rPr>
              <a:t>5.3. </a:t>
            </a:r>
            <a:r>
              <a:rPr lang="uk-UA" sz="2100" dirty="0">
                <a:solidFill>
                  <a:schemeClr val="tx1"/>
                </a:solidFill>
                <a:latin typeface="Times New Roman" pitchFamily="18" charset="0"/>
                <a:cs typeface="Times New Roman" pitchFamily="18" charset="0"/>
              </a:rPr>
              <a:t>Визначено чіткі та зрозумілі правила проведення контрольних заходів (у тому числі щодо наукової складової </a:t>
            </a:r>
            <a:r>
              <a:rPr lang="uk-UA" sz="2100" dirty="0" err="1">
                <a:solidFill>
                  <a:schemeClr val="tx1"/>
                </a:solidFill>
                <a:latin typeface="Times New Roman" pitchFamily="18" charset="0"/>
                <a:cs typeface="Times New Roman" pitchFamily="18" charset="0"/>
              </a:rPr>
              <a:t>освітньо-наукової</a:t>
            </a:r>
            <a:r>
              <a:rPr lang="uk-UA" sz="2100" dirty="0">
                <a:solidFill>
                  <a:schemeClr val="tx1"/>
                </a:solidFill>
                <a:latin typeface="Times New Roman" pitchFamily="18" charset="0"/>
                <a:cs typeface="Times New Roman" pitchFamily="18" charset="0"/>
              </a:rPr>
              <a:t> програми, за якою здійснюється підготовка здобувачів ступеня доктора філософії), що є доступними для всіх учасників освітнього процесу, забезпечують </a:t>
            </a:r>
            <a:r>
              <a:rPr lang="uk-UA" sz="2100" dirty="0" err="1">
                <a:solidFill>
                  <a:schemeClr val="tx1"/>
                </a:solidFill>
                <a:latin typeface="Times New Roman" pitchFamily="18" charset="0"/>
                <a:cs typeface="Times New Roman" pitchFamily="18" charset="0"/>
              </a:rPr>
              <a:t>обʼєктивність</a:t>
            </a:r>
            <a:r>
              <a:rPr lang="uk-UA" sz="2100" dirty="0">
                <a:solidFill>
                  <a:schemeClr val="tx1"/>
                </a:solidFill>
                <a:latin typeface="Times New Roman" pitchFamily="18" charset="0"/>
                <a:cs typeface="Times New Roman" pitchFamily="18" charset="0"/>
              </a:rPr>
              <a:t> екзаменаторів (зокрема охоплюють процедури запобігання та врегулювання конфлікту інтересів), визначають порядок оскарження результатів контрольних заходів і їх повторного проходження, та яких послідовно дотримуються під час реалізації освітньої програми.</a:t>
            </a:r>
            <a:endParaRPr lang="ru-RU" sz="2100" dirty="0">
              <a:solidFill>
                <a:schemeClr val="tx1"/>
              </a:solidFill>
              <a:latin typeface="Times New Roman" pitchFamily="18" charset="0"/>
              <a:cs typeface="Times New Roman" pitchFamily="18" charset="0"/>
            </a:endParaRPr>
          </a:p>
          <a:p>
            <a:pPr algn="just"/>
            <a:endParaRPr lang="ru-RU" sz="2100" dirty="0">
              <a:solidFill>
                <a:schemeClr val="tx1"/>
              </a:solidFill>
              <a:latin typeface="Times New Roman" pitchFamily="18" charset="0"/>
              <a:cs typeface="Times New Roman" pitchFamily="18" charset="0"/>
            </a:endParaRPr>
          </a:p>
        </p:txBody>
      </p:sp>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graphicFrame>
        <p:nvGraphicFramePr>
          <p:cNvPr id="2" name="Таблица 1"/>
          <p:cNvGraphicFramePr>
            <a:graphicFrameLocks noGrp="1"/>
          </p:cNvGraphicFramePr>
          <p:nvPr>
            <p:extLst>
              <p:ext uri="{D42A27DB-BD31-4B8C-83A1-F6EECF244321}">
                <p14:modId xmlns:p14="http://schemas.microsoft.com/office/powerpoint/2010/main" val="845037223"/>
              </p:ext>
            </p:extLst>
          </p:nvPr>
        </p:nvGraphicFramePr>
        <p:xfrm>
          <a:off x="457201" y="2491580"/>
          <a:ext cx="7859215" cy="3385691"/>
        </p:xfrm>
        <a:graphic>
          <a:graphicData uri="http://schemas.openxmlformats.org/drawingml/2006/table">
            <a:tbl>
              <a:tblPr firstRow="1" firstCol="1" bandRow="1">
                <a:tableStyleId>{5C22544A-7EE6-4342-B048-85BDC9FD1C3A}</a:tableStyleId>
              </a:tblPr>
              <a:tblGrid>
                <a:gridCol w="1715250">
                  <a:extLst>
                    <a:ext uri="{9D8B030D-6E8A-4147-A177-3AD203B41FA5}">
                      <a16:colId xmlns:a16="http://schemas.microsoft.com/office/drawing/2014/main" val="20000"/>
                    </a:ext>
                  </a:extLst>
                </a:gridCol>
                <a:gridCol w="6143965">
                  <a:extLst>
                    <a:ext uri="{9D8B030D-6E8A-4147-A177-3AD203B41FA5}">
                      <a16:colId xmlns:a16="http://schemas.microsoft.com/office/drawing/2014/main" val="20001"/>
                    </a:ext>
                  </a:extLst>
                </a:gridCol>
              </a:tblGrid>
              <a:tr h="1603748">
                <a:tc>
                  <a:txBody>
                    <a:bodyPr/>
                    <a:lstStyle/>
                    <a:p>
                      <a:pPr algn="ctr">
                        <a:lnSpc>
                          <a:spcPct val="115000"/>
                        </a:lnSpc>
                        <a:spcAft>
                          <a:spcPts val="0"/>
                        </a:spcAft>
                      </a:pPr>
                      <a:r>
                        <a:rPr lang="uk-UA" sz="1100" dirty="0">
                          <a:effectLst/>
                        </a:rPr>
                        <a:t>Суть </a:t>
                      </a:r>
                      <a:r>
                        <a:rPr lang="uk-UA" sz="1100" dirty="0" err="1">
                          <a:effectLst/>
                        </a:rPr>
                        <a:t>підкритерію</a:t>
                      </a:r>
                      <a:endParaRPr lang="ru-RU" sz="1000" dirty="0">
                        <a:effectLst/>
                      </a:endParaRPr>
                    </a:p>
                    <a:p>
                      <a:pPr algn="ctr">
                        <a:lnSpc>
                          <a:spcPct val="115000"/>
                        </a:lnSpc>
                        <a:spcAft>
                          <a:spcPts val="0"/>
                        </a:spcAft>
                      </a:pPr>
                      <a:r>
                        <a:rPr lang="uk-UA" sz="1100" dirty="0">
                          <a:effectLst/>
                        </a:rPr>
                        <a:t> </a:t>
                      </a:r>
                      <a:endParaRPr lang="ru-RU" sz="1000" dirty="0">
                        <a:effectLst/>
                        <a:latin typeface="Calibri"/>
                        <a:ea typeface="Calibri"/>
                        <a:cs typeface="Times New Roman"/>
                      </a:endParaRPr>
                    </a:p>
                  </a:txBody>
                  <a:tcPr marL="60111" marR="60111" marT="0" marB="0" anchor="ctr"/>
                </a:tc>
                <a:tc>
                  <a:txBody>
                    <a:bodyPr/>
                    <a:lstStyle/>
                    <a:p>
                      <a:pPr algn="just">
                        <a:spcAft>
                          <a:spcPts val="0"/>
                        </a:spcAft>
                      </a:pPr>
                      <a:r>
                        <a:rPr lang="uk-UA" sz="1000">
                          <a:effectLst/>
                        </a:rPr>
                        <a:t>Підкритерій 5.3 вимагає, щоб у ЗВО були:</a:t>
                      </a:r>
                      <a:endParaRPr lang="ru-RU" sz="1000">
                        <a:effectLst/>
                      </a:endParaRPr>
                    </a:p>
                    <a:p>
                      <a:pPr marL="342900" lvl="0" indent="-342900" algn="just">
                        <a:spcAft>
                          <a:spcPts val="0"/>
                        </a:spcAft>
                        <a:buSzPts val="1000"/>
                        <a:buFont typeface="Symbol"/>
                        <a:buChar char=""/>
                        <a:tabLst>
                          <a:tab pos="457200" algn="l"/>
                        </a:tabLst>
                      </a:pPr>
                      <a:r>
                        <a:rPr lang="uk-UA" sz="1000">
                          <a:effectLst/>
                        </a:rPr>
                        <a:t>чіткі, зрозумілі та доступні правила проведення контрольних заходів (поточний, підсумковий контроль, атестація, наукова складова PhD-програм);</a:t>
                      </a:r>
                      <a:endParaRPr lang="ru-RU" sz="1000">
                        <a:effectLst/>
                      </a:endParaRPr>
                    </a:p>
                    <a:p>
                      <a:pPr marL="342900" lvl="0" indent="-342900" algn="just">
                        <a:spcAft>
                          <a:spcPts val="0"/>
                        </a:spcAft>
                        <a:buSzPts val="1000"/>
                        <a:buFont typeface="Symbol"/>
                        <a:buChar char=""/>
                        <a:tabLst>
                          <a:tab pos="457200" algn="l"/>
                        </a:tabLst>
                      </a:pPr>
                      <a:r>
                        <a:rPr lang="uk-UA" sz="1000">
                          <a:effectLst/>
                        </a:rPr>
                        <a:t>визначені процедури: запобігання та врегулювання конфлікту інтересів, оскарження результатів та повторного проходження;</a:t>
                      </a:r>
                      <a:endParaRPr lang="ru-RU" sz="1000">
                        <a:effectLst/>
                      </a:endParaRPr>
                    </a:p>
                    <a:p>
                      <a:pPr marL="342900" lvl="0" indent="-342900" algn="just">
                        <a:spcAft>
                          <a:spcPts val="0"/>
                        </a:spcAft>
                        <a:buSzPts val="1000"/>
                        <a:buFont typeface="Symbol"/>
                        <a:buChar char=""/>
                        <a:tabLst>
                          <a:tab pos="457200" algn="l"/>
                        </a:tabLst>
                      </a:pPr>
                      <a:r>
                        <a:rPr lang="uk-UA" sz="1000">
                          <a:effectLst/>
                        </a:rPr>
                        <a:t>механізми забезпечення об’єктивності та неупередженості екзаменаторів;</a:t>
                      </a:r>
                      <a:endParaRPr lang="ru-RU" sz="1000">
                        <a:effectLst/>
                      </a:endParaRPr>
                    </a:p>
                    <a:p>
                      <a:pPr marL="342900" lvl="0" indent="-342900" algn="just">
                        <a:spcAft>
                          <a:spcPts val="0"/>
                        </a:spcAft>
                        <a:buSzPts val="1000"/>
                        <a:buFont typeface="Symbol"/>
                        <a:buChar char=""/>
                        <a:tabLst>
                          <a:tab pos="457200" algn="l"/>
                        </a:tabLst>
                      </a:pPr>
                      <a:r>
                        <a:rPr lang="uk-UA" sz="1000">
                          <a:effectLst/>
                        </a:rPr>
                        <a:t>послідовне дотримання правил усіма учасниками освітнього процесу;</a:t>
                      </a:r>
                      <a:endParaRPr lang="ru-RU" sz="1000">
                        <a:effectLst/>
                      </a:endParaRPr>
                    </a:p>
                    <a:p>
                      <a:pPr marL="342900" lvl="0" indent="-342900" algn="just">
                        <a:spcAft>
                          <a:spcPts val="0"/>
                        </a:spcAft>
                        <a:buSzPts val="1000"/>
                        <a:buFont typeface="Symbol"/>
                        <a:buChar char=""/>
                        <a:tabLst>
                          <a:tab pos="457200" algn="l"/>
                        </a:tabLst>
                      </a:pPr>
                      <a:r>
                        <a:rPr lang="uk-UA" sz="1000">
                          <a:effectLst/>
                        </a:rPr>
                        <a:t>системний збір та аналіз зворотного зв’язку від здобувачів щодо справедливості та прозорості оцінювання.</a:t>
                      </a:r>
                      <a:endParaRPr lang="ru-RU" sz="1000">
                        <a:effectLst/>
                        <a:latin typeface="Calibri"/>
                        <a:ea typeface="Times New Roman"/>
                        <a:cs typeface="Times New Roman"/>
                      </a:endParaRPr>
                    </a:p>
                  </a:txBody>
                  <a:tcPr marL="60111" marR="60111" marT="0" marB="0"/>
                </a:tc>
                <a:extLst>
                  <a:ext uri="{0D108BD9-81ED-4DB2-BD59-A6C34878D82A}">
                    <a16:rowId xmlns:a16="http://schemas.microsoft.com/office/drawing/2014/main" val="10000"/>
                  </a:ext>
                </a:extLst>
              </a:tr>
              <a:tr h="1781943">
                <a:tc>
                  <a:txBody>
                    <a:bodyPr/>
                    <a:lstStyle/>
                    <a:p>
                      <a:pPr algn="ctr">
                        <a:lnSpc>
                          <a:spcPct val="115000"/>
                        </a:lnSpc>
                        <a:spcAft>
                          <a:spcPts val="0"/>
                        </a:spcAft>
                      </a:pPr>
                      <a:r>
                        <a:rPr lang="uk-UA" sz="1100">
                          <a:effectLst/>
                        </a:rPr>
                        <a:t>Нормативні документи</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marL="342900" lvl="0" indent="-342900" algn="just">
                        <a:spcAft>
                          <a:spcPts val="0"/>
                        </a:spcAft>
                        <a:tabLst>
                          <a:tab pos="457200" algn="l"/>
                        </a:tabLst>
                      </a:pPr>
                      <a:r>
                        <a:rPr lang="uk-UA" sz="1000" dirty="0">
                          <a:effectLst/>
                        </a:rPr>
                        <a:t>ESG 2015, Стандарт 1.4 «Студенти як активні учасники оцінювання».</a:t>
                      </a:r>
                      <a:endParaRPr lang="ru-RU" sz="1000" dirty="0">
                        <a:effectLst/>
                      </a:endParaRPr>
                    </a:p>
                    <a:p>
                      <a:pPr marL="342900" lvl="0" indent="-342900" algn="just">
                        <a:spcAft>
                          <a:spcPts val="0"/>
                        </a:spcAft>
                        <a:tabLst>
                          <a:tab pos="457200" algn="l"/>
                        </a:tabLst>
                      </a:pPr>
                      <a:r>
                        <a:rPr lang="uk-UA" sz="1000" dirty="0">
                          <a:effectLst/>
                        </a:rPr>
                        <a:t>Закон України «Про вищу освіту» (загальні норми щодо прозорості та академічної доброчесності).</a:t>
                      </a:r>
                      <a:endParaRPr lang="ru-RU" sz="1000" dirty="0">
                        <a:effectLst/>
                      </a:endParaRPr>
                    </a:p>
                    <a:p>
                      <a:pPr marL="342900" lvl="0" indent="-342900" algn="just">
                        <a:spcAft>
                          <a:spcPts val="0"/>
                        </a:spcAft>
                        <a:tabLst>
                          <a:tab pos="457200" algn="l"/>
                        </a:tabLst>
                      </a:pPr>
                      <a:r>
                        <a:rPr lang="uk-UA" sz="1000" dirty="0">
                          <a:effectLst/>
                        </a:rPr>
                        <a:t>Організаційно-управлінські документи ЗВО:</a:t>
                      </a:r>
                      <a:endParaRPr lang="ru-RU" sz="1000" dirty="0">
                        <a:effectLst/>
                      </a:endParaRPr>
                    </a:p>
                    <a:p>
                      <a:pPr marL="742950" lvl="1" indent="-285750" algn="just">
                        <a:spcAft>
                          <a:spcPts val="0"/>
                        </a:spcAft>
                        <a:buSzPts val="1000"/>
                        <a:buFont typeface="Courier New"/>
                        <a:buChar char="o"/>
                        <a:tabLst>
                          <a:tab pos="914400" algn="l"/>
                        </a:tabLst>
                      </a:pPr>
                      <a:r>
                        <a:rPr lang="uk-UA" sz="1000" dirty="0">
                          <a:effectLst/>
                        </a:rPr>
                        <a:t>Положення про організацію освітнього процесу.</a:t>
                      </a:r>
                      <a:endParaRPr lang="ru-RU" sz="1000" dirty="0">
                        <a:effectLst/>
                      </a:endParaRPr>
                    </a:p>
                    <a:p>
                      <a:pPr marL="742950" lvl="1" indent="-285750" algn="just">
                        <a:spcAft>
                          <a:spcPts val="0"/>
                        </a:spcAft>
                        <a:buSzPts val="1000"/>
                        <a:buFont typeface="Courier New"/>
                        <a:buChar char="o"/>
                        <a:tabLst>
                          <a:tab pos="914400" algn="l"/>
                        </a:tabLst>
                      </a:pPr>
                      <a:r>
                        <a:rPr lang="uk-UA" sz="1000" dirty="0">
                          <a:effectLst/>
                        </a:rPr>
                        <a:t>Положення про поточний і підсумковий контроль знань.</a:t>
                      </a:r>
                      <a:endParaRPr lang="ru-RU" sz="1000" dirty="0">
                        <a:effectLst/>
                      </a:endParaRPr>
                    </a:p>
                    <a:p>
                      <a:pPr marL="742950" lvl="1" indent="-285750" algn="just">
                        <a:spcAft>
                          <a:spcPts val="0"/>
                        </a:spcAft>
                        <a:buSzPts val="1000"/>
                        <a:buFont typeface="Courier New"/>
                        <a:buChar char="o"/>
                        <a:tabLst>
                          <a:tab pos="914400" algn="l"/>
                        </a:tabLst>
                      </a:pPr>
                      <a:r>
                        <a:rPr lang="uk-UA" sz="1000" dirty="0">
                          <a:effectLst/>
                        </a:rPr>
                        <a:t>Положення про екзаменаційну комісію.</a:t>
                      </a:r>
                      <a:endParaRPr lang="ru-RU" sz="1000" dirty="0">
                        <a:effectLst/>
                      </a:endParaRPr>
                    </a:p>
                    <a:p>
                      <a:pPr marL="742950" lvl="1" indent="-285750" algn="just">
                        <a:spcAft>
                          <a:spcPts val="0"/>
                        </a:spcAft>
                        <a:buSzPts val="1000"/>
                        <a:buFont typeface="Courier New"/>
                        <a:buChar char="o"/>
                        <a:tabLst>
                          <a:tab pos="914400" algn="l"/>
                        </a:tabLst>
                      </a:pPr>
                      <a:r>
                        <a:rPr lang="uk-UA" sz="1000" dirty="0">
                          <a:effectLst/>
                        </a:rPr>
                        <a:t>Локальні акти щодо: порядку проведення заліково-екзаменаційних сесій; вимог до ВКР і попереднього розгляду; ліквідації академічної заборгованості та повторного вивчення дисциплін; порядку оскарження результатів; запобігання та врегулювання конфлікту інтересів.</a:t>
                      </a:r>
                      <a:endParaRPr lang="ru-RU" sz="1000" dirty="0">
                        <a:effectLst/>
                      </a:endParaRPr>
                    </a:p>
                    <a:p>
                      <a:pPr marL="742950" lvl="1" indent="-285750" algn="just">
                        <a:spcAft>
                          <a:spcPts val="0"/>
                        </a:spcAft>
                        <a:buSzPts val="1000"/>
                        <a:buFont typeface="Courier New"/>
                        <a:buChar char="o"/>
                        <a:tabLst>
                          <a:tab pos="914400" algn="l"/>
                        </a:tabLst>
                      </a:pPr>
                      <a:r>
                        <a:rPr lang="uk-UA" sz="1000" dirty="0">
                          <a:effectLst/>
                        </a:rPr>
                        <a:t>Робочі програми освітніх компонентів (</a:t>
                      </a:r>
                      <a:r>
                        <a:rPr lang="uk-UA" sz="1000" dirty="0" err="1">
                          <a:effectLst/>
                        </a:rPr>
                        <a:t>силабуси</a:t>
                      </a:r>
                      <a:r>
                        <a:rPr lang="uk-UA" sz="1000" dirty="0">
                          <a:effectLst/>
                        </a:rPr>
                        <a:t>) із чітко прописаними методами оцінювання.</a:t>
                      </a:r>
                      <a:endParaRPr lang="ru-RU" sz="1000" dirty="0">
                        <a:effectLst/>
                        <a:latin typeface="Calibri"/>
                        <a:ea typeface="Times New Roman"/>
                        <a:cs typeface="Times New Roman"/>
                      </a:endParaRPr>
                    </a:p>
                  </a:txBody>
                  <a:tcPr marL="60111" marR="60111"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25439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sp>
        <p:nvSpPr>
          <p:cNvPr id="4" name="Подзаголовок 3"/>
          <p:cNvSpPr>
            <a:spLocks noGrp="1"/>
          </p:cNvSpPr>
          <p:nvPr>
            <p:ph type="subTitle" idx="1"/>
          </p:nvPr>
        </p:nvSpPr>
        <p:spPr/>
        <p:txBody>
          <a:bodyPr/>
          <a:lstStyle/>
          <a:p>
            <a:endParaRPr lang="ru-RU"/>
          </a:p>
        </p:txBody>
      </p:sp>
      <p:graphicFrame>
        <p:nvGraphicFramePr>
          <p:cNvPr id="3" name="Таблица 2"/>
          <p:cNvGraphicFramePr>
            <a:graphicFrameLocks noGrp="1"/>
          </p:cNvGraphicFramePr>
          <p:nvPr>
            <p:extLst>
              <p:ext uri="{D42A27DB-BD31-4B8C-83A1-F6EECF244321}">
                <p14:modId xmlns:p14="http://schemas.microsoft.com/office/powerpoint/2010/main" val="2298869265"/>
              </p:ext>
            </p:extLst>
          </p:nvPr>
        </p:nvGraphicFramePr>
        <p:xfrm>
          <a:off x="323528" y="404664"/>
          <a:ext cx="7992888" cy="5717938"/>
        </p:xfrm>
        <a:graphic>
          <a:graphicData uri="http://schemas.openxmlformats.org/drawingml/2006/table">
            <a:tbl>
              <a:tblPr firstRow="1" firstCol="1" bandRow="1">
                <a:tableStyleId>{5C22544A-7EE6-4342-B048-85BDC9FD1C3A}</a:tableStyleId>
              </a:tblPr>
              <a:tblGrid>
                <a:gridCol w="1744424">
                  <a:extLst>
                    <a:ext uri="{9D8B030D-6E8A-4147-A177-3AD203B41FA5}">
                      <a16:colId xmlns:a16="http://schemas.microsoft.com/office/drawing/2014/main" val="20000"/>
                    </a:ext>
                  </a:extLst>
                </a:gridCol>
                <a:gridCol w="6248464">
                  <a:extLst>
                    <a:ext uri="{9D8B030D-6E8A-4147-A177-3AD203B41FA5}">
                      <a16:colId xmlns:a16="http://schemas.microsoft.com/office/drawing/2014/main" val="20001"/>
                    </a:ext>
                  </a:extLst>
                </a:gridCol>
              </a:tblGrid>
              <a:tr h="975801">
                <a:tc>
                  <a:txBody>
                    <a:bodyPr/>
                    <a:lstStyle/>
                    <a:p>
                      <a:pPr algn="ctr">
                        <a:lnSpc>
                          <a:spcPct val="115000"/>
                        </a:lnSpc>
                        <a:spcAft>
                          <a:spcPts val="0"/>
                        </a:spcAft>
                      </a:pPr>
                      <a:r>
                        <a:rPr lang="uk-UA" sz="900" dirty="0">
                          <a:effectLst/>
                        </a:rPr>
                        <a:t>Що перевірятимуть експерти</a:t>
                      </a:r>
                      <a:endParaRPr lang="ru-RU" sz="900" dirty="0">
                        <a:effectLst/>
                      </a:endParaRPr>
                    </a:p>
                    <a:p>
                      <a:pPr algn="ctr">
                        <a:lnSpc>
                          <a:spcPct val="115000"/>
                        </a:lnSpc>
                        <a:spcAft>
                          <a:spcPts val="0"/>
                        </a:spcAft>
                      </a:pPr>
                      <a:r>
                        <a:rPr lang="uk-UA" sz="900" dirty="0">
                          <a:effectLst/>
                        </a:rPr>
                        <a:t> </a:t>
                      </a:r>
                      <a:endParaRPr lang="ru-RU" sz="900" dirty="0">
                        <a:effectLst/>
                        <a:latin typeface="Calibri"/>
                        <a:ea typeface="Calibri"/>
                        <a:cs typeface="Times New Roman"/>
                      </a:endParaRPr>
                    </a:p>
                  </a:txBody>
                  <a:tcPr marL="45139" marR="45139" marT="0" marB="0" anchor="ctr"/>
                </a:tc>
                <a:tc>
                  <a:txBody>
                    <a:bodyPr/>
                    <a:lstStyle/>
                    <a:p>
                      <a:pPr marL="342900" lvl="0" indent="-342900" algn="just">
                        <a:spcAft>
                          <a:spcPts val="0"/>
                        </a:spcAft>
                        <a:tabLst>
                          <a:tab pos="457200" algn="l"/>
                        </a:tabLst>
                      </a:pPr>
                      <a:r>
                        <a:rPr lang="uk-UA" sz="900" dirty="0">
                          <a:effectLst/>
                        </a:rPr>
                        <a:t>Чи визначені й документально закріплені правила проведення контрольних заходів.</a:t>
                      </a:r>
                      <a:endParaRPr lang="ru-RU" sz="900" dirty="0">
                        <a:effectLst/>
                      </a:endParaRPr>
                    </a:p>
                    <a:p>
                      <a:pPr marL="342900" lvl="0" indent="-342900" algn="just">
                        <a:spcAft>
                          <a:spcPts val="0"/>
                        </a:spcAft>
                        <a:tabLst>
                          <a:tab pos="457200" algn="l"/>
                        </a:tabLst>
                      </a:pPr>
                      <a:r>
                        <a:rPr lang="uk-UA" sz="900" dirty="0">
                          <a:effectLst/>
                        </a:rPr>
                        <a:t>Чи є доступ до цих правил у здобувачів та викладачів (публікація на сайті, в особистих кабінетах тощо).</a:t>
                      </a:r>
                      <a:endParaRPr lang="ru-RU" sz="900" dirty="0">
                        <a:effectLst/>
                      </a:endParaRPr>
                    </a:p>
                    <a:p>
                      <a:pPr marL="342900" lvl="0" indent="-342900" algn="just">
                        <a:spcAft>
                          <a:spcPts val="0"/>
                        </a:spcAft>
                        <a:tabLst>
                          <a:tab pos="457200" algn="l"/>
                        </a:tabLst>
                      </a:pPr>
                      <a:r>
                        <a:rPr lang="uk-UA" sz="900" dirty="0">
                          <a:effectLst/>
                        </a:rPr>
                        <a:t>Яким чином гарантується об’єктивність і неупередженість оцінювання.</a:t>
                      </a:r>
                      <a:endParaRPr lang="ru-RU" sz="900" dirty="0">
                        <a:effectLst/>
                      </a:endParaRPr>
                    </a:p>
                    <a:p>
                      <a:pPr marL="342900" lvl="0" indent="-342900" algn="just">
                        <a:spcAft>
                          <a:spcPts val="0"/>
                        </a:spcAft>
                        <a:tabLst>
                          <a:tab pos="457200" algn="l"/>
                        </a:tabLst>
                      </a:pPr>
                      <a:r>
                        <a:rPr lang="uk-UA" sz="900" dirty="0">
                          <a:effectLst/>
                        </a:rPr>
                        <a:t>Чи передбачені та реально діють механізми врегулювання конфлікту інтересів.</a:t>
                      </a:r>
                      <a:endParaRPr lang="ru-RU" sz="900" dirty="0">
                        <a:effectLst/>
                      </a:endParaRPr>
                    </a:p>
                    <a:p>
                      <a:pPr marL="342900" lvl="0" indent="-342900" algn="just">
                        <a:spcAft>
                          <a:spcPts val="0"/>
                        </a:spcAft>
                        <a:tabLst>
                          <a:tab pos="457200" algn="l"/>
                        </a:tabLst>
                      </a:pPr>
                      <a:r>
                        <a:rPr lang="uk-UA" sz="900" dirty="0">
                          <a:effectLst/>
                        </a:rPr>
                        <a:t>Чи є порядок оскарження результатів та повторного складання.</a:t>
                      </a:r>
                      <a:endParaRPr lang="ru-RU" sz="900" dirty="0">
                        <a:effectLst/>
                      </a:endParaRPr>
                    </a:p>
                    <a:p>
                      <a:pPr marL="342900" lvl="0" indent="-342900" algn="just">
                        <a:spcAft>
                          <a:spcPts val="0"/>
                        </a:spcAft>
                        <a:tabLst>
                          <a:tab pos="457200" algn="l"/>
                        </a:tabLst>
                      </a:pPr>
                      <a:r>
                        <a:rPr lang="uk-UA" sz="900" dirty="0">
                          <a:effectLst/>
                        </a:rPr>
                        <a:t>Чи дотримуються цих правил на практиці (наявність прикладів).</a:t>
                      </a:r>
                      <a:endParaRPr lang="ru-RU" sz="900" dirty="0">
                        <a:effectLst/>
                      </a:endParaRPr>
                    </a:p>
                    <a:p>
                      <a:pPr marL="342900" lvl="0" indent="-342900" algn="just">
                        <a:spcAft>
                          <a:spcPts val="0"/>
                        </a:spcAft>
                        <a:tabLst>
                          <a:tab pos="457200" algn="l"/>
                        </a:tabLst>
                      </a:pPr>
                      <a:r>
                        <a:rPr lang="uk-UA" sz="900" dirty="0">
                          <a:effectLst/>
                        </a:rPr>
                        <a:t>Чи збирається зворотний зв’язок від здобувачів і як він використовується для вдосконалення процедур.</a:t>
                      </a:r>
                      <a:endParaRPr lang="ru-RU" sz="900" dirty="0">
                        <a:effectLst/>
                        <a:latin typeface="Calibri"/>
                        <a:ea typeface="Times New Roman"/>
                        <a:cs typeface="Times New Roman"/>
                      </a:endParaRPr>
                    </a:p>
                  </a:txBody>
                  <a:tcPr marL="45139" marR="45139" marT="0" marB="0"/>
                </a:tc>
                <a:extLst>
                  <a:ext uri="{0D108BD9-81ED-4DB2-BD59-A6C34878D82A}">
                    <a16:rowId xmlns:a16="http://schemas.microsoft.com/office/drawing/2014/main" val="10000"/>
                  </a:ext>
                </a:extLst>
              </a:tr>
              <a:tr h="2230401">
                <a:tc>
                  <a:txBody>
                    <a:bodyPr/>
                    <a:lstStyle/>
                    <a:p>
                      <a:pPr algn="ctr">
                        <a:lnSpc>
                          <a:spcPct val="115000"/>
                        </a:lnSpc>
                        <a:spcAft>
                          <a:spcPts val="0"/>
                        </a:spcAft>
                      </a:pPr>
                      <a:r>
                        <a:rPr lang="uk-UA" sz="900">
                          <a:effectLst/>
                        </a:rPr>
                        <a:t>Можливі недоліки та як їх обґрунтовувати</a:t>
                      </a:r>
                      <a:endParaRPr lang="ru-RU" sz="900">
                        <a:effectLst/>
                        <a:latin typeface="Calibri"/>
                        <a:ea typeface="Calibri"/>
                        <a:cs typeface="Times New Roman"/>
                      </a:endParaRPr>
                    </a:p>
                  </a:txBody>
                  <a:tcPr marL="45139" marR="45139" marT="0" marB="0" anchor="ctr"/>
                </a:tc>
                <a:tc>
                  <a:txBody>
                    <a:bodyPr/>
                    <a:lstStyle/>
                    <a:p>
                      <a:pPr algn="just">
                        <a:spcAft>
                          <a:spcPts val="0"/>
                        </a:spcAft>
                      </a:pPr>
                      <a:r>
                        <a:rPr lang="uk-UA" sz="900" b="1" dirty="0">
                          <a:effectLst/>
                        </a:rPr>
                        <a:t>Недолік 1. </a:t>
                      </a:r>
                      <a:r>
                        <a:rPr lang="uk-UA" sz="900" dirty="0">
                          <a:effectLst/>
                        </a:rPr>
                        <a:t>У ЗВО не визначені або нечіткі правила щодо:</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проведення контрольних заходів;</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ліквідації академічної заборгованості;</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врегулювання конфлікту інтересів;</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оскарження результатів.</a:t>
                      </a:r>
                      <a:endParaRPr lang="ru-RU" sz="900" dirty="0">
                        <a:effectLst/>
                      </a:endParaRPr>
                    </a:p>
                    <a:p>
                      <a:pPr algn="just">
                        <a:spcAft>
                          <a:spcPts val="0"/>
                        </a:spcAft>
                      </a:pPr>
                      <a:r>
                        <a:rPr lang="uk-UA" sz="900" b="1" dirty="0">
                          <a:effectLst/>
                        </a:rPr>
                        <a:t>Як обґрунтувати:</a:t>
                      </a:r>
                      <a:endParaRPr lang="ru-RU" sz="900" b="1" dirty="0">
                        <a:effectLst/>
                      </a:endParaRPr>
                    </a:p>
                    <a:p>
                      <a:pPr marL="342900" lvl="0" indent="-342900" algn="just">
                        <a:spcAft>
                          <a:spcPts val="0"/>
                        </a:spcAft>
                        <a:buSzPts val="1000"/>
                        <a:buFont typeface="Symbol"/>
                        <a:buChar char=""/>
                        <a:tabLst>
                          <a:tab pos="457200" algn="l"/>
                        </a:tabLst>
                      </a:pPr>
                      <a:r>
                        <a:rPr lang="uk-UA" sz="900" dirty="0">
                          <a:effectLst/>
                        </a:rPr>
                        <a:t>вказати на відсутність відповідних документів або їх суперечливість;</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навести приклади, де відсутність/нечіткість процедур призвела до конфліктних ситуацій.</a:t>
                      </a:r>
                      <a:endParaRPr lang="ru-RU" sz="900" dirty="0">
                        <a:effectLst/>
                      </a:endParaRPr>
                    </a:p>
                    <a:p>
                      <a:pPr algn="just">
                        <a:spcAft>
                          <a:spcPts val="0"/>
                        </a:spcAft>
                      </a:pPr>
                      <a:r>
                        <a:rPr lang="uk-UA" sz="900" b="1" dirty="0">
                          <a:effectLst/>
                        </a:rPr>
                        <a:t>Недолік 2. </a:t>
                      </a:r>
                      <a:r>
                        <a:rPr lang="uk-UA" sz="900" dirty="0">
                          <a:effectLst/>
                        </a:rPr>
                        <a:t>Недотримання правил на практиці:</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інформація про процедури недоступна здобувачам;</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правила застосовуються вибірково;</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скарги або звернення здобувачів не розглядаються або ігноруються.</a:t>
                      </a:r>
                      <a:endParaRPr lang="ru-RU" sz="900" dirty="0">
                        <a:effectLst/>
                      </a:endParaRPr>
                    </a:p>
                    <a:p>
                      <a:pPr algn="just">
                        <a:spcAft>
                          <a:spcPts val="0"/>
                        </a:spcAft>
                      </a:pPr>
                      <a:r>
                        <a:rPr lang="uk-UA" sz="900" b="1" dirty="0">
                          <a:effectLst/>
                        </a:rPr>
                        <a:t>Як обґрунтувати:</a:t>
                      </a:r>
                      <a:endParaRPr lang="ru-RU" sz="900" b="1" dirty="0">
                        <a:effectLst/>
                      </a:endParaRPr>
                    </a:p>
                    <a:p>
                      <a:pPr marL="342900" lvl="0" indent="-342900" algn="just">
                        <a:spcAft>
                          <a:spcPts val="0"/>
                        </a:spcAft>
                        <a:buSzPts val="1000"/>
                        <a:buFont typeface="Symbol"/>
                        <a:buChar char=""/>
                        <a:tabLst>
                          <a:tab pos="457200" algn="l"/>
                        </a:tabLst>
                      </a:pPr>
                      <a:r>
                        <a:rPr lang="uk-UA" sz="900" dirty="0">
                          <a:effectLst/>
                        </a:rPr>
                        <a:t>зафіксовані випадки необ’єктивного оцінювання;</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приклади, коли звернення здобувачів відхиляли без пояснень;</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факти вибіркового застосування правил.</a:t>
                      </a:r>
                      <a:endParaRPr lang="ru-RU" sz="900" dirty="0">
                        <a:effectLst/>
                        <a:latin typeface="Calibri"/>
                        <a:ea typeface="Times New Roman"/>
                        <a:cs typeface="Times New Roman"/>
                      </a:endParaRPr>
                    </a:p>
                  </a:txBody>
                  <a:tcPr marL="45139" marR="45139" marT="0" marB="0"/>
                </a:tc>
                <a:extLst>
                  <a:ext uri="{0D108BD9-81ED-4DB2-BD59-A6C34878D82A}">
                    <a16:rowId xmlns:a16="http://schemas.microsoft.com/office/drawing/2014/main" val="10001"/>
                  </a:ext>
                </a:extLst>
              </a:tr>
              <a:tr h="1812201">
                <a:tc>
                  <a:txBody>
                    <a:bodyPr/>
                    <a:lstStyle/>
                    <a:p>
                      <a:pPr algn="ctr">
                        <a:lnSpc>
                          <a:spcPct val="115000"/>
                        </a:lnSpc>
                        <a:spcAft>
                          <a:spcPts val="0"/>
                        </a:spcAft>
                      </a:pPr>
                      <a:r>
                        <a:rPr lang="uk-UA" sz="900">
                          <a:effectLst/>
                        </a:rPr>
                        <a:t>Практичні рекомендації для гарантів</a:t>
                      </a:r>
                      <a:endParaRPr lang="ru-RU" sz="900">
                        <a:effectLst/>
                        <a:latin typeface="Calibri"/>
                        <a:ea typeface="Calibri"/>
                        <a:cs typeface="Times New Roman"/>
                      </a:endParaRPr>
                    </a:p>
                  </a:txBody>
                  <a:tcPr marL="45139" marR="45139" marT="0" marB="0" anchor="ctr"/>
                </a:tc>
                <a:tc>
                  <a:txBody>
                    <a:bodyPr/>
                    <a:lstStyle/>
                    <a:p>
                      <a:pPr marL="342900" lvl="0" indent="-342900" algn="just">
                        <a:spcAft>
                          <a:spcPts val="0"/>
                        </a:spcAft>
                        <a:buFont typeface="+mj-lt"/>
                        <a:buAutoNum type="arabicPeriod"/>
                      </a:pPr>
                      <a:r>
                        <a:rPr lang="uk-UA" sz="900" dirty="0">
                          <a:effectLst/>
                        </a:rPr>
                        <a:t>Перевірити локальні акти ЗВО на наявність чітких правил щодо контролю, ліквідації заборгованості, оскарження, врегулювання конфлікту інтересів.</a:t>
                      </a:r>
                      <a:endParaRPr lang="ru-RU" sz="900" dirty="0">
                        <a:effectLst/>
                      </a:endParaRPr>
                    </a:p>
                    <a:p>
                      <a:pPr marL="342900" lvl="0" indent="-342900" algn="just">
                        <a:spcAft>
                          <a:spcPts val="0"/>
                        </a:spcAft>
                        <a:buFont typeface="+mj-lt"/>
                        <a:buAutoNum type="arabicPeriod"/>
                      </a:pPr>
                      <a:r>
                        <a:rPr lang="uk-UA" sz="900" dirty="0">
                          <a:effectLst/>
                        </a:rPr>
                        <a:t>Забезпечити доступність документів – публікація на сайті, LMS, у методичних матеріалах.</a:t>
                      </a:r>
                      <a:endParaRPr lang="ru-RU" sz="900" dirty="0">
                        <a:effectLst/>
                      </a:endParaRPr>
                    </a:p>
                    <a:p>
                      <a:pPr marL="342900" lvl="0" indent="-342900" algn="just">
                        <a:spcAft>
                          <a:spcPts val="0"/>
                        </a:spcAft>
                        <a:buFont typeface="+mj-lt"/>
                        <a:buAutoNum type="arabicPeriod"/>
                      </a:pPr>
                      <a:r>
                        <a:rPr lang="uk-UA" sz="900" dirty="0">
                          <a:effectLst/>
                        </a:rPr>
                        <a:t>Забезпечити об’єктивність оцінювання:</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використання анонімних форм оцінювання;</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залучення кількох екзаменаторів;</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ведення протоколів оцінювання.</a:t>
                      </a:r>
                      <a:endParaRPr lang="ru-RU" sz="900" dirty="0">
                        <a:effectLst/>
                      </a:endParaRPr>
                    </a:p>
                    <a:p>
                      <a:pPr marL="342900" lvl="0" indent="-342900" algn="just">
                        <a:spcAft>
                          <a:spcPts val="0"/>
                        </a:spcAft>
                        <a:buFont typeface="+mj-lt"/>
                        <a:buAutoNum type="arabicPeriod"/>
                      </a:pPr>
                      <a:r>
                        <a:rPr lang="uk-UA" sz="900" dirty="0">
                          <a:effectLst/>
                        </a:rPr>
                        <a:t>Розробити чіткі процедури оскарження з визначеними строками й відповідальними особами.</a:t>
                      </a:r>
                      <a:endParaRPr lang="ru-RU" sz="900" dirty="0">
                        <a:effectLst/>
                      </a:endParaRPr>
                    </a:p>
                    <a:p>
                      <a:pPr marL="342900" lvl="0" indent="-342900" algn="just">
                        <a:spcAft>
                          <a:spcPts val="0"/>
                        </a:spcAft>
                        <a:buFont typeface="+mj-lt"/>
                        <a:buAutoNum type="arabicPeriod"/>
                      </a:pPr>
                      <a:r>
                        <a:rPr lang="uk-UA" sz="900" dirty="0">
                          <a:effectLst/>
                        </a:rPr>
                        <a:t>Врегулювання конфлікту інтересів – окреме положення або розділ у документах, реальний механізм подачі заяви.</a:t>
                      </a:r>
                      <a:endParaRPr lang="ru-RU" sz="900" dirty="0">
                        <a:effectLst/>
                      </a:endParaRPr>
                    </a:p>
                    <a:p>
                      <a:pPr marL="342900" lvl="0" indent="-342900" algn="just">
                        <a:spcAft>
                          <a:spcPts val="0"/>
                        </a:spcAft>
                        <a:buFont typeface="+mj-lt"/>
                        <a:buAutoNum type="arabicPeriod"/>
                      </a:pPr>
                      <a:r>
                        <a:rPr lang="uk-UA" sz="900" dirty="0">
                          <a:effectLst/>
                        </a:rPr>
                        <a:t>Збирати зворотний зв’язок від здобувачів (опитування, анкети після сесії) і демонструвати зміни, запроваджені на його основі.</a:t>
                      </a:r>
                      <a:endParaRPr lang="ru-RU" sz="900" dirty="0">
                        <a:effectLst/>
                      </a:endParaRPr>
                    </a:p>
                    <a:p>
                      <a:pPr marL="342900" lvl="0" indent="-342900" algn="just">
                        <a:spcAft>
                          <a:spcPts val="0"/>
                        </a:spcAft>
                        <a:buFont typeface="+mj-lt"/>
                        <a:buAutoNum type="arabicPeriod"/>
                      </a:pPr>
                      <a:r>
                        <a:rPr lang="uk-UA" sz="900" dirty="0">
                          <a:effectLst/>
                        </a:rPr>
                        <a:t>Навчати викладачів щодо правил об’єктивного оцінювання та етичних норм.</a:t>
                      </a:r>
                      <a:endParaRPr lang="ru-RU" sz="900" dirty="0">
                        <a:effectLst/>
                        <a:latin typeface="Calibri"/>
                        <a:ea typeface="Times New Roman"/>
                        <a:cs typeface="Times New Roman"/>
                      </a:endParaRPr>
                    </a:p>
                  </a:txBody>
                  <a:tcPr marL="45139" marR="45139" marT="0" marB="0"/>
                </a:tc>
                <a:extLst>
                  <a:ext uri="{0D108BD9-81ED-4DB2-BD59-A6C34878D82A}">
                    <a16:rowId xmlns:a16="http://schemas.microsoft.com/office/drawing/2014/main" val="10002"/>
                  </a:ext>
                </a:extLst>
              </a:tr>
              <a:tr h="699535">
                <a:tc>
                  <a:txBody>
                    <a:bodyPr/>
                    <a:lstStyle/>
                    <a:p>
                      <a:pPr algn="ctr">
                        <a:lnSpc>
                          <a:spcPct val="115000"/>
                        </a:lnSpc>
                        <a:spcAft>
                          <a:spcPts val="0"/>
                        </a:spcAft>
                      </a:pPr>
                      <a:r>
                        <a:rPr lang="uk-UA" sz="900" dirty="0">
                          <a:solidFill>
                            <a:srgbClr val="FF0000"/>
                          </a:solidFill>
                          <a:effectLst/>
                        </a:rPr>
                        <a:t>NOTA BENE!</a:t>
                      </a:r>
                      <a:endParaRPr lang="ru-RU" sz="900" dirty="0">
                        <a:solidFill>
                          <a:srgbClr val="FF0000"/>
                        </a:solidFill>
                        <a:effectLst/>
                        <a:latin typeface="Calibri"/>
                        <a:ea typeface="Calibri"/>
                        <a:cs typeface="Times New Roman"/>
                      </a:endParaRPr>
                    </a:p>
                  </a:txBody>
                  <a:tcPr marL="45139" marR="45139" marT="0" marB="0" anchor="ctr"/>
                </a:tc>
                <a:tc>
                  <a:txBody>
                    <a:bodyPr/>
                    <a:lstStyle/>
                    <a:p>
                      <a:pPr algn="just">
                        <a:lnSpc>
                          <a:spcPct val="115000"/>
                        </a:lnSpc>
                        <a:spcAft>
                          <a:spcPts val="0"/>
                        </a:spcAft>
                      </a:pPr>
                      <a:r>
                        <a:rPr lang="uk-UA" sz="900" dirty="0">
                          <a:effectLst/>
                        </a:rPr>
                        <a:t>! Необхідно розрізняти поняття «конфлікт інтересів» та конфліктні ситуації, пов’язані з корупційними діями, випадками цькування, дискримінації, сексуального домагання тощо, про які йдеться у </a:t>
                      </a:r>
                      <a:r>
                        <a:rPr lang="uk-UA" sz="900" dirty="0" err="1">
                          <a:effectLst/>
                        </a:rPr>
                        <a:t>підкритерії</a:t>
                      </a:r>
                      <a:r>
                        <a:rPr lang="uk-UA" sz="900" dirty="0">
                          <a:effectLst/>
                        </a:rPr>
                        <a:t> 7.6. </a:t>
                      </a:r>
                      <a:endParaRPr lang="ru-RU" sz="900" dirty="0">
                        <a:effectLst/>
                      </a:endParaRPr>
                    </a:p>
                    <a:p>
                      <a:pPr algn="just">
                        <a:lnSpc>
                          <a:spcPct val="115000"/>
                        </a:lnSpc>
                        <a:spcAft>
                          <a:spcPts val="0"/>
                        </a:spcAft>
                      </a:pPr>
                      <a:r>
                        <a:rPr lang="uk-UA" sz="900" dirty="0">
                          <a:effectLst/>
                        </a:rPr>
                        <a:t>! Варто звертати увагу не лише на наявність нормативних процедур щодо контрольних заходів, але й на практичний досвід їх застосування.</a:t>
                      </a:r>
                      <a:endParaRPr lang="ru-RU" sz="900" dirty="0">
                        <a:effectLst/>
                        <a:latin typeface="Calibri"/>
                        <a:ea typeface="Calibri"/>
                        <a:cs typeface="Times New Roman"/>
                      </a:endParaRPr>
                    </a:p>
                  </a:txBody>
                  <a:tcPr marL="45139" marR="45139"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30987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404664"/>
            <a:ext cx="7264896" cy="1584176"/>
          </a:xfrm>
        </p:spPr>
        <p:txBody>
          <a:bodyPr>
            <a:normAutofit fontScale="77500" lnSpcReduction="20000"/>
          </a:bodyPr>
          <a:lstStyle/>
          <a:p>
            <a:pPr algn="just"/>
            <a:r>
              <a:rPr lang="uk-UA" sz="2000" dirty="0">
                <a:solidFill>
                  <a:schemeClr val="tx1"/>
                </a:solidFill>
                <a:latin typeface="Times New Roman" pitchFamily="18" charset="0"/>
                <a:cs typeface="Times New Roman" pitchFamily="18" charset="0"/>
              </a:rPr>
              <a:t>	</a:t>
            </a:r>
            <a:r>
              <a:rPr lang="uk-UA" sz="2000" b="1" dirty="0">
                <a:solidFill>
                  <a:schemeClr val="tx1"/>
                </a:solidFill>
                <a:latin typeface="Times New Roman" pitchFamily="18" charset="0"/>
                <a:cs typeface="Times New Roman" pitchFamily="18" charset="0"/>
              </a:rPr>
              <a:t>5.4. </a:t>
            </a:r>
            <a:r>
              <a:rPr lang="uk-UA" sz="2100" dirty="0">
                <a:solidFill>
                  <a:schemeClr val="tx1"/>
                </a:solidFill>
                <a:latin typeface="Times New Roman" pitchFamily="18" charset="0"/>
                <a:cs typeface="Times New Roman" pitchFamily="18" charset="0"/>
              </a:rPr>
              <a:t>У закладі вищої освіти визначено чіткі та зрозумілі політику і процедури дотримання академічної доброчесності, яких послідовно дотримуються всі учасники освітнього процесу під час реалізації освітньої програми. Заклад вищої освіти популяризує академічну доброчесність (насамперед через її імплементацію у культуру якості закладу вищої освіти) та використовує відповідні технологічні рішення як інструменти протидії порушенням академічної доброчесності. </a:t>
            </a:r>
            <a:endParaRPr lang="ru-RU" sz="2100" dirty="0">
              <a:solidFill>
                <a:schemeClr val="tx1"/>
              </a:solidFill>
              <a:latin typeface="Times New Roman" pitchFamily="18" charset="0"/>
              <a:cs typeface="Times New Roman" pitchFamily="18" charset="0"/>
            </a:endParaRPr>
          </a:p>
        </p:txBody>
      </p:sp>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1696686892"/>
              </p:ext>
            </p:extLst>
          </p:nvPr>
        </p:nvGraphicFramePr>
        <p:xfrm>
          <a:off x="323528" y="2060848"/>
          <a:ext cx="7992888" cy="4176463"/>
        </p:xfrm>
        <a:graphic>
          <a:graphicData uri="http://schemas.openxmlformats.org/drawingml/2006/table">
            <a:tbl>
              <a:tblPr firstRow="1" firstCol="1" bandRow="1">
                <a:tableStyleId>{5C22544A-7EE6-4342-B048-85BDC9FD1C3A}</a:tableStyleId>
              </a:tblPr>
              <a:tblGrid>
                <a:gridCol w="1744424">
                  <a:extLst>
                    <a:ext uri="{9D8B030D-6E8A-4147-A177-3AD203B41FA5}">
                      <a16:colId xmlns:a16="http://schemas.microsoft.com/office/drawing/2014/main" val="20000"/>
                    </a:ext>
                  </a:extLst>
                </a:gridCol>
                <a:gridCol w="6248464">
                  <a:extLst>
                    <a:ext uri="{9D8B030D-6E8A-4147-A177-3AD203B41FA5}">
                      <a16:colId xmlns:a16="http://schemas.microsoft.com/office/drawing/2014/main" val="20001"/>
                    </a:ext>
                  </a:extLst>
                </a:gridCol>
              </a:tblGrid>
              <a:tr h="879255">
                <a:tc>
                  <a:txBody>
                    <a:bodyPr/>
                    <a:lstStyle/>
                    <a:p>
                      <a:pPr algn="ctr">
                        <a:lnSpc>
                          <a:spcPct val="115000"/>
                        </a:lnSpc>
                        <a:spcAft>
                          <a:spcPts val="0"/>
                        </a:spcAft>
                      </a:pPr>
                      <a:r>
                        <a:rPr lang="uk-UA" sz="1100">
                          <a:effectLst/>
                        </a:rPr>
                        <a:t>Суть підкритерію</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algn="just">
                        <a:spcAft>
                          <a:spcPts val="0"/>
                        </a:spcAft>
                      </a:pPr>
                      <a:r>
                        <a:rPr lang="uk-UA" sz="1000">
                          <a:effectLst/>
                        </a:rPr>
                        <a:t>У ЗВО повинна бути чітка політика академічної доброчесності, зрозумілі для всіх учасників освітнього процесу процедури її дотримання, механізми реагування на порушення та популяризація культури доброчесності. Передбачається системна профілактика недоброчесності, використання технологічних рішень для перевірки на плагіат та послідовне застосування визначених правил.</a:t>
                      </a:r>
                      <a:endParaRPr lang="ru-RU" sz="1000">
                        <a:effectLst/>
                        <a:latin typeface="Calibri"/>
                        <a:ea typeface="Times New Roman"/>
                        <a:cs typeface="Times New Roman"/>
                      </a:endParaRPr>
                    </a:p>
                  </a:txBody>
                  <a:tcPr marL="60111" marR="60111" marT="0" marB="0"/>
                </a:tc>
                <a:extLst>
                  <a:ext uri="{0D108BD9-81ED-4DB2-BD59-A6C34878D82A}">
                    <a16:rowId xmlns:a16="http://schemas.microsoft.com/office/drawing/2014/main" val="10000"/>
                  </a:ext>
                </a:extLst>
              </a:tr>
              <a:tr h="3297208">
                <a:tc>
                  <a:txBody>
                    <a:bodyPr/>
                    <a:lstStyle/>
                    <a:p>
                      <a:pPr algn="ctr">
                        <a:lnSpc>
                          <a:spcPct val="115000"/>
                        </a:lnSpc>
                        <a:spcAft>
                          <a:spcPts val="0"/>
                        </a:spcAft>
                      </a:pPr>
                      <a:r>
                        <a:rPr lang="uk-UA" sz="1100" dirty="0">
                          <a:effectLst/>
                        </a:rPr>
                        <a:t>Нормативні документи</a:t>
                      </a:r>
                      <a:endParaRPr lang="ru-RU" sz="1000" dirty="0">
                        <a:effectLst/>
                      </a:endParaRPr>
                    </a:p>
                    <a:p>
                      <a:pPr algn="ctr">
                        <a:lnSpc>
                          <a:spcPct val="115000"/>
                        </a:lnSpc>
                        <a:spcAft>
                          <a:spcPts val="0"/>
                        </a:spcAft>
                      </a:pPr>
                      <a:r>
                        <a:rPr lang="uk-UA" sz="1100" dirty="0">
                          <a:effectLst/>
                        </a:rPr>
                        <a:t> </a:t>
                      </a:r>
                      <a:endParaRPr lang="ru-RU" sz="1000" dirty="0">
                        <a:effectLst/>
                        <a:latin typeface="Calibri"/>
                        <a:ea typeface="Calibri"/>
                        <a:cs typeface="Times New Roman"/>
                      </a:endParaRPr>
                    </a:p>
                  </a:txBody>
                  <a:tcPr marL="60111" marR="60111" marT="0" marB="0" anchor="ctr"/>
                </a:tc>
                <a:tc>
                  <a:txBody>
                    <a:bodyPr/>
                    <a:lstStyle/>
                    <a:p>
                      <a:pPr>
                        <a:spcAft>
                          <a:spcPts val="0"/>
                        </a:spcAft>
                      </a:pPr>
                      <a:r>
                        <a:rPr lang="uk-UA" sz="1000" dirty="0">
                          <a:effectLst/>
                        </a:rPr>
                        <a:t>Законодавча база:</a:t>
                      </a:r>
                      <a:endParaRPr lang="ru-RU" sz="1000" dirty="0">
                        <a:effectLst/>
                      </a:endParaRPr>
                    </a:p>
                    <a:p>
                      <a:pPr marL="342900" lvl="0" indent="-342900">
                        <a:spcAft>
                          <a:spcPts val="0"/>
                        </a:spcAft>
                        <a:buSzPts val="1000"/>
                        <a:buFont typeface="Symbol"/>
                        <a:buChar char=""/>
                        <a:tabLst>
                          <a:tab pos="457200" algn="l"/>
                        </a:tabLst>
                      </a:pPr>
                      <a:r>
                        <a:rPr lang="uk-UA" sz="1000" dirty="0">
                          <a:effectLst/>
                        </a:rPr>
                        <a:t>Закон України «Про вищу освіту» (ст. 6, 16, 32, 69).</a:t>
                      </a:r>
                      <a:endParaRPr lang="ru-RU" sz="1000" dirty="0">
                        <a:effectLst/>
                      </a:endParaRPr>
                    </a:p>
                    <a:p>
                      <a:pPr marL="342900" lvl="0" indent="-342900">
                        <a:spcAft>
                          <a:spcPts val="0"/>
                        </a:spcAft>
                        <a:buSzPts val="1000"/>
                        <a:buFont typeface="Symbol"/>
                        <a:buChar char=""/>
                        <a:tabLst>
                          <a:tab pos="457200" algn="l"/>
                        </a:tabLst>
                      </a:pPr>
                      <a:r>
                        <a:rPr lang="uk-UA" sz="1000" dirty="0">
                          <a:effectLst/>
                        </a:rPr>
                        <a:t>Закон України «Про освіту» (ст. 42).</a:t>
                      </a:r>
                      <a:endParaRPr lang="ru-RU" sz="1000" dirty="0">
                        <a:effectLst/>
                      </a:endParaRPr>
                    </a:p>
                    <a:p>
                      <a:pPr marL="342900" lvl="0" indent="-342900">
                        <a:spcAft>
                          <a:spcPts val="0"/>
                        </a:spcAft>
                        <a:buSzPts val="1000"/>
                        <a:buFont typeface="Symbol"/>
                        <a:buChar char=""/>
                        <a:tabLst>
                          <a:tab pos="457200" algn="l"/>
                        </a:tabLst>
                      </a:pPr>
                      <a:r>
                        <a:rPr lang="uk-UA" sz="1000" dirty="0">
                          <a:effectLst/>
                        </a:rPr>
                        <a:t>ESG-2015 (Стандарт 1.1).</a:t>
                      </a:r>
                      <a:endParaRPr lang="ru-RU" sz="1000" dirty="0">
                        <a:effectLst/>
                      </a:endParaRPr>
                    </a:p>
                    <a:p>
                      <a:pPr marL="342900" lvl="0" indent="-342900">
                        <a:spcAft>
                          <a:spcPts val="0"/>
                        </a:spcAft>
                        <a:buSzPts val="1000"/>
                        <a:buFont typeface="Symbol"/>
                        <a:buChar char=""/>
                        <a:tabLst>
                          <a:tab pos="457200" algn="l"/>
                        </a:tabLst>
                      </a:pPr>
                      <a:r>
                        <a:rPr lang="uk-UA" sz="1000" dirty="0">
                          <a:effectLst/>
                        </a:rPr>
                        <a:t>Порядок скасування рішення про присудження ступеня.</a:t>
                      </a:r>
                      <a:endParaRPr lang="ru-RU" sz="1000" dirty="0">
                        <a:effectLst/>
                      </a:endParaRPr>
                    </a:p>
                    <a:p>
                      <a:pPr marL="342900" lvl="0" indent="-342900">
                        <a:spcAft>
                          <a:spcPts val="0"/>
                        </a:spcAft>
                        <a:buSzPts val="1000"/>
                        <a:buFont typeface="Symbol"/>
                        <a:buChar char=""/>
                        <a:tabLst>
                          <a:tab pos="457200" algn="l"/>
                        </a:tabLst>
                      </a:pPr>
                      <a:r>
                        <a:rPr lang="uk-UA" sz="1000" dirty="0">
                          <a:effectLst/>
                        </a:rPr>
                        <a:t>Порядок присудження ступеня </a:t>
                      </a:r>
                      <a:r>
                        <a:rPr lang="uk-UA" sz="1000" dirty="0" err="1">
                          <a:effectLst/>
                        </a:rPr>
                        <a:t>PhD</a:t>
                      </a:r>
                      <a:r>
                        <a:rPr lang="uk-UA" sz="1000" dirty="0">
                          <a:effectLst/>
                        </a:rPr>
                        <a:t>.</a:t>
                      </a:r>
                      <a:endParaRPr lang="ru-RU" sz="1000" dirty="0">
                        <a:effectLst/>
                      </a:endParaRPr>
                    </a:p>
                    <a:p>
                      <a:pPr marL="342900" lvl="0" indent="-342900">
                        <a:spcAft>
                          <a:spcPts val="0"/>
                        </a:spcAft>
                        <a:buSzPts val="1000"/>
                        <a:buFont typeface="Symbol"/>
                        <a:buChar char=""/>
                        <a:tabLst>
                          <a:tab pos="457200" algn="l"/>
                        </a:tabLst>
                      </a:pPr>
                      <a:r>
                        <a:rPr lang="uk-UA" sz="1000" dirty="0">
                          <a:effectLst/>
                        </a:rPr>
                        <a:t>Положення про спеціалізовану вчену раду.</a:t>
                      </a:r>
                      <a:endParaRPr lang="ru-RU" sz="1000" dirty="0">
                        <a:effectLst/>
                      </a:endParaRPr>
                    </a:p>
                    <a:p>
                      <a:pPr>
                        <a:spcAft>
                          <a:spcPts val="0"/>
                        </a:spcAft>
                      </a:pPr>
                      <a:r>
                        <a:rPr lang="uk-UA" sz="1000" dirty="0">
                          <a:effectLst/>
                        </a:rPr>
                        <a:t>Локальні акти ЗВО:</a:t>
                      </a:r>
                      <a:endParaRPr lang="ru-RU" sz="1000" dirty="0">
                        <a:effectLst/>
                      </a:endParaRPr>
                    </a:p>
                    <a:p>
                      <a:pPr marL="342900" lvl="0" indent="-342900">
                        <a:spcAft>
                          <a:spcPts val="0"/>
                        </a:spcAft>
                        <a:buSzPts val="1000"/>
                        <a:buFont typeface="Symbol"/>
                        <a:buChar char=""/>
                        <a:tabLst>
                          <a:tab pos="457200" algn="l"/>
                        </a:tabLst>
                      </a:pPr>
                      <a:r>
                        <a:rPr lang="uk-UA" sz="1000" dirty="0">
                          <a:effectLst/>
                        </a:rPr>
                        <a:t>Положення про академічну доброчесність.</a:t>
                      </a:r>
                      <a:endParaRPr lang="ru-RU" sz="1000" dirty="0">
                        <a:effectLst/>
                      </a:endParaRPr>
                    </a:p>
                    <a:p>
                      <a:pPr marL="342900" lvl="0" indent="-342900">
                        <a:spcAft>
                          <a:spcPts val="0"/>
                        </a:spcAft>
                        <a:buSzPts val="1000"/>
                        <a:buFont typeface="Symbol"/>
                        <a:buChar char=""/>
                        <a:tabLst>
                          <a:tab pos="457200" algn="l"/>
                        </a:tabLst>
                      </a:pPr>
                      <a:r>
                        <a:rPr lang="uk-UA" sz="1000" dirty="0">
                          <a:effectLst/>
                        </a:rPr>
                        <a:t>Кодекс етики.</a:t>
                      </a:r>
                      <a:endParaRPr lang="ru-RU" sz="1000" dirty="0">
                        <a:effectLst/>
                      </a:endParaRPr>
                    </a:p>
                    <a:p>
                      <a:pPr marL="342900" lvl="0" indent="-342900">
                        <a:spcAft>
                          <a:spcPts val="0"/>
                        </a:spcAft>
                        <a:buSzPts val="1000"/>
                        <a:buFont typeface="Symbol"/>
                        <a:buChar char=""/>
                        <a:tabLst>
                          <a:tab pos="457200" algn="l"/>
                        </a:tabLst>
                      </a:pPr>
                      <a:r>
                        <a:rPr lang="uk-UA" sz="1000" dirty="0">
                          <a:effectLst/>
                        </a:rPr>
                        <a:t>Порядок перевірки робіт на плагіат.</a:t>
                      </a:r>
                      <a:endParaRPr lang="ru-RU" sz="1000" dirty="0">
                        <a:effectLst/>
                      </a:endParaRPr>
                    </a:p>
                    <a:p>
                      <a:pPr marL="342900" lvl="0" indent="-342900">
                        <a:spcAft>
                          <a:spcPts val="0"/>
                        </a:spcAft>
                        <a:buSzPts val="1000"/>
                        <a:buFont typeface="Symbol"/>
                        <a:buChar char=""/>
                        <a:tabLst>
                          <a:tab pos="457200" algn="l"/>
                        </a:tabLst>
                      </a:pPr>
                      <a:r>
                        <a:rPr lang="uk-UA" sz="1000" dirty="0">
                          <a:effectLst/>
                        </a:rPr>
                        <a:t>Інструкції щодо використання програмного забезпечення для перевірки.</a:t>
                      </a:r>
                      <a:endParaRPr lang="ru-RU" sz="1000" dirty="0">
                        <a:effectLst/>
                      </a:endParaRPr>
                    </a:p>
                    <a:p>
                      <a:pPr marL="342900" lvl="0" indent="-342900">
                        <a:spcAft>
                          <a:spcPts val="0"/>
                        </a:spcAft>
                        <a:buSzPts val="1000"/>
                        <a:buFont typeface="Symbol"/>
                        <a:buChar char=""/>
                        <a:tabLst>
                          <a:tab pos="457200" algn="l"/>
                        </a:tabLst>
                      </a:pPr>
                      <a:r>
                        <a:rPr lang="uk-UA" sz="1000" dirty="0">
                          <a:effectLst/>
                        </a:rPr>
                        <a:t>Положення про відповідальність за порушення.</a:t>
                      </a:r>
                      <a:endParaRPr lang="ru-RU" sz="1000" dirty="0">
                        <a:effectLst/>
                      </a:endParaRPr>
                    </a:p>
                    <a:p>
                      <a:pPr marL="342900" lvl="0" indent="-342900">
                        <a:spcAft>
                          <a:spcPts val="0"/>
                        </a:spcAft>
                        <a:buSzPts val="1000"/>
                        <a:buFont typeface="Symbol"/>
                        <a:buChar char=""/>
                        <a:tabLst>
                          <a:tab pos="457200" algn="l"/>
                        </a:tabLst>
                      </a:pPr>
                      <a:r>
                        <a:rPr lang="uk-UA" sz="1000" dirty="0">
                          <a:effectLst/>
                        </a:rPr>
                        <a:t>Процедури подання та розгляду апеляцій.</a:t>
                      </a:r>
                      <a:endParaRPr lang="ru-RU" sz="1000" dirty="0">
                        <a:effectLst/>
                      </a:endParaRPr>
                    </a:p>
                    <a:p>
                      <a:pPr marL="342900" lvl="0" indent="-342900">
                        <a:spcAft>
                          <a:spcPts val="0"/>
                        </a:spcAft>
                        <a:buSzPts val="1000"/>
                        <a:buFont typeface="Symbol"/>
                        <a:buChar char=""/>
                        <a:tabLst>
                          <a:tab pos="457200" algn="l"/>
                        </a:tabLst>
                      </a:pPr>
                      <a:r>
                        <a:rPr lang="uk-UA" sz="1000" dirty="0">
                          <a:effectLst/>
                        </a:rPr>
                        <a:t>Порядок формування </a:t>
                      </a:r>
                      <a:r>
                        <a:rPr lang="uk-UA" sz="1000" dirty="0" err="1">
                          <a:effectLst/>
                        </a:rPr>
                        <a:t>репозитарію</a:t>
                      </a:r>
                      <a:r>
                        <a:rPr lang="uk-UA" sz="1000" dirty="0">
                          <a:effectLst/>
                        </a:rPr>
                        <a:t> кваліфікаційних робіт.</a:t>
                      </a:r>
                      <a:endParaRPr lang="ru-RU" sz="1000" dirty="0">
                        <a:effectLst/>
                        <a:latin typeface="Calibri"/>
                        <a:ea typeface="Times New Roman"/>
                        <a:cs typeface="Times New Roman"/>
                      </a:endParaRPr>
                    </a:p>
                  </a:txBody>
                  <a:tcPr marL="60111" marR="60111"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81540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43608" y="1916832"/>
            <a:ext cx="6400800" cy="3240360"/>
          </a:xfrm>
        </p:spPr>
        <p:txBody>
          <a:bodyPr>
            <a:normAutofit fontScale="25000" lnSpcReduction="20000"/>
          </a:bodyPr>
          <a:lstStyle/>
          <a:p>
            <a:r>
              <a:rPr lang="uk-UA" sz="16600" b="1" dirty="0">
                <a:solidFill>
                  <a:schemeClr val="tx1"/>
                </a:solidFill>
                <a:latin typeface="Times New Roman" pitchFamily="18" charset="0"/>
                <a:cs typeface="Times New Roman" pitchFamily="18" charset="0"/>
              </a:rPr>
              <a:t>КРИТЕРІЙ 4. </a:t>
            </a:r>
          </a:p>
          <a:p>
            <a:endParaRPr lang="ru-RU" sz="9600" dirty="0">
              <a:solidFill>
                <a:schemeClr val="tx1"/>
              </a:solidFill>
              <a:latin typeface="Times New Roman" pitchFamily="18" charset="0"/>
              <a:cs typeface="Times New Roman" pitchFamily="18" charset="0"/>
            </a:endParaRPr>
          </a:p>
          <a:p>
            <a:r>
              <a:rPr lang="uk-UA" sz="16500" b="1" dirty="0">
                <a:solidFill>
                  <a:schemeClr val="tx1"/>
                </a:solidFill>
                <a:latin typeface="Times New Roman" pitchFamily="18" charset="0"/>
                <a:cs typeface="Times New Roman" pitchFamily="18" charset="0"/>
              </a:rPr>
              <a:t>НАВЧАННЯ І ВИКЛАДАННЯ ЗА ОСВІТНЬОЮ ПРОГРАМОЮ</a:t>
            </a:r>
            <a:endParaRPr lang="ru-RU" sz="16500" b="1" dirty="0">
              <a:solidFill>
                <a:schemeClr val="tx1"/>
              </a:solidFill>
              <a:latin typeface="Times New Roman" pitchFamily="18" charset="0"/>
              <a:cs typeface="Times New Roman" pitchFamily="18" charset="0"/>
            </a:endParaRPr>
          </a:p>
          <a:p>
            <a:pPr algn="just"/>
            <a:r>
              <a:rPr lang="uk-UA" sz="2600" i="1" dirty="0">
                <a:solidFill>
                  <a:schemeClr val="tx1"/>
                </a:solidFill>
                <a:latin typeface="Times New Roman" pitchFamily="18" charset="0"/>
                <a:cs typeface="Times New Roman" pitchFamily="18" charset="0"/>
              </a:rPr>
              <a:t>? </a:t>
            </a:r>
            <a:endParaRPr lang="ru-RU" sz="2600" dirty="0">
              <a:solidFill>
                <a:schemeClr val="tx1"/>
              </a:solidFill>
              <a:latin typeface="Times New Roman" pitchFamily="18" charset="0"/>
              <a:cs typeface="Times New Roman" pitchFamily="18" charset="0"/>
            </a:endParaRPr>
          </a:p>
          <a:p>
            <a:endParaRPr lang="ru-RU" sz="2400" dirty="0">
              <a:solidFill>
                <a:schemeClr val="tx1"/>
              </a:solidFill>
              <a:latin typeface="Times New Roman" pitchFamily="18" charset="0"/>
              <a:cs typeface="Times New Roman" pitchFamily="18" charset="0"/>
            </a:endParaRPr>
          </a:p>
        </p:txBody>
      </p:sp>
      <p:sp>
        <p:nvSpPr>
          <p:cNvPr id="6"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spTree>
    <p:extLst>
      <p:ext uri="{BB962C8B-B14F-4D97-AF65-F5344CB8AC3E}">
        <p14:creationId xmlns:p14="http://schemas.microsoft.com/office/powerpoint/2010/main" val="306112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sp>
        <p:nvSpPr>
          <p:cNvPr id="4" name="Подзаголовок 3"/>
          <p:cNvSpPr>
            <a:spLocks noGrp="1"/>
          </p:cNvSpPr>
          <p:nvPr>
            <p:ph type="subTitle" idx="1"/>
          </p:nvPr>
        </p:nvSpPr>
        <p:spPr/>
        <p:txBody>
          <a:bodyPr/>
          <a:lstStyle/>
          <a:p>
            <a:endParaRPr lang="ru-RU"/>
          </a:p>
        </p:txBody>
      </p:sp>
      <p:graphicFrame>
        <p:nvGraphicFramePr>
          <p:cNvPr id="2" name="Таблица 1"/>
          <p:cNvGraphicFramePr>
            <a:graphicFrameLocks noGrp="1"/>
          </p:cNvGraphicFramePr>
          <p:nvPr>
            <p:extLst>
              <p:ext uri="{D42A27DB-BD31-4B8C-83A1-F6EECF244321}">
                <p14:modId xmlns:p14="http://schemas.microsoft.com/office/powerpoint/2010/main" val="637342158"/>
              </p:ext>
            </p:extLst>
          </p:nvPr>
        </p:nvGraphicFramePr>
        <p:xfrm>
          <a:off x="395536" y="476669"/>
          <a:ext cx="7848871" cy="5976666"/>
        </p:xfrm>
        <a:graphic>
          <a:graphicData uri="http://schemas.openxmlformats.org/drawingml/2006/table">
            <a:tbl>
              <a:tblPr firstRow="1" firstCol="1" bandRow="1">
                <a:tableStyleId>{5C22544A-7EE6-4342-B048-85BDC9FD1C3A}</a:tableStyleId>
              </a:tblPr>
              <a:tblGrid>
                <a:gridCol w="1712993">
                  <a:extLst>
                    <a:ext uri="{9D8B030D-6E8A-4147-A177-3AD203B41FA5}">
                      <a16:colId xmlns:a16="http://schemas.microsoft.com/office/drawing/2014/main" val="20000"/>
                    </a:ext>
                  </a:extLst>
                </a:gridCol>
                <a:gridCol w="6135878">
                  <a:extLst>
                    <a:ext uri="{9D8B030D-6E8A-4147-A177-3AD203B41FA5}">
                      <a16:colId xmlns:a16="http://schemas.microsoft.com/office/drawing/2014/main" val="20001"/>
                    </a:ext>
                  </a:extLst>
                </a:gridCol>
              </a:tblGrid>
              <a:tr h="1110998">
                <a:tc>
                  <a:txBody>
                    <a:bodyPr/>
                    <a:lstStyle/>
                    <a:p>
                      <a:pPr algn="ctr">
                        <a:lnSpc>
                          <a:spcPct val="115000"/>
                        </a:lnSpc>
                        <a:spcAft>
                          <a:spcPts val="0"/>
                        </a:spcAft>
                      </a:pPr>
                      <a:r>
                        <a:rPr lang="uk-UA" sz="900" dirty="0">
                          <a:effectLst/>
                        </a:rPr>
                        <a:t>Що перевірятимуть експерти</a:t>
                      </a:r>
                      <a:endParaRPr lang="ru-RU" sz="900" dirty="0">
                        <a:effectLst/>
                      </a:endParaRPr>
                    </a:p>
                    <a:p>
                      <a:pPr algn="ctr">
                        <a:lnSpc>
                          <a:spcPct val="115000"/>
                        </a:lnSpc>
                        <a:spcAft>
                          <a:spcPts val="0"/>
                        </a:spcAft>
                      </a:pPr>
                      <a:r>
                        <a:rPr lang="uk-UA" sz="900" dirty="0">
                          <a:effectLst/>
                        </a:rPr>
                        <a:t> </a:t>
                      </a:r>
                      <a:endParaRPr lang="ru-RU" sz="900" dirty="0">
                        <a:effectLst/>
                        <a:latin typeface="Calibri"/>
                        <a:ea typeface="Calibri"/>
                        <a:cs typeface="Times New Roman"/>
                      </a:endParaRPr>
                    </a:p>
                  </a:txBody>
                  <a:tcPr marL="48308" marR="48308" marT="0" marB="0" anchor="ctr"/>
                </a:tc>
                <a:tc>
                  <a:txBody>
                    <a:bodyPr/>
                    <a:lstStyle/>
                    <a:p>
                      <a:pPr marL="342900" lvl="0" indent="-342900">
                        <a:spcAft>
                          <a:spcPts val="0"/>
                        </a:spcAft>
                        <a:buSzPts val="1000"/>
                        <a:buFont typeface="Symbol"/>
                        <a:buChar char=""/>
                        <a:tabLst>
                          <a:tab pos="457200" algn="l"/>
                        </a:tabLst>
                      </a:pPr>
                      <a:r>
                        <a:rPr lang="uk-UA" sz="900" dirty="0">
                          <a:effectLst/>
                        </a:rPr>
                        <a:t>Наявність у ЗВО чітко виписаної політики і процедур забезпечення академічної доброчесності.</a:t>
                      </a:r>
                      <a:endParaRPr lang="ru-RU" sz="900" dirty="0">
                        <a:effectLst/>
                      </a:endParaRPr>
                    </a:p>
                    <a:p>
                      <a:pPr marL="342900" lvl="0" indent="-342900">
                        <a:spcAft>
                          <a:spcPts val="0"/>
                        </a:spcAft>
                        <a:buSzPts val="1000"/>
                        <a:buFont typeface="Symbol"/>
                        <a:buChar char=""/>
                        <a:tabLst>
                          <a:tab pos="457200" algn="l"/>
                        </a:tabLst>
                      </a:pPr>
                      <a:r>
                        <a:rPr lang="uk-UA" sz="900" dirty="0">
                          <a:effectLst/>
                        </a:rPr>
                        <a:t>Доступність цих документів для студентів і викладачів.</a:t>
                      </a:r>
                      <a:endParaRPr lang="ru-RU" sz="900" dirty="0">
                        <a:effectLst/>
                      </a:endParaRPr>
                    </a:p>
                    <a:p>
                      <a:pPr marL="342900" lvl="0" indent="-342900">
                        <a:spcAft>
                          <a:spcPts val="0"/>
                        </a:spcAft>
                        <a:buSzPts val="1000"/>
                        <a:buFont typeface="Symbol"/>
                        <a:buChar char=""/>
                        <a:tabLst>
                          <a:tab pos="457200" algn="l"/>
                        </a:tabLst>
                      </a:pPr>
                      <a:r>
                        <a:rPr lang="uk-UA" sz="900" dirty="0">
                          <a:effectLst/>
                        </a:rPr>
                        <a:t>Використання програмного забезпечення для перевірки робіт на плагіат.</a:t>
                      </a:r>
                      <a:endParaRPr lang="ru-RU" sz="900" dirty="0">
                        <a:effectLst/>
                      </a:endParaRPr>
                    </a:p>
                    <a:p>
                      <a:pPr marL="342900" lvl="0" indent="-342900">
                        <a:spcAft>
                          <a:spcPts val="0"/>
                        </a:spcAft>
                        <a:buSzPts val="1000"/>
                        <a:buFont typeface="Symbol"/>
                        <a:buChar char=""/>
                        <a:tabLst>
                          <a:tab pos="457200" algn="l"/>
                        </a:tabLst>
                      </a:pPr>
                      <a:r>
                        <a:rPr lang="uk-UA" sz="900" dirty="0">
                          <a:effectLst/>
                        </a:rPr>
                        <a:t>Наявність практики реагування на порушення доброчесності.</a:t>
                      </a:r>
                      <a:endParaRPr lang="ru-RU" sz="900" dirty="0">
                        <a:effectLst/>
                      </a:endParaRPr>
                    </a:p>
                    <a:p>
                      <a:pPr marL="342900" lvl="0" indent="-342900">
                        <a:spcAft>
                          <a:spcPts val="0"/>
                        </a:spcAft>
                        <a:buSzPts val="1000"/>
                        <a:buFont typeface="Symbol"/>
                        <a:buChar char=""/>
                        <a:tabLst>
                          <a:tab pos="457200" algn="l"/>
                        </a:tabLst>
                      </a:pPr>
                      <a:r>
                        <a:rPr lang="uk-UA" sz="900" dirty="0">
                          <a:effectLst/>
                        </a:rPr>
                        <a:t>Функціонування </a:t>
                      </a:r>
                      <a:r>
                        <a:rPr lang="uk-UA" sz="900" dirty="0" err="1">
                          <a:effectLst/>
                        </a:rPr>
                        <a:t>репозитарію</a:t>
                      </a:r>
                      <a:r>
                        <a:rPr lang="uk-UA" sz="900" dirty="0">
                          <a:effectLst/>
                        </a:rPr>
                        <a:t> кваліфікаційних робіт.</a:t>
                      </a:r>
                      <a:endParaRPr lang="ru-RU" sz="900" dirty="0">
                        <a:effectLst/>
                      </a:endParaRPr>
                    </a:p>
                    <a:p>
                      <a:pPr marL="342900" lvl="0" indent="-342900">
                        <a:spcAft>
                          <a:spcPts val="0"/>
                        </a:spcAft>
                        <a:buSzPts val="1000"/>
                        <a:buFont typeface="Symbol"/>
                        <a:buChar char=""/>
                        <a:tabLst>
                          <a:tab pos="457200" algn="l"/>
                        </a:tabLst>
                      </a:pPr>
                      <a:r>
                        <a:rPr lang="uk-UA" sz="900" dirty="0">
                          <a:effectLst/>
                        </a:rPr>
                        <a:t>Проведення інформаційних заходів і тренінгів.</a:t>
                      </a:r>
                      <a:endParaRPr lang="ru-RU" sz="900" dirty="0">
                        <a:effectLst/>
                      </a:endParaRPr>
                    </a:p>
                    <a:p>
                      <a:pPr marL="342900" lvl="0" indent="-342900">
                        <a:spcAft>
                          <a:spcPts val="0"/>
                        </a:spcAft>
                        <a:buSzPts val="1000"/>
                        <a:buFont typeface="Symbol"/>
                        <a:buChar char=""/>
                        <a:tabLst>
                          <a:tab pos="457200" algn="l"/>
                        </a:tabLst>
                      </a:pPr>
                      <a:r>
                        <a:rPr lang="uk-UA" sz="900" dirty="0">
                          <a:effectLst/>
                        </a:rPr>
                        <a:t>Приклади зворотного зв’язку від студентів щодо доброчесності.</a:t>
                      </a:r>
                      <a:endParaRPr lang="ru-RU" sz="900" dirty="0">
                        <a:effectLst/>
                        <a:latin typeface="Calibri"/>
                        <a:ea typeface="Times New Roman"/>
                        <a:cs typeface="Times New Roman"/>
                      </a:endParaRPr>
                    </a:p>
                  </a:txBody>
                  <a:tcPr marL="48308" marR="48308" marT="0" marB="0"/>
                </a:tc>
                <a:extLst>
                  <a:ext uri="{0D108BD9-81ED-4DB2-BD59-A6C34878D82A}">
                    <a16:rowId xmlns:a16="http://schemas.microsoft.com/office/drawing/2014/main" val="10000"/>
                  </a:ext>
                </a:extLst>
              </a:tr>
              <a:tr h="1587141">
                <a:tc>
                  <a:txBody>
                    <a:bodyPr/>
                    <a:lstStyle/>
                    <a:p>
                      <a:pPr algn="ctr">
                        <a:lnSpc>
                          <a:spcPct val="115000"/>
                        </a:lnSpc>
                        <a:spcAft>
                          <a:spcPts val="0"/>
                        </a:spcAft>
                      </a:pPr>
                      <a:r>
                        <a:rPr lang="uk-UA" sz="900">
                          <a:effectLst/>
                        </a:rPr>
                        <a:t>Можливі недоліки та як їх обґрунтовувати</a:t>
                      </a:r>
                      <a:endParaRPr lang="ru-RU" sz="900">
                        <a:effectLst/>
                        <a:latin typeface="Calibri"/>
                        <a:ea typeface="Calibri"/>
                        <a:cs typeface="Times New Roman"/>
                      </a:endParaRPr>
                    </a:p>
                  </a:txBody>
                  <a:tcPr marL="48308" marR="48308" marT="0" marB="0" anchor="ctr"/>
                </a:tc>
                <a:tc>
                  <a:txBody>
                    <a:bodyPr/>
                    <a:lstStyle/>
                    <a:p>
                      <a:pPr marL="228600" lvl="0" indent="-228600" algn="just">
                        <a:spcAft>
                          <a:spcPts val="0"/>
                        </a:spcAft>
                        <a:buFont typeface="+mj-lt"/>
                        <a:buAutoNum type="arabicPeriod"/>
                        <a:tabLst>
                          <a:tab pos="457200" algn="l"/>
                        </a:tabLst>
                      </a:pPr>
                      <a:r>
                        <a:rPr lang="uk-UA" sz="900" dirty="0">
                          <a:effectLst/>
                        </a:rPr>
                        <a:t>Відсутність або декларативність політики доброчесності.</a:t>
                      </a:r>
                      <a:endParaRPr lang="ru-RU" sz="900" dirty="0">
                        <a:effectLst/>
                      </a:endParaRPr>
                    </a:p>
                    <a:p>
                      <a:pPr marL="228600" indent="-228600" algn="just">
                        <a:spcAft>
                          <a:spcPts val="0"/>
                        </a:spcAft>
                        <a:buFont typeface="+mj-lt"/>
                        <a:buAutoNum type="arabicPeriod"/>
                      </a:pPr>
                      <a:r>
                        <a:rPr lang="uk-UA" sz="900" dirty="0">
                          <a:effectLst/>
                        </a:rPr>
                        <a:t>Вказати, що локальні акти відсутні/суперечать закону або дублюють загальні норми без практичних алгоритмів.</a:t>
                      </a:r>
                      <a:endParaRPr lang="ru-RU" sz="900" dirty="0">
                        <a:effectLst/>
                      </a:endParaRPr>
                    </a:p>
                    <a:p>
                      <a:pPr marL="228600" lvl="0" indent="-228600" algn="just">
                        <a:spcAft>
                          <a:spcPts val="0"/>
                        </a:spcAft>
                        <a:buFont typeface="+mj-lt"/>
                        <a:buAutoNum type="arabicPeriod"/>
                        <a:tabLst>
                          <a:tab pos="457200" algn="l"/>
                        </a:tabLst>
                      </a:pPr>
                      <a:r>
                        <a:rPr lang="uk-UA" sz="900" dirty="0">
                          <a:effectLst/>
                        </a:rPr>
                        <a:t>Недостатнє використання технологічних інструментів.</a:t>
                      </a:r>
                      <a:endParaRPr lang="ru-RU" sz="900" dirty="0">
                        <a:effectLst/>
                      </a:endParaRPr>
                    </a:p>
                    <a:p>
                      <a:pPr marL="228600" indent="-228600" algn="just">
                        <a:spcAft>
                          <a:spcPts val="0"/>
                        </a:spcAft>
                        <a:buFont typeface="+mj-lt"/>
                        <a:buAutoNum type="arabicPeriod"/>
                      </a:pPr>
                      <a:r>
                        <a:rPr lang="uk-UA" sz="900" dirty="0">
                          <a:effectLst/>
                        </a:rPr>
                        <a:t>Пояснити, що перевірка здійснюється лише автоматично, без аналізу фахівців.</a:t>
                      </a:r>
                      <a:endParaRPr lang="ru-RU" sz="900" dirty="0">
                        <a:effectLst/>
                      </a:endParaRPr>
                    </a:p>
                    <a:p>
                      <a:pPr marL="228600" lvl="0" indent="-228600" algn="just">
                        <a:spcAft>
                          <a:spcPts val="0"/>
                        </a:spcAft>
                        <a:buFont typeface="+mj-lt"/>
                        <a:buAutoNum type="arabicPeriod"/>
                        <a:tabLst>
                          <a:tab pos="457200" algn="l"/>
                        </a:tabLst>
                      </a:pPr>
                      <a:r>
                        <a:rPr lang="uk-UA" sz="900" dirty="0">
                          <a:effectLst/>
                        </a:rPr>
                        <a:t>Ігнорування порушень.</a:t>
                      </a:r>
                      <a:endParaRPr lang="ru-RU" sz="900" dirty="0">
                        <a:effectLst/>
                      </a:endParaRPr>
                    </a:p>
                    <a:p>
                      <a:pPr marL="228600" indent="-228600" algn="just">
                        <a:spcAft>
                          <a:spcPts val="0"/>
                        </a:spcAft>
                        <a:buFont typeface="+mj-lt"/>
                        <a:buAutoNum type="arabicPeriod"/>
                      </a:pPr>
                      <a:r>
                        <a:rPr lang="uk-UA" sz="900" dirty="0">
                          <a:effectLst/>
                        </a:rPr>
                        <a:t>Навести факти заяв чи випадків </a:t>
                      </a:r>
                      <a:r>
                        <a:rPr lang="uk-UA" sz="900" dirty="0" err="1">
                          <a:effectLst/>
                        </a:rPr>
                        <a:t>недоброчесності</a:t>
                      </a:r>
                      <a:r>
                        <a:rPr lang="uk-UA" sz="900" dirty="0">
                          <a:effectLst/>
                        </a:rPr>
                        <a:t>, які не були розглянуті належним чином.</a:t>
                      </a:r>
                      <a:endParaRPr lang="ru-RU" sz="900" dirty="0">
                        <a:effectLst/>
                      </a:endParaRPr>
                    </a:p>
                    <a:p>
                      <a:pPr marL="228600" lvl="0" indent="-228600" algn="just">
                        <a:spcAft>
                          <a:spcPts val="0"/>
                        </a:spcAft>
                        <a:buFont typeface="+mj-lt"/>
                        <a:buAutoNum type="arabicPeriod"/>
                        <a:tabLst>
                          <a:tab pos="457200" algn="l"/>
                        </a:tabLst>
                      </a:pPr>
                      <a:r>
                        <a:rPr lang="uk-UA" sz="900" dirty="0">
                          <a:effectLst/>
                        </a:rPr>
                        <a:t>Встановлені факти академічної </a:t>
                      </a:r>
                      <a:r>
                        <a:rPr lang="uk-UA" sz="900" dirty="0" err="1">
                          <a:effectLst/>
                        </a:rPr>
                        <a:t>недоброчесності</a:t>
                      </a:r>
                      <a:r>
                        <a:rPr lang="uk-UA" sz="900" dirty="0">
                          <a:effectLst/>
                        </a:rPr>
                        <a:t>.</a:t>
                      </a:r>
                      <a:endParaRPr lang="ru-RU" sz="900" dirty="0">
                        <a:effectLst/>
                      </a:endParaRPr>
                    </a:p>
                    <a:p>
                      <a:pPr marL="228600" indent="-228600" algn="just">
                        <a:spcAft>
                          <a:spcPts val="0"/>
                        </a:spcAft>
                        <a:buFont typeface="+mj-lt"/>
                        <a:buAutoNum type="arabicPeriod"/>
                      </a:pPr>
                      <a:r>
                        <a:rPr lang="uk-UA" sz="900" dirty="0">
                          <a:effectLst/>
                        </a:rPr>
                        <a:t>Вказати, які саме: плагіат, фабрикація даних, фальсифікація документів, неправдива інформація, необ’єктивне оцінювання.</a:t>
                      </a:r>
                      <a:endParaRPr lang="ru-RU" sz="900" dirty="0">
                        <a:effectLst/>
                      </a:endParaRPr>
                    </a:p>
                    <a:p>
                      <a:pPr marL="228600" indent="-228600" algn="just">
                        <a:spcAft>
                          <a:spcPts val="0"/>
                        </a:spcAft>
                        <a:buFont typeface="+mj-lt"/>
                        <a:buAutoNum type="arabicPeriod"/>
                      </a:pPr>
                      <a:r>
                        <a:rPr lang="uk-UA" sz="900" dirty="0">
                          <a:effectLst/>
                        </a:rPr>
                        <a:t>Пояснити вплив на репутацію ЗВО та якість освіти.</a:t>
                      </a:r>
                      <a:endParaRPr lang="ru-RU" sz="900" dirty="0">
                        <a:effectLst/>
                        <a:latin typeface="Calibri"/>
                        <a:ea typeface="Times New Roman"/>
                        <a:cs typeface="Times New Roman"/>
                      </a:endParaRPr>
                    </a:p>
                  </a:txBody>
                  <a:tcPr marL="48308" marR="48308" marT="0" marB="0"/>
                </a:tc>
                <a:extLst>
                  <a:ext uri="{0D108BD9-81ED-4DB2-BD59-A6C34878D82A}">
                    <a16:rowId xmlns:a16="http://schemas.microsoft.com/office/drawing/2014/main" val="10001"/>
                  </a:ext>
                </a:extLst>
              </a:tr>
              <a:tr h="1928545">
                <a:tc>
                  <a:txBody>
                    <a:bodyPr/>
                    <a:lstStyle/>
                    <a:p>
                      <a:pPr algn="ctr">
                        <a:lnSpc>
                          <a:spcPct val="115000"/>
                        </a:lnSpc>
                        <a:spcAft>
                          <a:spcPts val="0"/>
                        </a:spcAft>
                      </a:pPr>
                      <a:r>
                        <a:rPr lang="uk-UA" sz="900">
                          <a:effectLst/>
                        </a:rPr>
                        <a:t>Практичні рекомендації для гарантів</a:t>
                      </a:r>
                      <a:endParaRPr lang="ru-RU" sz="900">
                        <a:effectLst/>
                        <a:latin typeface="Calibri"/>
                        <a:ea typeface="Calibri"/>
                        <a:cs typeface="Times New Roman"/>
                      </a:endParaRPr>
                    </a:p>
                  </a:txBody>
                  <a:tcPr marL="48308" marR="48308" marT="0" marB="0" anchor="ctr"/>
                </a:tc>
                <a:tc>
                  <a:txBody>
                    <a:bodyPr/>
                    <a:lstStyle/>
                    <a:p>
                      <a:pPr marL="342900" lvl="0" indent="-342900">
                        <a:lnSpc>
                          <a:spcPct val="115000"/>
                        </a:lnSpc>
                        <a:spcAft>
                          <a:spcPts val="0"/>
                        </a:spcAft>
                        <a:buFont typeface="Symbol"/>
                        <a:buChar char=""/>
                      </a:pPr>
                      <a:r>
                        <a:rPr lang="uk-UA" sz="900" dirty="0">
                          <a:effectLst/>
                        </a:rPr>
                        <a:t>Перевірити наявність і доступність Положення про академічну доброчесність та Кодексу етики.</a:t>
                      </a:r>
                      <a:endParaRPr lang="ru-RU" sz="900" dirty="0">
                        <a:effectLst/>
                      </a:endParaRPr>
                    </a:p>
                    <a:p>
                      <a:pPr marL="342900" lvl="0" indent="-342900">
                        <a:lnSpc>
                          <a:spcPct val="115000"/>
                        </a:lnSpc>
                        <a:spcAft>
                          <a:spcPts val="0"/>
                        </a:spcAft>
                        <a:buFont typeface="Symbol"/>
                        <a:buChar char=""/>
                      </a:pPr>
                      <a:r>
                        <a:rPr lang="uk-UA" sz="900" dirty="0">
                          <a:effectLst/>
                        </a:rPr>
                        <a:t>Організувати регулярні тренінги для студентів і викладачів з питань доброчесності.</a:t>
                      </a:r>
                      <a:endParaRPr lang="ru-RU" sz="900" dirty="0">
                        <a:effectLst/>
                      </a:endParaRPr>
                    </a:p>
                    <a:p>
                      <a:pPr marL="342900" lvl="0" indent="-342900">
                        <a:lnSpc>
                          <a:spcPct val="115000"/>
                        </a:lnSpc>
                        <a:spcAft>
                          <a:spcPts val="0"/>
                        </a:spcAft>
                        <a:buFont typeface="Symbol"/>
                        <a:buChar char=""/>
                      </a:pPr>
                      <a:r>
                        <a:rPr lang="uk-UA" sz="900" dirty="0">
                          <a:effectLst/>
                        </a:rPr>
                        <a:t>Переконатися, що у ЗВО використовується сертифіковане ПЗ для перевірки на плагіат, а результати перевірки аналізують експерти.</a:t>
                      </a:r>
                      <a:endParaRPr lang="ru-RU" sz="900" dirty="0">
                        <a:effectLst/>
                      </a:endParaRPr>
                    </a:p>
                    <a:p>
                      <a:pPr marL="342900" lvl="0" indent="-342900">
                        <a:lnSpc>
                          <a:spcPct val="115000"/>
                        </a:lnSpc>
                        <a:spcAft>
                          <a:spcPts val="0"/>
                        </a:spcAft>
                        <a:buFont typeface="Symbol"/>
                        <a:buChar char=""/>
                      </a:pPr>
                      <a:r>
                        <a:rPr lang="uk-UA" sz="900" dirty="0">
                          <a:effectLst/>
                        </a:rPr>
                        <a:t>Забезпечити публічний доступ до політики та процедур доброчесності (сайт ЗВО, особисті кабінети студентів).</a:t>
                      </a:r>
                      <a:endParaRPr lang="ru-RU" sz="900" dirty="0">
                        <a:effectLst/>
                      </a:endParaRPr>
                    </a:p>
                    <a:p>
                      <a:pPr marL="342900" lvl="0" indent="-342900">
                        <a:lnSpc>
                          <a:spcPct val="115000"/>
                        </a:lnSpc>
                        <a:spcAft>
                          <a:spcPts val="0"/>
                        </a:spcAft>
                        <a:buFont typeface="Symbol"/>
                        <a:buChar char=""/>
                      </a:pPr>
                      <a:r>
                        <a:rPr lang="uk-UA" sz="900" dirty="0">
                          <a:effectLst/>
                        </a:rPr>
                        <a:t>Створити і підтримувати </a:t>
                      </a:r>
                      <a:r>
                        <a:rPr lang="uk-UA" sz="900" dirty="0" err="1">
                          <a:effectLst/>
                        </a:rPr>
                        <a:t>репозитарій</a:t>
                      </a:r>
                      <a:r>
                        <a:rPr lang="uk-UA" sz="900" dirty="0">
                          <a:effectLst/>
                        </a:rPr>
                        <a:t> кваліфікаційних робіт.</a:t>
                      </a:r>
                      <a:endParaRPr lang="ru-RU" sz="900" dirty="0">
                        <a:effectLst/>
                      </a:endParaRPr>
                    </a:p>
                    <a:p>
                      <a:pPr marL="342900" lvl="0" indent="-342900">
                        <a:lnSpc>
                          <a:spcPct val="115000"/>
                        </a:lnSpc>
                        <a:spcAft>
                          <a:spcPts val="0"/>
                        </a:spcAft>
                        <a:buFont typeface="Symbol"/>
                        <a:buChar char=""/>
                      </a:pPr>
                      <a:r>
                        <a:rPr lang="uk-UA" sz="900" dirty="0">
                          <a:effectLst/>
                        </a:rPr>
                        <a:t>Документувати усі випадки порушень та рішення щодо них (протоколи, накази).</a:t>
                      </a:r>
                      <a:endParaRPr lang="ru-RU" sz="900" dirty="0">
                        <a:effectLst/>
                      </a:endParaRPr>
                    </a:p>
                    <a:p>
                      <a:pPr marL="342900" lvl="0" indent="-342900">
                        <a:lnSpc>
                          <a:spcPct val="115000"/>
                        </a:lnSpc>
                        <a:spcAft>
                          <a:spcPts val="0"/>
                        </a:spcAft>
                        <a:buFont typeface="Symbol"/>
                        <a:buChar char=""/>
                      </a:pPr>
                      <a:r>
                        <a:rPr lang="uk-UA" sz="900" dirty="0">
                          <a:effectLst/>
                        </a:rPr>
                        <a:t>Отримувати і аналізувати зворотний зв’язок від здобувачів (анонімні опитування, скриньки довіри).</a:t>
                      </a:r>
                      <a:endParaRPr lang="ru-RU" sz="900" dirty="0">
                        <a:effectLst/>
                      </a:endParaRPr>
                    </a:p>
                    <a:p>
                      <a:pPr marL="342900" lvl="0" indent="-342900">
                        <a:lnSpc>
                          <a:spcPct val="115000"/>
                        </a:lnSpc>
                        <a:spcAft>
                          <a:spcPts val="0"/>
                        </a:spcAft>
                        <a:buFont typeface="Symbol"/>
                        <a:buChar char=""/>
                      </a:pPr>
                      <a:r>
                        <a:rPr lang="uk-UA" sz="900" dirty="0">
                          <a:effectLst/>
                        </a:rPr>
                        <a:t>Слідкувати за послідовністю застосування правил (однакові умови для всіх).</a:t>
                      </a:r>
                      <a:endParaRPr lang="ru-RU" sz="900" dirty="0">
                        <a:effectLst/>
                        <a:latin typeface="Calibri"/>
                        <a:ea typeface="Calibri"/>
                        <a:cs typeface="Times New Roman"/>
                      </a:endParaRPr>
                    </a:p>
                  </a:txBody>
                  <a:tcPr marL="48308" marR="48308" marT="0" marB="0"/>
                </a:tc>
                <a:extLst>
                  <a:ext uri="{0D108BD9-81ED-4DB2-BD59-A6C34878D82A}">
                    <a16:rowId xmlns:a16="http://schemas.microsoft.com/office/drawing/2014/main" val="10002"/>
                  </a:ext>
                </a:extLst>
              </a:tr>
              <a:tr h="1349982">
                <a:tc>
                  <a:txBody>
                    <a:bodyPr/>
                    <a:lstStyle/>
                    <a:p>
                      <a:pPr algn="ctr">
                        <a:lnSpc>
                          <a:spcPct val="115000"/>
                        </a:lnSpc>
                        <a:spcAft>
                          <a:spcPts val="0"/>
                        </a:spcAft>
                      </a:pPr>
                      <a:r>
                        <a:rPr lang="uk-UA" sz="900" dirty="0">
                          <a:solidFill>
                            <a:srgbClr val="FF0000"/>
                          </a:solidFill>
                          <a:effectLst/>
                        </a:rPr>
                        <a:t>NOTA BENE!</a:t>
                      </a:r>
                      <a:endParaRPr lang="ru-RU" sz="900" dirty="0">
                        <a:solidFill>
                          <a:srgbClr val="FF0000"/>
                        </a:solidFill>
                        <a:effectLst/>
                        <a:latin typeface="Calibri"/>
                        <a:ea typeface="Calibri"/>
                        <a:cs typeface="Times New Roman"/>
                      </a:endParaRPr>
                    </a:p>
                  </a:txBody>
                  <a:tcPr marL="48308" marR="48308" marT="0" marB="0" anchor="ctr"/>
                </a:tc>
                <a:tc>
                  <a:txBody>
                    <a:bodyPr/>
                    <a:lstStyle/>
                    <a:p>
                      <a:pPr algn="just">
                        <a:lnSpc>
                          <a:spcPct val="115000"/>
                        </a:lnSpc>
                        <a:spcAft>
                          <a:spcPts val="0"/>
                        </a:spcAft>
                      </a:pPr>
                      <a:r>
                        <a:rPr lang="uk-UA" sz="900" dirty="0">
                          <a:effectLst/>
                        </a:rPr>
                        <a:t>! Отримання сертифікату про підвищення кваліфікації з основ академічної доброчесності не є показником поінформованості щодо принципів та правил академічної доброчесності та їх неухильного дотримання. </a:t>
                      </a:r>
                      <a:endParaRPr lang="ru-RU" sz="900" dirty="0">
                        <a:effectLst/>
                      </a:endParaRPr>
                    </a:p>
                    <a:p>
                      <a:pPr algn="just">
                        <a:lnSpc>
                          <a:spcPct val="115000"/>
                        </a:lnSpc>
                        <a:spcAft>
                          <a:spcPts val="0"/>
                        </a:spcAft>
                      </a:pPr>
                      <a:r>
                        <a:rPr lang="uk-UA" sz="900" dirty="0">
                          <a:effectLst/>
                        </a:rPr>
                        <a:t>! Законодавство не вимагає від учасників освітнього процесу підписання «декларації про дотримання академічної доброчесності». </a:t>
                      </a:r>
                      <a:endParaRPr lang="ru-RU" sz="900" dirty="0">
                        <a:effectLst/>
                      </a:endParaRPr>
                    </a:p>
                    <a:p>
                      <a:pPr algn="just">
                        <a:lnSpc>
                          <a:spcPct val="115000"/>
                        </a:lnSpc>
                        <a:spcAft>
                          <a:spcPts val="0"/>
                        </a:spcAft>
                      </a:pPr>
                      <a:r>
                        <a:rPr lang="uk-UA" sz="900" dirty="0">
                          <a:effectLst/>
                        </a:rPr>
                        <a:t>! Вважається нормою, а не зразковою практикою, використання інформаційних сервісів для перевірки кваліфікаційних/курсових та інших видів </a:t>
                      </a:r>
                      <a:r>
                        <a:rPr lang="uk-UA" sz="900" dirty="0" err="1">
                          <a:effectLst/>
                        </a:rPr>
                        <a:t>навчально-</a:t>
                      </a:r>
                      <a:r>
                        <a:rPr lang="uk-UA" sz="900" dirty="0">
                          <a:effectLst/>
                        </a:rPr>
                        <a:t> наукових робіт на дотримання норм академічної доброчесності.</a:t>
                      </a:r>
                      <a:endParaRPr lang="ru-RU" sz="900" dirty="0">
                        <a:effectLst/>
                        <a:latin typeface="Calibri"/>
                        <a:ea typeface="Calibri"/>
                        <a:cs typeface="Times New Roman"/>
                      </a:endParaRPr>
                    </a:p>
                  </a:txBody>
                  <a:tcPr marL="48308" marR="48308"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71498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43608" y="1340768"/>
            <a:ext cx="6400800" cy="3528392"/>
          </a:xfrm>
        </p:spPr>
        <p:txBody>
          <a:bodyPr>
            <a:normAutofit fontScale="32500" lnSpcReduction="20000"/>
          </a:bodyPr>
          <a:lstStyle/>
          <a:p>
            <a:r>
              <a:rPr lang="uk-UA" sz="16600" b="1" dirty="0">
                <a:solidFill>
                  <a:schemeClr val="tx1"/>
                </a:solidFill>
                <a:latin typeface="Times New Roman" pitchFamily="18" charset="0"/>
                <a:cs typeface="Times New Roman" pitchFamily="18" charset="0"/>
              </a:rPr>
              <a:t>КРИТЕРІЙ 6. </a:t>
            </a:r>
          </a:p>
          <a:p>
            <a:endParaRPr lang="ru-RU" sz="16500" b="1" dirty="0">
              <a:solidFill>
                <a:schemeClr val="tx1"/>
              </a:solidFill>
              <a:latin typeface="Times New Roman" pitchFamily="18" charset="0"/>
              <a:cs typeface="Times New Roman" pitchFamily="18" charset="0"/>
            </a:endParaRPr>
          </a:p>
          <a:p>
            <a:r>
              <a:rPr lang="uk-UA" sz="16500" b="1" dirty="0">
                <a:solidFill>
                  <a:schemeClr val="tx1"/>
                </a:solidFill>
                <a:latin typeface="Times New Roman" pitchFamily="18" charset="0"/>
                <a:cs typeface="Times New Roman" pitchFamily="18" charset="0"/>
              </a:rPr>
              <a:t>ЛЮДСЬКІ РЕСУРСИ</a:t>
            </a:r>
            <a:endParaRPr lang="ru-RU" sz="16500" b="1" dirty="0">
              <a:solidFill>
                <a:schemeClr val="tx1"/>
              </a:solidFill>
              <a:latin typeface="Times New Roman" pitchFamily="18" charset="0"/>
              <a:cs typeface="Times New Roman" pitchFamily="18" charset="0"/>
            </a:endParaRPr>
          </a:p>
        </p:txBody>
      </p:sp>
      <p:sp>
        <p:nvSpPr>
          <p:cNvPr id="6"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spTree>
    <p:extLst>
      <p:ext uri="{BB962C8B-B14F-4D97-AF65-F5344CB8AC3E}">
        <p14:creationId xmlns:p14="http://schemas.microsoft.com/office/powerpoint/2010/main" val="3097838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404664"/>
            <a:ext cx="7264896" cy="1800200"/>
          </a:xfrm>
        </p:spPr>
        <p:txBody>
          <a:bodyPr>
            <a:normAutofit/>
          </a:bodyPr>
          <a:lstStyle/>
          <a:p>
            <a:pPr algn="just"/>
            <a:r>
              <a:rPr lang="uk-UA" sz="2000" dirty="0">
                <a:solidFill>
                  <a:schemeClr val="tx1"/>
                </a:solidFill>
                <a:latin typeface="Times New Roman" pitchFamily="18" charset="0"/>
                <a:cs typeface="Times New Roman" pitchFamily="18" charset="0"/>
              </a:rPr>
              <a:t>	</a:t>
            </a:r>
            <a:r>
              <a:rPr lang="uk-UA" sz="2000" b="1" dirty="0">
                <a:solidFill>
                  <a:schemeClr val="tx1"/>
                </a:solidFill>
                <a:latin typeface="Times New Roman" pitchFamily="18" charset="0"/>
                <a:cs typeface="Times New Roman" pitchFamily="18" charset="0"/>
              </a:rPr>
              <a:t>6.1. </a:t>
            </a:r>
            <a:r>
              <a:rPr lang="uk-UA" sz="2100" dirty="0">
                <a:solidFill>
                  <a:schemeClr val="tx1"/>
                </a:solidFill>
                <a:latin typeface="Times New Roman" pitchFamily="18" charset="0"/>
                <a:cs typeface="Times New Roman" pitchFamily="18" charset="0"/>
              </a:rPr>
              <a:t>Викладачі, залучені до реалізації освітньої програми, з огляду на їх кваліфікацію та/або професійний досвід спроможні забезпечити освітні компоненти, які вони реалізують у межах освітньої програми, з урахуванням вимог щодо викладачів, визначених законодавством. </a:t>
            </a:r>
            <a:endParaRPr lang="ru-RU" sz="2100" dirty="0">
              <a:solidFill>
                <a:schemeClr val="tx1"/>
              </a:solidFill>
              <a:latin typeface="Times New Roman" pitchFamily="18" charset="0"/>
              <a:cs typeface="Times New Roman" pitchFamily="18" charset="0"/>
            </a:endParaRPr>
          </a:p>
        </p:txBody>
      </p:sp>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graphicFrame>
        <p:nvGraphicFramePr>
          <p:cNvPr id="2" name="Таблица 1"/>
          <p:cNvGraphicFramePr>
            <a:graphicFrameLocks noGrp="1"/>
          </p:cNvGraphicFramePr>
          <p:nvPr>
            <p:extLst>
              <p:ext uri="{D42A27DB-BD31-4B8C-83A1-F6EECF244321}">
                <p14:modId xmlns:p14="http://schemas.microsoft.com/office/powerpoint/2010/main" val="1892913425"/>
              </p:ext>
            </p:extLst>
          </p:nvPr>
        </p:nvGraphicFramePr>
        <p:xfrm>
          <a:off x="457201" y="2348880"/>
          <a:ext cx="7859216" cy="3024336"/>
        </p:xfrm>
        <a:graphic>
          <a:graphicData uri="http://schemas.openxmlformats.org/drawingml/2006/table">
            <a:tbl>
              <a:tblPr firstRow="1" firstCol="1" bandRow="1">
                <a:tableStyleId>{5C22544A-7EE6-4342-B048-85BDC9FD1C3A}</a:tableStyleId>
              </a:tblPr>
              <a:tblGrid>
                <a:gridCol w="1715250">
                  <a:extLst>
                    <a:ext uri="{9D8B030D-6E8A-4147-A177-3AD203B41FA5}">
                      <a16:colId xmlns:a16="http://schemas.microsoft.com/office/drawing/2014/main" val="20000"/>
                    </a:ext>
                  </a:extLst>
                </a:gridCol>
                <a:gridCol w="6143966">
                  <a:extLst>
                    <a:ext uri="{9D8B030D-6E8A-4147-A177-3AD203B41FA5}">
                      <a16:colId xmlns:a16="http://schemas.microsoft.com/office/drawing/2014/main" val="20001"/>
                    </a:ext>
                  </a:extLst>
                </a:gridCol>
              </a:tblGrid>
              <a:tr h="864095">
                <a:tc>
                  <a:txBody>
                    <a:bodyPr/>
                    <a:lstStyle/>
                    <a:p>
                      <a:pPr algn="ctr">
                        <a:lnSpc>
                          <a:spcPct val="115000"/>
                        </a:lnSpc>
                        <a:spcAft>
                          <a:spcPts val="0"/>
                        </a:spcAft>
                      </a:pPr>
                      <a:r>
                        <a:rPr lang="uk-UA" sz="1100">
                          <a:effectLst/>
                        </a:rPr>
                        <a:t>Суть підкритерію</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algn="just">
                        <a:spcAft>
                          <a:spcPts val="0"/>
                        </a:spcAft>
                      </a:pPr>
                      <a:r>
                        <a:rPr lang="uk-UA" sz="1000">
                          <a:effectLst/>
                        </a:rPr>
                        <a:t>Викладачі, залучені до реалізації ОП, повинні мати кваліфікацію та/або професійний досвід, достатні для забезпечення навчальних компонентів, які вони викладають. Враховується відповідність освіти, наукового ступеня, досвіду роботи, наявність публікацій та досягнень у професійній діяльності. Оцінюється співвідношення кількості викладачів, що відповідають вимогам, до загальної кількості викладачів ОП.</a:t>
                      </a:r>
                      <a:endParaRPr lang="ru-RU" sz="1000">
                        <a:effectLst/>
                        <a:latin typeface="Calibri"/>
                        <a:ea typeface="Times New Roman"/>
                        <a:cs typeface="Times New Roman"/>
                      </a:endParaRPr>
                    </a:p>
                  </a:txBody>
                  <a:tcPr marL="60111" marR="60111" marT="0" marB="0"/>
                </a:tc>
                <a:extLst>
                  <a:ext uri="{0D108BD9-81ED-4DB2-BD59-A6C34878D82A}">
                    <a16:rowId xmlns:a16="http://schemas.microsoft.com/office/drawing/2014/main" val="10000"/>
                  </a:ext>
                </a:extLst>
              </a:tr>
              <a:tr h="2160241">
                <a:tc>
                  <a:txBody>
                    <a:bodyPr/>
                    <a:lstStyle/>
                    <a:p>
                      <a:pPr algn="ctr">
                        <a:lnSpc>
                          <a:spcPct val="115000"/>
                        </a:lnSpc>
                        <a:spcAft>
                          <a:spcPts val="0"/>
                        </a:spcAft>
                      </a:pPr>
                      <a:r>
                        <a:rPr lang="uk-UA" sz="1100">
                          <a:effectLst/>
                        </a:rPr>
                        <a:t>Нормативні документи</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algn="just">
                        <a:spcAft>
                          <a:spcPts val="0"/>
                        </a:spcAft>
                      </a:pPr>
                      <a:r>
                        <a:rPr lang="uk-UA" sz="1000" dirty="0">
                          <a:effectLst/>
                        </a:rPr>
                        <a:t>Законодавча база та рекомендації:</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ESG 2015 (Стандарт 1.5).</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Постанова КМУ «Про затвердження Ліцензійних умов провадження освітньої діяльності».</a:t>
                      </a:r>
                      <a:endParaRPr lang="ru-RU" sz="1000" dirty="0">
                        <a:effectLst/>
                      </a:endParaRPr>
                    </a:p>
                    <a:p>
                      <a:pPr algn="just">
                        <a:spcAft>
                          <a:spcPts val="0"/>
                        </a:spcAft>
                      </a:pPr>
                      <a:r>
                        <a:rPr lang="uk-UA" sz="1000" dirty="0">
                          <a:effectLst/>
                        </a:rPr>
                        <a:t>Локальні акти ЗВО:</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Вимоги до кваліфікації та професійного досвіду викладачів за ОК.</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Порядок відбору викладачів для викладання ОК.</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Процедура підтвердження спроможності викладача забезпечувати ОК.</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Процедури оцінювання наукової та методичної діяльності викладача.</a:t>
                      </a:r>
                      <a:endParaRPr lang="ru-RU" sz="1000" dirty="0">
                        <a:effectLst/>
                      </a:endParaRPr>
                    </a:p>
                    <a:p>
                      <a:pPr algn="just">
                        <a:spcAft>
                          <a:spcPts val="0"/>
                        </a:spcAft>
                      </a:pPr>
                      <a:r>
                        <a:rPr lang="uk-UA" sz="1000" dirty="0">
                          <a:effectLst/>
                        </a:rPr>
                        <a:t>Інші документи:</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Освітня програма і навчальний план (для визначення відповідності викладача конкретному ОК).</a:t>
                      </a:r>
                      <a:endParaRPr lang="ru-RU" sz="1000" dirty="0">
                        <a:effectLst/>
                        <a:latin typeface="Calibri"/>
                        <a:ea typeface="Times New Roman"/>
                        <a:cs typeface="Times New Roman"/>
                      </a:endParaRPr>
                    </a:p>
                  </a:txBody>
                  <a:tcPr marL="60111" marR="60111"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35845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sp>
        <p:nvSpPr>
          <p:cNvPr id="4" name="Подзаголовок 3"/>
          <p:cNvSpPr>
            <a:spLocks noGrp="1"/>
          </p:cNvSpPr>
          <p:nvPr>
            <p:ph type="subTitle" idx="1"/>
          </p:nvPr>
        </p:nvSpPr>
        <p:spPr/>
        <p:txBody>
          <a:bodyPr/>
          <a:lstStyle/>
          <a:p>
            <a:endParaRPr lang="ru-RU"/>
          </a:p>
        </p:txBody>
      </p:sp>
      <p:graphicFrame>
        <p:nvGraphicFramePr>
          <p:cNvPr id="3" name="Таблица 2"/>
          <p:cNvGraphicFramePr>
            <a:graphicFrameLocks noGrp="1"/>
          </p:cNvGraphicFramePr>
          <p:nvPr>
            <p:extLst>
              <p:ext uri="{D42A27DB-BD31-4B8C-83A1-F6EECF244321}">
                <p14:modId xmlns:p14="http://schemas.microsoft.com/office/powerpoint/2010/main" val="1638414761"/>
              </p:ext>
            </p:extLst>
          </p:nvPr>
        </p:nvGraphicFramePr>
        <p:xfrm>
          <a:off x="395536" y="332656"/>
          <a:ext cx="7776864" cy="5973488"/>
        </p:xfrm>
        <a:graphic>
          <a:graphicData uri="http://schemas.openxmlformats.org/drawingml/2006/table">
            <a:tbl>
              <a:tblPr firstRow="1" firstCol="1" bandRow="1">
                <a:tableStyleId>{5C22544A-7EE6-4342-B048-85BDC9FD1C3A}</a:tableStyleId>
              </a:tblPr>
              <a:tblGrid>
                <a:gridCol w="1697278">
                  <a:extLst>
                    <a:ext uri="{9D8B030D-6E8A-4147-A177-3AD203B41FA5}">
                      <a16:colId xmlns:a16="http://schemas.microsoft.com/office/drawing/2014/main" val="20000"/>
                    </a:ext>
                  </a:extLst>
                </a:gridCol>
                <a:gridCol w="6079586">
                  <a:extLst>
                    <a:ext uri="{9D8B030D-6E8A-4147-A177-3AD203B41FA5}">
                      <a16:colId xmlns:a16="http://schemas.microsoft.com/office/drawing/2014/main" val="20001"/>
                    </a:ext>
                  </a:extLst>
                </a:gridCol>
              </a:tblGrid>
              <a:tr h="1334934">
                <a:tc>
                  <a:txBody>
                    <a:bodyPr/>
                    <a:lstStyle/>
                    <a:p>
                      <a:pPr algn="ctr">
                        <a:lnSpc>
                          <a:spcPct val="115000"/>
                        </a:lnSpc>
                        <a:spcAft>
                          <a:spcPts val="0"/>
                        </a:spcAft>
                      </a:pPr>
                      <a:r>
                        <a:rPr lang="uk-UA" sz="900" dirty="0">
                          <a:effectLst/>
                        </a:rPr>
                        <a:t>Що перевірятимуть експерти</a:t>
                      </a:r>
                      <a:endParaRPr lang="ru-RU" sz="900" dirty="0">
                        <a:effectLst/>
                      </a:endParaRPr>
                    </a:p>
                    <a:p>
                      <a:pPr algn="ctr">
                        <a:lnSpc>
                          <a:spcPct val="115000"/>
                        </a:lnSpc>
                        <a:spcAft>
                          <a:spcPts val="0"/>
                        </a:spcAft>
                      </a:pPr>
                      <a:r>
                        <a:rPr lang="uk-UA" sz="900" dirty="0">
                          <a:effectLst/>
                        </a:rPr>
                        <a:t> </a:t>
                      </a:r>
                      <a:endParaRPr lang="ru-RU" sz="900" dirty="0">
                        <a:effectLst/>
                        <a:latin typeface="Calibri"/>
                        <a:ea typeface="Calibri"/>
                        <a:cs typeface="Times New Roman"/>
                      </a:endParaRPr>
                    </a:p>
                  </a:txBody>
                  <a:tcPr marL="43951" marR="43951" marT="0" marB="0" anchor="ctr"/>
                </a:tc>
                <a:tc>
                  <a:txBody>
                    <a:bodyPr/>
                    <a:lstStyle/>
                    <a:p>
                      <a:pPr marL="342900" lvl="0" indent="-342900" algn="just">
                        <a:lnSpc>
                          <a:spcPct val="115000"/>
                        </a:lnSpc>
                        <a:spcAft>
                          <a:spcPts val="0"/>
                        </a:spcAft>
                        <a:buFont typeface="Symbol"/>
                        <a:buChar char=""/>
                      </a:pPr>
                      <a:r>
                        <a:rPr lang="uk-UA" sz="900" dirty="0">
                          <a:effectLst/>
                        </a:rPr>
                        <a:t>Наявність відповідних кваліфікаційних документів та/або підтвердженого досвіду професійної діяльності.</a:t>
                      </a:r>
                      <a:endParaRPr lang="ru-RU" sz="900" dirty="0">
                        <a:effectLst/>
                      </a:endParaRPr>
                    </a:p>
                    <a:p>
                      <a:pPr marL="342900" lvl="0" indent="-342900" algn="just">
                        <a:lnSpc>
                          <a:spcPct val="115000"/>
                        </a:lnSpc>
                        <a:spcAft>
                          <a:spcPts val="0"/>
                        </a:spcAft>
                        <a:buFont typeface="Symbol"/>
                        <a:buChar char=""/>
                      </a:pPr>
                      <a:r>
                        <a:rPr lang="uk-UA" sz="900" dirty="0">
                          <a:effectLst/>
                        </a:rPr>
                        <a:t>Наявність не менше п’яти публікацій у сфері, що відповідає змісту ОК (за винятком випадків, зазначених у ліцензійних умовах).</a:t>
                      </a:r>
                      <a:endParaRPr lang="ru-RU" sz="900" dirty="0">
                        <a:effectLst/>
                      </a:endParaRPr>
                    </a:p>
                    <a:p>
                      <a:pPr marL="342900" lvl="0" indent="-342900" algn="just">
                        <a:lnSpc>
                          <a:spcPct val="115000"/>
                        </a:lnSpc>
                        <a:spcAft>
                          <a:spcPts val="0"/>
                        </a:spcAft>
                        <a:buFont typeface="Symbol"/>
                        <a:buChar char=""/>
                      </a:pPr>
                      <a:r>
                        <a:rPr lang="uk-UA" sz="900" dirty="0">
                          <a:effectLst/>
                        </a:rPr>
                        <a:t>Відповідність стажу викладачів і науково-педагогічних досягнень вимогам закону.</a:t>
                      </a:r>
                      <a:endParaRPr lang="ru-RU" sz="900" dirty="0">
                        <a:effectLst/>
                      </a:endParaRPr>
                    </a:p>
                    <a:p>
                      <a:pPr marL="342900" lvl="0" indent="-342900" algn="just">
                        <a:lnSpc>
                          <a:spcPct val="115000"/>
                        </a:lnSpc>
                        <a:spcAft>
                          <a:spcPts val="0"/>
                        </a:spcAft>
                        <a:buFont typeface="Symbol"/>
                        <a:buChar char=""/>
                      </a:pPr>
                      <a:r>
                        <a:rPr lang="uk-UA" sz="900" dirty="0" err="1">
                          <a:effectLst/>
                        </a:rPr>
                        <a:t>Мотивованість</a:t>
                      </a:r>
                      <a:r>
                        <a:rPr lang="uk-UA" sz="900" dirty="0">
                          <a:effectLst/>
                        </a:rPr>
                        <a:t> вибору викладачів для конкретних ОК.</a:t>
                      </a:r>
                      <a:endParaRPr lang="ru-RU" sz="900" dirty="0">
                        <a:effectLst/>
                      </a:endParaRPr>
                    </a:p>
                    <a:p>
                      <a:pPr marL="342900" lvl="0" indent="-342900" algn="just">
                        <a:lnSpc>
                          <a:spcPct val="115000"/>
                        </a:lnSpc>
                        <a:spcAft>
                          <a:spcPts val="0"/>
                        </a:spcAft>
                        <a:buFont typeface="Symbol"/>
                        <a:buChar char=""/>
                      </a:pPr>
                      <a:r>
                        <a:rPr lang="uk-UA" sz="900" dirty="0">
                          <a:effectLst/>
                        </a:rPr>
                        <a:t>Співвідношення кількості викладачів, що відповідають вимогам, до загальної кількості викладачів ОП.</a:t>
                      </a:r>
                      <a:endParaRPr lang="ru-RU" sz="900" dirty="0">
                        <a:effectLst/>
                        <a:latin typeface="Calibri"/>
                        <a:ea typeface="Calibri"/>
                        <a:cs typeface="Times New Roman"/>
                      </a:endParaRPr>
                    </a:p>
                  </a:txBody>
                  <a:tcPr marL="43951" marR="43951" marT="0" marB="0"/>
                </a:tc>
                <a:extLst>
                  <a:ext uri="{0D108BD9-81ED-4DB2-BD59-A6C34878D82A}">
                    <a16:rowId xmlns:a16="http://schemas.microsoft.com/office/drawing/2014/main" val="10000"/>
                  </a:ext>
                </a:extLst>
              </a:tr>
              <a:tr h="901625">
                <a:tc>
                  <a:txBody>
                    <a:bodyPr/>
                    <a:lstStyle/>
                    <a:p>
                      <a:pPr algn="ctr">
                        <a:lnSpc>
                          <a:spcPct val="115000"/>
                        </a:lnSpc>
                        <a:spcAft>
                          <a:spcPts val="0"/>
                        </a:spcAft>
                      </a:pPr>
                      <a:r>
                        <a:rPr lang="uk-UA" sz="900">
                          <a:effectLst/>
                        </a:rPr>
                        <a:t>Можливі недоліки та як їх обґрунтовувати</a:t>
                      </a:r>
                      <a:endParaRPr lang="ru-RU" sz="900">
                        <a:effectLst/>
                        <a:latin typeface="Calibri"/>
                        <a:ea typeface="Calibri"/>
                        <a:cs typeface="Times New Roman"/>
                      </a:endParaRPr>
                    </a:p>
                  </a:txBody>
                  <a:tcPr marL="43951" marR="43951" marT="0" marB="0" anchor="ctr"/>
                </a:tc>
                <a:tc>
                  <a:txBody>
                    <a:bodyPr/>
                    <a:lstStyle/>
                    <a:p>
                      <a:pPr algn="just">
                        <a:spcAft>
                          <a:spcPts val="0"/>
                        </a:spcAft>
                      </a:pPr>
                      <a:r>
                        <a:rPr lang="uk-UA" sz="900" dirty="0">
                          <a:effectLst/>
                        </a:rPr>
                        <a:t>Невідповідність кваліфікації або професійного досвіду викладачів ОК:</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Вказати конкретні ОК, які забезпечують викладачі, кваліфікація або досвід яких не відповідає вимогам.</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Детально пояснити невідповідність:</a:t>
                      </a:r>
                      <a:endParaRPr lang="ru-RU" sz="900" dirty="0">
                        <a:effectLst/>
                      </a:endParaRPr>
                    </a:p>
                    <a:p>
                      <a:pPr marL="742950" lvl="1" indent="-285750" algn="just">
                        <a:spcAft>
                          <a:spcPts val="0"/>
                        </a:spcAft>
                        <a:buSzPts val="1000"/>
                        <a:buFont typeface="Courier New"/>
                        <a:buChar char="o"/>
                        <a:tabLst>
                          <a:tab pos="914400" algn="l"/>
                        </a:tabLst>
                      </a:pPr>
                      <a:r>
                        <a:rPr lang="uk-UA" sz="900" dirty="0">
                          <a:effectLst/>
                        </a:rPr>
                        <a:t>різницю між наявним ступенем/спеціальністю та необхідним;</a:t>
                      </a:r>
                      <a:endParaRPr lang="ru-RU" sz="900" dirty="0">
                        <a:effectLst/>
                      </a:endParaRPr>
                    </a:p>
                    <a:p>
                      <a:pPr marL="742950" lvl="1" indent="-285750" algn="just">
                        <a:spcAft>
                          <a:spcPts val="0"/>
                        </a:spcAft>
                        <a:buSzPts val="1000"/>
                        <a:buFont typeface="Courier New"/>
                        <a:buChar char="o"/>
                        <a:tabLst>
                          <a:tab pos="914400" algn="l"/>
                        </a:tabLst>
                      </a:pPr>
                      <a:r>
                        <a:rPr lang="uk-UA" sz="900" dirty="0">
                          <a:effectLst/>
                        </a:rPr>
                        <a:t>невідповідність досвіду роботи (менше 5 років, недостатня фахова практика);</a:t>
                      </a:r>
                      <a:endParaRPr lang="ru-RU" sz="900" dirty="0">
                        <a:effectLst/>
                      </a:endParaRPr>
                    </a:p>
                    <a:p>
                      <a:pPr marL="742950" lvl="1" indent="-285750" algn="just">
                        <a:spcAft>
                          <a:spcPts val="0"/>
                        </a:spcAft>
                        <a:buSzPts val="1000"/>
                        <a:buFont typeface="Courier New"/>
                        <a:buChar char="o"/>
                        <a:tabLst>
                          <a:tab pos="914400" algn="l"/>
                        </a:tabLst>
                      </a:pPr>
                      <a:r>
                        <a:rPr lang="uk-UA" sz="900" dirty="0">
                          <a:effectLst/>
                        </a:rPr>
                        <a:t>відсутність або недостатню кількість публікацій у відповідній сфері.</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Пояснити, як ця невідповідність може впливати на якість реалізації ОП.</a:t>
                      </a:r>
                      <a:endParaRPr lang="ru-RU" sz="900" dirty="0">
                        <a:effectLst/>
                        <a:latin typeface="Calibri"/>
                        <a:ea typeface="Times New Roman"/>
                        <a:cs typeface="Times New Roman"/>
                      </a:endParaRPr>
                    </a:p>
                  </a:txBody>
                  <a:tcPr marL="43951" marR="43951" marT="0" marB="0"/>
                </a:tc>
                <a:extLst>
                  <a:ext uri="{0D108BD9-81ED-4DB2-BD59-A6C34878D82A}">
                    <a16:rowId xmlns:a16="http://schemas.microsoft.com/office/drawing/2014/main" val="10001"/>
                  </a:ext>
                </a:extLst>
              </a:tr>
              <a:tr h="2007311">
                <a:tc>
                  <a:txBody>
                    <a:bodyPr/>
                    <a:lstStyle/>
                    <a:p>
                      <a:pPr algn="ctr">
                        <a:lnSpc>
                          <a:spcPct val="115000"/>
                        </a:lnSpc>
                        <a:spcAft>
                          <a:spcPts val="0"/>
                        </a:spcAft>
                      </a:pPr>
                      <a:r>
                        <a:rPr lang="uk-UA" sz="900">
                          <a:effectLst/>
                        </a:rPr>
                        <a:t>Практичні рекомендації для гарантів</a:t>
                      </a:r>
                      <a:endParaRPr lang="ru-RU" sz="900">
                        <a:effectLst/>
                        <a:latin typeface="Calibri"/>
                        <a:ea typeface="Calibri"/>
                        <a:cs typeface="Times New Roman"/>
                      </a:endParaRPr>
                    </a:p>
                  </a:txBody>
                  <a:tcPr marL="43951" marR="43951" marT="0" marB="0" anchor="ctr"/>
                </a:tc>
                <a:tc>
                  <a:txBody>
                    <a:bodyPr/>
                    <a:lstStyle/>
                    <a:p>
                      <a:pPr marL="342900" lvl="0" indent="-342900" algn="just">
                        <a:lnSpc>
                          <a:spcPct val="115000"/>
                        </a:lnSpc>
                        <a:spcAft>
                          <a:spcPts val="0"/>
                        </a:spcAft>
                        <a:buFont typeface="Symbol"/>
                        <a:buChar char=""/>
                      </a:pPr>
                      <a:r>
                        <a:rPr lang="uk-UA" sz="900" dirty="0">
                          <a:effectLst/>
                        </a:rPr>
                        <a:t>Перевірити наявність документів, що підтверджують кваліфікацію викладачів (дипломи, сертифікати, накази про призначення).</a:t>
                      </a:r>
                      <a:endParaRPr lang="ru-RU" sz="900" dirty="0">
                        <a:effectLst/>
                      </a:endParaRPr>
                    </a:p>
                    <a:p>
                      <a:pPr marL="342900" lvl="0" indent="-342900" algn="just">
                        <a:lnSpc>
                          <a:spcPct val="115000"/>
                        </a:lnSpc>
                        <a:spcAft>
                          <a:spcPts val="0"/>
                        </a:spcAft>
                        <a:buFont typeface="Symbol"/>
                        <a:buChar char=""/>
                      </a:pPr>
                      <a:r>
                        <a:rPr lang="uk-UA" sz="900" dirty="0">
                          <a:effectLst/>
                        </a:rPr>
                        <a:t>Підтвердити професійний досвід викладачів за профільними дисциплінами (не менше 5 років, за винятками ліцензійних умов).</a:t>
                      </a:r>
                      <a:endParaRPr lang="ru-RU" sz="900" dirty="0">
                        <a:effectLst/>
                      </a:endParaRPr>
                    </a:p>
                    <a:p>
                      <a:pPr marL="342900" lvl="0" indent="-342900" algn="just">
                        <a:lnSpc>
                          <a:spcPct val="115000"/>
                        </a:lnSpc>
                        <a:spcAft>
                          <a:spcPts val="0"/>
                        </a:spcAft>
                        <a:buFont typeface="Symbol"/>
                        <a:buChar char=""/>
                      </a:pPr>
                      <a:r>
                        <a:rPr lang="uk-UA" sz="900" dirty="0">
                          <a:effectLst/>
                        </a:rPr>
                        <a:t>Перевірити наявність публікацій за останні 5 років у відповідній сфері (не менше 5, за винятками).</a:t>
                      </a:r>
                      <a:endParaRPr lang="ru-RU" sz="900" dirty="0">
                        <a:effectLst/>
                      </a:endParaRPr>
                    </a:p>
                    <a:p>
                      <a:pPr marL="342900" lvl="0" indent="-342900" algn="just">
                        <a:lnSpc>
                          <a:spcPct val="115000"/>
                        </a:lnSpc>
                        <a:spcAft>
                          <a:spcPts val="0"/>
                        </a:spcAft>
                        <a:buFont typeface="Symbol"/>
                        <a:buChar char=""/>
                      </a:pPr>
                      <a:r>
                        <a:rPr lang="uk-UA" sz="900" dirty="0">
                          <a:effectLst/>
                        </a:rPr>
                        <a:t>Задокументувати процедуру відбору викладачів для конкретних ОК (мотивоване рішення, накази).</a:t>
                      </a:r>
                      <a:endParaRPr lang="ru-RU" sz="900" dirty="0">
                        <a:effectLst/>
                      </a:endParaRPr>
                    </a:p>
                    <a:p>
                      <a:pPr marL="342900" lvl="0" indent="-342900" algn="just">
                        <a:lnSpc>
                          <a:spcPct val="115000"/>
                        </a:lnSpc>
                        <a:spcAft>
                          <a:spcPts val="0"/>
                        </a:spcAft>
                        <a:buFont typeface="Symbol"/>
                        <a:buChar char=""/>
                      </a:pPr>
                      <a:r>
                        <a:rPr lang="uk-UA" sz="900" dirty="0">
                          <a:effectLst/>
                        </a:rPr>
                        <a:t>Сформувати звіт про відповідність викладачів вимогам закону та ліцензійним умовам.</a:t>
                      </a:r>
                      <a:endParaRPr lang="ru-RU" sz="900" dirty="0">
                        <a:effectLst/>
                      </a:endParaRPr>
                    </a:p>
                    <a:p>
                      <a:pPr marL="342900" lvl="0" indent="-342900" algn="just">
                        <a:lnSpc>
                          <a:spcPct val="115000"/>
                        </a:lnSpc>
                        <a:spcAft>
                          <a:spcPts val="0"/>
                        </a:spcAft>
                        <a:buFont typeface="Symbol"/>
                        <a:buChar char=""/>
                      </a:pPr>
                      <a:r>
                        <a:rPr lang="uk-UA" sz="900" dirty="0">
                          <a:effectLst/>
                        </a:rPr>
                        <a:t>Враховувати винятки, наприклад, для викладачів із меншим стажем, учасників бойових дій або працівників на умовах сумісництва.</a:t>
                      </a:r>
                      <a:endParaRPr lang="ru-RU" sz="900" dirty="0">
                        <a:effectLst/>
                      </a:endParaRPr>
                    </a:p>
                    <a:p>
                      <a:pPr marL="342900" lvl="0" indent="-342900" algn="just">
                        <a:lnSpc>
                          <a:spcPct val="115000"/>
                        </a:lnSpc>
                        <a:spcAft>
                          <a:spcPts val="0"/>
                        </a:spcAft>
                        <a:buFont typeface="Symbol"/>
                        <a:buChar char=""/>
                      </a:pPr>
                      <a:r>
                        <a:rPr lang="uk-UA" sz="900" dirty="0">
                          <a:effectLst/>
                        </a:rPr>
                        <a:t>Звернути увагу на співвідношення кількості викладачів, що відповідають вимогам, до загальної кількості викладачів ОП для уникнення системних недоліків.</a:t>
                      </a:r>
                      <a:endParaRPr lang="ru-RU" sz="900" dirty="0">
                        <a:effectLst/>
                        <a:latin typeface="Calibri"/>
                        <a:ea typeface="Calibri"/>
                        <a:cs typeface="Times New Roman"/>
                      </a:endParaRPr>
                    </a:p>
                  </a:txBody>
                  <a:tcPr marL="43951" marR="43951" marT="0" marB="0"/>
                </a:tc>
                <a:extLst>
                  <a:ext uri="{0D108BD9-81ED-4DB2-BD59-A6C34878D82A}">
                    <a16:rowId xmlns:a16="http://schemas.microsoft.com/office/drawing/2014/main" val="10002"/>
                  </a:ext>
                </a:extLst>
              </a:tr>
              <a:tr h="1671123">
                <a:tc>
                  <a:txBody>
                    <a:bodyPr/>
                    <a:lstStyle/>
                    <a:p>
                      <a:pPr algn="ctr">
                        <a:lnSpc>
                          <a:spcPct val="115000"/>
                        </a:lnSpc>
                        <a:spcAft>
                          <a:spcPts val="0"/>
                        </a:spcAft>
                      </a:pPr>
                      <a:r>
                        <a:rPr lang="uk-UA" sz="900" dirty="0">
                          <a:solidFill>
                            <a:srgbClr val="FF0000"/>
                          </a:solidFill>
                          <a:effectLst/>
                        </a:rPr>
                        <a:t>NOTA BENE!</a:t>
                      </a:r>
                      <a:endParaRPr lang="ru-RU" sz="900" dirty="0">
                        <a:solidFill>
                          <a:srgbClr val="FF0000"/>
                        </a:solidFill>
                        <a:effectLst/>
                        <a:latin typeface="Calibri"/>
                        <a:ea typeface="Calibri"/>
                        <a:cs typeface="Times New Roman"/>
                      </a:endParaRPr>
                    </a:p>
                  </a:txBody>
                  <a:tcPr marL="43951" marR="43951" marT="0" marB="0" anchor="ctr"/>
                </a:tc>
                <a:tc>
                  <a:txBody>
                    <a:bodyPr/>
                    <a:lstStyle/>
                    <a:p>
                      <a:pPr algn="just">
                        <a:lnSpc>
                          <a:spcPct val="115000"/>
                        </a:lnSpc>
                        <a:spcAft>
                          <a:spcPts val="0"/>
                        </a:spcAft>
                      </a:pPr>
                      <a:r>
                        <a:rPr lang="uk-UA" sz="900" dirty="0">
                          <a:effectLst/>
                        </a:rPr>
                        <a:t>! У відомостях про </a:t>
                      </a:r>
                      <a:r>
                        <a:rPr lang="uk-UA" sz="900" dirty="0" err="1">
                          <a:effectLst/>
                        </a:rPr>
                        <a:t>самооцінювання</a:t>
                      </a:r>
                      <a:r>
                        <a:rPr lang="uk-UA" sz="900" dirty="0">
                          <a:effectLst/>
                        </a:rPr>
                        <a:t> (таблиця 2) необхідно вказати інформацію про викладача, яка обґрунтовує його відповідність конкретному ОК.  У колонці «Обґрунтування» не варто зазначати серії та номери дипломів та іншу інформацію, яка не підтверджує відповідність кваліфікації, досвіду тощо освітньому компоненту. Натомість важливою є інформація про науковий ступінь, наукову спеціальність та напрям наукових досліджень, практичний досвід, наукову публікаційну активність, що відповідає освітньому компонентові. </a:t>
                      </a:r>
                      <a:endParaRPr lang="ru-RU" sz="900" dirty="0">
                        <a:effectLst/>
                      </a:endParaRPr>
                    </a:p>
                    <a:p>
                      <a:pPr algn="just">
                        <a:lnSpc>
                          <a:spcPct val="115000"/>
                        </a:lnSpc>
                        <a:spcAft>
                          <a:spcPts val="0"/>
                        </a:spcAft>
                      </a:pPr>
                      <a:r>
                        <a:rPr lang="uk-UA" sz="900" dirty="0">
                          <a:effectLst/>
                        </a:rPr>
                        <a:t>! Наявність публікацій у виданнях, що включені до </a:t>
                      </a:r>
                      <a:r>
                        <a:rPr lang="uk-UA" sz="900" dirty="0" err="1">
                          <a:effectLst/>
                        </a:rPr>
                        <a:t>наукометричних</a:t>
                      </a:r>
                      <a:r>
                        <a:rPr lang="uk-UA" sz="900" dirty="0">
                          <a:effectLst/>
                        </a:rPr>
                        <a:t> баз </a:t>
                      </a:r>
                      <a:r>
                        <a:rPr lang="uk-UA" sz="900" dirty="0" err="1">
                          <a:effectLst/>
                        </a:rPr>
                        <a:t>Scopus</a:t>
                      </a:r>
                      <a:r>
                        <a:rPr lang="uk-UA" sz="900" dirty="0">
                          <a:effectLst/>
                        </a:rPr>
                        <a:t>/</a:t>
                      </a:r>
                      <a:r>
                        <a:rPr lang="uk-UA" sz="900" dirty="0" err="1">
                          <a:effectLst/>
                        </a:rPr>
                        <a:t>Web</a:t>
                      </a:r>
                      <a:r>
                        <a:rPr lang="uk-UA" sz="900" dirty="0">
                          <a:effectLst/>
                        </a:rPr>
                        <a:t> </a:t>
                      </a:r>
                      <a:r>
                        <a:rPr lang="uk-UA" sz="900" dirty="0" err="1">
                          <a:effectLst/>
                        </a:rPr>
                        <a:t>of</a:t>
                      </a:r>
                      <a:r>
                        <a:rPr lang="uk-UA" sz="900" dirty="0">
                          <a:effectLst/>
                        </a:rPr>
                        <a:t> </a:t>
                      </a:r>
                      <a:r>
                        <a:rPr lang="uk-UA" sz="900" dirty="0" err="1">
                          <a:effectLst/>
                        </a:rPr>
                        <a:t>Science</a:t>
                      </a:r>
                      <a:r>
                        <a:rPr lang="uk-UA" sz="900" dirty="0">
                          <a:effectLst/>
                        </a:rPr>
                        <a:t>, не є обов’язковою умовою </a:t>
                      </a:r>
                      <a:r>
                        <a:rPr lang="uk-UA" sz="900" dirty="0" err="1">
                          <a:effectLst/>
                        </a:rPr>
                        <a:t>підкритерію</a:t>
                      </a:r>
                      <a:r>
                        <a:rPr lang="uk-UA" sz="900" dirty="0">
                          <a:effectLst/>
                        </a:rPr>
                        <a:t>. </a:t>
                      </a:r>
                      <a:endParaRPr lang="ru-RU" sz="900" dirty="0">
                        <a:effectLst/>
                      </a:endParaRPr>
                    </a:p>
                    <a:p>
                      <a:pPr algn="just">
                        <a:lnSpc>
                          <a:spcPct val="115000"/>
                        </a:lnSpc>
                        <a:spcAft>
                          <a:spcPts val="0"/>
                        </a:spcAft>
                      </a:pPr>
                      <a:r>
                        <a:rPr lang="uk-UA" sz="900" dirty="0">
                          <a:effectLst/>
                        </a:rPr>
                        <a:t>! Для визначення відповідності фахових публікацій викладача освітньому компоненту слід  зважати на відповідність предметній області, а не на збіг назви ОК з назвою/ключовими словами публікації.</a:t>
                      </a:r>
                      <a:endParaRPr lang="ru-RU" sz="900" dirty="0">
                        <a:effectLst/>
                        <a:latin typeface="Calibri"/>
                        <a:ea typeface="Calibri"/>
                        <a:cs typeface="Times New Roman"/>
                      </a:endParaRPr>
                    </a:p>
                  </a:txBody>
                  <a:tcPr marL="43951" marR="43951"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36143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404664"/>
            <a:ext cx="7264896" cy="1728192"/>
          </a:xfrm>
        </p:spPr>
        <p:txBody>
          <a:bodyPr>
            <a:normAutofit/>
          </a:bodyPr>
          <a:lstStyle/>
          <a:p>
            <a:pPr algn="just"/>
            <a:r>
              <a:rPr lang="uk-UA" sz="2000" dirty="0">
                <a:solidFill>
                  <a:schemeClr val="tx1"/>
                </a:solidFill>
                <a:latin typeface="Times New Roman" pitchFamily="18" charset="0"/>
                <a:cs typeface="Times New Roman" pitchFamily="18" charset="0"/>
              </a:rPr>
              <a:t>	</a:t>
            </a:r>
            <a:r>
              <a:rPr lang="uk-UA" sz="2000" b="1" dirty="0">
                <a:solidFill>
                  <a:schemeClr val="tx1"/>
                </a:solidFill>
                <a:latin typeface="Times New Roman" pitchFamily="18" charset="0"/>
                <a:cs typeface="Times New Roman" pitchFamily="18" charset="0"/>
              </a:rPr>
              <a:t>6.2. </a:t>
            </a:r>
            <a:r>
              <a:rPr lang="uk-UA" sz="2100" dirty="0">
                <a:solidFill>
                  <a:schemeClr val="tx1"/>
                </a:solidFill>
                <a:latin typeface="Times New Roman" pitchFamily="18" charset="0"/>
                <a:cs typeface="Times New Roman" pitchFamily="18" charset="0"/>
              </a:rPr>
              <a:t>Процедури конкурсного відбору викладачів є прозорими, недискримінаційними, дають можливість забезпечити потрібний рівень їхнього професіоналізму для успішної реалізації освітньої програми та послідовно застосовуються. </a:t>
            </a:r>
            <a:endParaRPr lang="ru-RU" sz="2100" dirty="0">
              <a:solidFill>
                <a:schemeClr val="tx1"/>
              </a:solidFill>
              <a:latin typeface="Times New Roman" pitchFamily="18" charset="0"/>
              <a:cs typeface="Times New Roman" pitchFamily="18" charset="0"/>
            </a:endParaRPr>
          </a:p>
        </p:txBody>
      </p:sp>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1507439760"/>
              </p:ext>
            </p:extLst>
          </p:nvPr>
        </p:nvGraphicFramePr>
        <p:xfrm>
          <a:off x="323528" y="2348880"/>
          <a:ext cx="8075239" cy="2993336"/>
        </p:xfrm>
        <a:graphic>
          <a:graphicData uri="http://schemas.openxmlformats.org/drawingml/2006/table">
            <a:tbl>
              <a:tblPr firstRow="1" firstCol="1" bandRow="1">
                <a:tableStyleId>{5C22544A-7EE6-4342-B048-85BDC9FD1C3A}</a:tableStyleId>
              </a:tblPr>
              <a:tblGrid>
                <a:gridCol w="1762397">
                  <a:extLst>
                    <a:ext uri="{9D8B030D-6E8A-4147-A177-3AD203B41FA5}">
                      <a16:colId xmlns:a16="http://schemas.microsoft.com/office/drawing/2014/main" val="20000"/>
                    </a:ext>
                  </a:extLst>
                </a:gridCol>
                <a:gridCol w="6312842">
                  <a:extLst>
                    <a:ext uri="{9D8B030D-6E8A-4147-A177-3AD203B41FA5}">
                      <a16:colId xmlns:a16="http://schemas.microsoft.com/office/drawing/2014/main" val="20001"/>
                    </a:ext>
                  </a:extLst>
                </a:gridCol>
              </a:tblGrid>
              <a:tr h="887824">
                <a:tc>
                  <a:txBody>
                    <a:bodyPr/>
                    <a:lstStyle/>
                    <a:p>
                      <a:pPr algn="ctr">
                        <a:lnSpc>
                          <a:spcPct val="115000"/>
                        </a:lnSpc>
                        <a:spcAft>
                          <a:spcPts val="0"/>
                        </a:spcAft>
                      </a:pPr>
                      <a:r>
                        <a:rPr lang="uk-UA" sz="1100" dirty="0">
                          <a:effectLst/>
                        </a:rPr>
                        <a:t>Суть </a:t>
                      </a:r>
                      <a:r>
                        <a:rPr lang="uk-UA" sz="1100" dirty="0" err="1">
                          <a:effectLst/>
                        </a:rPr>
                        <a:t>підкритерію</a:t>
                      </a:r>
                      <a:endParaRPr lang="ru-RU" sz="1000" dirty="0">
                        <a:effectLst/>
                      </a:endParaRPr>
                    </a:p>
                    <a:p>
                      <a:pPr algn="ctr">
                        <a:lnSpc>
                          <a:spcPct val="115000"/>
                        </a:lnSpc>
                        <a:spcAft>
                          <a:spcPts val="0"/>
                        </a:spcAft>
                      </a:pPr>
                      <a:r>
                        <a:rPr lang="uk-UA" sz="1100" dirty="0">
                          <a:effectLst/>
                        </a:rPr>
                        <a:t> </a:t>
                      </a:r>
                      <a:endParaRPr lang="ru-RU" sz="1000" dirty="0">
                        <a:effectLst/>
                        <a:latin typeface="Calibri"/>
                        <a:ea typeface="Calibri"/>
                        <a:cs typeface="Times New Roman"/>
                      </a:endParaRPr>
                    </a:p>
                  </a:txBody>
                  <a:tcPr marL="60111" marR="60111" marT="0" marB="0" anchor="ctr"/>
                </a:tc>
                <a:tc>
                  <a:txBody>
                    <a:bodyPr/>
                    <a:lstStyle/>
                    <a:p>
                      <a:pPr algn="just">
                        <a:lnSpc>
                          <a:spcPct val="115000"/>
                        </a:lnSpc>
                        <a:spcAft>
                          <a:spcPts val="0"/>
                        </a:spcAft>
                      </a:pPr>
                      <a:r>
                        <a:rPr lang="uk-UA" sz="1100">
                          <a:effectLst/>
                        </a:rPr>
                        <a:t>Процедури конкурсного відбору викладачів повинні бути прозорими, недискримінаційними та забезпечувати залучення фахівців із необхідним рівнем професіоналізму для успішної реалізації ОП. Вони мають застосовуватись послідовно та відповідати законодавству.</a:t>
                      </a:r>
                      <a:endParaRPr lang="ru-RU" sz="1000">
                        <a:effectLst/>
                        <a:latin typeface="Calibri"/>
                        <a:ea typeface="Calibri"/>
                        <a:cs typeface="Times New Roman"/>
                      </a:endParaRPr>
                    </a:p>
                  </a:txBody>
                  <a:tcPr marL="60111" marR="60111" marT="0" marB="0"/>
                </a:tc>
                <a:extLst>
                  <a:ext uri="{0D108BD9-81ED-4DB2-BD59-A6C34878D82A}">
                    <a16:rowId xmlns:a16="http://schemas.microsoft.com/office/drawing/2014/main" val="10000"/>
                  </a:ext>
                </a:extLst>
              </a:tr>
              <a:tr h="2105512">
                <a:tc>
                  <a:txBody>
                    <a:bodyPr/>
                    <a:lstStyle/>
                    <a:p>
                      <a:pPr algn="ctr">
                        <a:lnSpc>
                          <a:spcPct val="115000"/>
                        </a:lnSpc>
                        <a:spcAft>
                          <a:spcPts val="0"/>
                        </a:spcAft>
                      </a:pPr>
                      <a:r>
                        <a:rPr lang="uk-UA" sz="1100" dirty="0">
                          <a:effectLst/>
                        </a:rPr>
                        <a:t>Нормативні документи</a:t>
                      </a:r>
                      <a:endParaRPr lang="ru-RU" sz="1000" dirty="0">
                        <a:effectLst/>
                      </a:endParaRPr>
                    </a:p>
                    <a:p>
                      <a:pPr algn="ctr">
                        <a:lnSpc>
                          <a:spcPct val="115000"/>
                        </a:lnSpc>
                        <a:spcAft>
                          <a:spcPts val="0"/>
                        </a:spcAft>
                      </a:pPr>
                      <a:r>
                        <a:rPr lang="uk-UA" sz="1100" dirty="0">
                          <a:effectLst/>
                        </a:rPr>
                        <a:t> </a:t>
                      </a:r>
                      <a:endParaRPr lang="ru-RU" sz="1000" dirty="0">
                        <a:effectLst/>
                        <a:latin typeface="Calibri"/>
                        <a:ea typeface="Calibri"/>
                        <a:cs typeface="Times New Roman"/>
                      </a:endParaRPr>
                    </a:p>
                  </a:txBody>
                  <a:tcPr marL="60111" marR="60111" marT="0" marB="0" anchor="ctr"/>
                </a:tc>
                <a:tc>
                  <a:txBody>
                    <a:bodyPr/>
                    <a:lstStyle/>
                    <a:p>
                      <a:pPr algn="just">
                        <a:spcAft>
                          <a:spcPts val="0"/>
                        </a:spcAft>
                      </a:pPr>
                      <a:r>
                        <a:rPr lang="uk-UA" sz="1000" dirty="0">
                          <a:effectLst/>
                        </a:rPr>
                        <a:t>Законодавча база та рекомендації:</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Закон України «Про вищу освіту» (ч.11-12 ст. 55).</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ESG 2015 (Стандарт 1.5).</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Постанова КМУ «Про затвердження Ліцензійних умов провадження освітньої діяльності».</a:t>
                      </a:r>
                      <a:endParaRPr lang="ru-RU" sz="1000" dirty="0">
                        <a:effectLst/>
                      </a:endParaRPr>
                    </a:p>
                    <a:p>
                      <a:pPr algn="just">
                        <a:spcAft>
                          <a:spcPts val="0"/>
                        </a:spcAft>
                      </a:pPr>
                      <a:r>
                        <a:rPr lang="uk-UA" sz="1000" dirty="0">
                          <a:effectLst/>
                        </a:rPr>
                        <a:t>Локальні акти ЗВО:</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Порядок і умови проведення конкурсного відбору науково-педагогічних працівників.</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Вимоги до претендентів при заміщенні вакантних посад.</a:t>
                      </a:r>
                      <a:endParaRPr lang="ru-RU" sz="1000" dirty="0">
                        <a:effectLst/>
                      </a:endParaRPr>
                    </a:p>
                    <a:p>
                      <a:pPr algn="just">
                        <a:spcAft>
                          <a:spcPts val="0"/>
                        </a:spcAft>
                      </a:pPr>
                      <a:r>
                        <a:rPr lang="uk-UA" sz="1000" dirty="0">
                          <a:effectLst/>
                        </a:rPr>
                        <a:t>Інші джерела:</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Інформація про наявність вакантних посад на офіційному сайті ЗВО.</a:t>
                      </a:r>
                      <a:endParaRPr lang="ru-RU" sz="1000" dirty="0">
                        <a:effectLst/>
                        <a:latin typeface="Calibri"/>
                        <a:ea typeface="Times New Roman"/>
                        <a:cs typeface="Times New Roman"/>
                      </a:endParaRPr>
                    </a:p>
                  </a:txBody>
                  <a:tcPr marL="60111" marR="60111"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82811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sp>
        <p:nvSpPr>
          <p:cNvPr id="4" name="Подзаголовок 3"/>
          <p:cNvSpPr>
            <a:spLocks noGrp="1"/>
          </p:cNvSpPr>
          <p:nvPr>
            <p:ph type="subTitle" idx="1"/>
          </p:nvPr>
        </p:nvSpPr>
        <p:spPr/>
        <p:txBody>
          <a:bodyPr/>
          <a:lstStyle/>
          <a:p>
            <a:endParaRPr lang="ru-RU"/>
          </a:p>
        </p:txBody>
      </p:sp>
      <p:graphicFrame>
        <p:nvGraphicFramePr>
          <p:cNvPr id="2" name="Таблица 1"/>
          <p:cNvGraphicFramePr>
            <a:graphicFrameLocks noGrp="1"/>
          </p:cNvGraphicFramePr>
          <p:nvPr>
            <p:extLst>
              <p:ext uri="{D42A27DB-BD31-4B8C-83A1-F6EECF244321}">
                <p14:modId xmlns:p14="http://schemas.microsoft.com/office/powerpoint/2010/main" val="857139185"/>
              </p:ext>
            </p:extLst>
          </p:nvPr>
        </p:nvGraphicFramePr>
        <p:xfrm>
          <a:off x="323528" y="548680"/>
          <a:ext cx="7992888" cy="5685880"/>
        </p:xfrm>
        <a:graphic>
          <a:graphicData uri="http://schemas.openxmlformats.org/drawingml/2006/table">
            <a:tbl>
              <a:tblPr firstRow="1" firstCol="1" bandRow="1">
                <a:tableStyleId>{5C22544A-7EE6-4342-B048-85BDC9FD1C3A}</a:tableStyleId>
              </a:tblPr>
              <a:tblGrid>
                <a:gridCol w="1744424">
                  <a:extLst>
                    <a:ext uri="{9D8B030D-6E8A-4147-A177-3AD203B41FA5}">
                      <a16:colId xmlns:a16="http://schemas.microsoft.com/office/drawing/2014/main" val="20000"/>
                    </a:ext>
                  </a:extLst>
                </a:gridCol>
                <a:gridCol w="6248464">
                  <a:extLst>
                    <a:ext uri="{9D8B030D-6E8A-4147-A177-3AD203B41FA5}">
                      <a16:colId xmlns:a16="http://schemas.microsoft.com/office/drawing/2014/main" val="20001"/>
                    </a:ext>
                  </a:extLst>
                </a:gridCol>
              </a:tblGrid>
              <a:tr h="1367821">
                <a:tc>
                  <a:txBody>
                    <a:bodyPr/>
                    <a:lstStyle/>
                    <a:p>
                      <a:pPr algn="ctr">
                        <a:lnSpc>
                          <a:spcPct val="115000"/>
                        </a:lnSpc>
                        <a:spcAft>
                          <a:spcPts val="0"/>
                        </a:spcAft>
                      </a:pPr>
                      <a:r>
                        <a:rPr lang="uk-UA" sz="1000" dirty="0">
                          <a:effectLst/>
                        </a:rPr>
                        <a:t>Що перевірятимуть експерти</a:t>
                      </a:r>
                      <a:endParaRPr lang="ru-RU" sz="1000" dirty="0">
                        <a:effectLst/>
                      </a:endParaRPr>
                    </a:p>
                    <a:p>
                      <a:pPr algn="ctr">
                        <a:lnSpc>
                          <a:spcPct val="115000"/>
                        </a:lnSpc>
                        <a:spcAft>
                          <a:spcPts val="0"/>
                        </a:spcAft>
                      </a:pPr>
                      <a:r>
                        <a:rPr lang="uk-UA" sz="1000" dirty="0">
                          <a:effectLst/>
                        </a:rPr>
                        <a:t> </a:t>
                      </a:r>
                      <a:endParaRPr lang="ru-RU" sz="1000" dirty="0">
                        <a:effectLst/>
                        <a:latin typeface="Calibri"/>
                        <a:ea typeface="Calibri"/>
                        <a:cs typeface="Times New Roman"/>
                      </a:endParaRPr>
                    </a:p>
                  </a:txBody>
                  <a:tcPr marL="53149" marR="53149" marT="0" marB="0" anchor="ctr"/>
                </a:tc>
                <a:tc>
                  <a:txBody>
                    <a:bodyPr/>
                    <a:lstStyle/>
                    <a:p>
                      <a:pPr marL="342900" lvl="0" indent="-342900" algn="just">
                        <a:lnSpc>
                          <a:spcPct val="115000"/>
                        </a:lnSpc>
                        <a:spcAft>
                          <a:spcPts val="0"/>
                        </a:spcAft>
                        <a:buFont typeface="Symbol"/>
                        <a:buChar char=""/>
                      </a:pPr>
                      <a:r>
                        <a:rPr lang="uk-UA" sz="1000" dirty="0">
                          <a:effectLst/>
                        </a:rPr>
                        <a:t>Чи процедура конкурсного відбору дозволяє забезпечити професіоналізм викладачів для реалізації ОП.</a:t>
                      </a:r>
                      <a:endParaRPr lang="ru-RU" sz="1000" dirty="0">
                        <a:effectLst/>
                      </a:endParaRPr>
                    </a:p>
                    <a:p>
                      <a:pPr marL="342900" lvl="0" indent="-342900" algn="just">
                        <a:lnSpc>
                          <a:spcPct val="115000"/>
                        </a:lnSpc>
                        <a:spcAft>
                          <a:spcPts val="0"/>
                        </a:spcAft>
                        <a:buFont typeface="Symbol"/>
                        <a:buChar char=""/>
                      </a:pPr>
                      <a:r>
                        <a:rPr lang="uk-UA" sz="1000" dirty="0">
                          <a:effectLst/>
                        </a:rPr>
                        <a:t>Чи є процедури прозорими, відкритими, недискримінаційними та законними.</a:t>
                      </a:r>
                      <a:endParaRPr lang="ru-RU" sz="1000" dirty="0">
                        <a:effectLst/>
                      </a:endParaRPr>
                    </a:p>
                    <a:p>
                      <a:pPr marL="342900" lvl="0" indent="-342900" algn="just">
                        <a:lnSpc>
                          <a:spcPct val="115000"/>
                        </a:lnSpc>
                        <a:spcAft>
                          <a:spcPts val="0"/>
                        </a:spcAft>
                        <a:buFont typeface="Symbol"/>
                        <a:buChar char=""/>
                      </a:pPr>
                      <a:r>
                        <a:rPr lang="uk-UA" sz="1000" dirty="0">
                          <a:effectLst/>
                        </a:rPr>
                        <a:t>Чи дотримується ЗВО встановлених етапів та критеріїв відбору.</a:t>
                      </a:r>
                      <a:endParaRPr lang="ru-RU" sz="1000" dirty="0">
                        <a:effectLst/>
                      </a:endParaRPr>
                    </a:p>
                    <a:p>
                      <a:pPr marL="342900" lvl="0" indent="-342900" algn="just">
                        <a:lnSpc>
                          <a:spcPct val="115000"/>
                        </a:lnSpc>
                        <a:spcAft>
                          <a:spcPts val="0"/>
                        </a:spcAft>
                        <a:buFont typeface="Symbol"/>
                        <a:buChar char=""/>
                      </a:pPr>
                      <a:r>
                        <a:rPr lang="uk-UA" sz="1000" dirty="0">
                          <a:effectLst/>
                        </a:rPr>
                        <a:t>Як забезпечується оприлюднення інформації про конкурси, кваліфікаційні вимоги та строки подання документів.</a:t>
                      </a:r>
                      <a:endParaRPr lang="ru-RU" sz="1000" dirty="0">
                        <a:effectLst/>
                      </a:endParaRPr>
                    </a:p>
                    <a:p>
                      <a:pPr marL="342900" lvl="0" indent="-342900" algn="just">
                        <a:lnSpc>
                          <a:spcPct val="115000"/>
                        </a:lnSpc>
                        <a:spcAft>
                          <a:spcPts val="0"/>
                        </a:spcAft>
                        <a:buFont typeface="Symbol"/>
                        <a:buChar char=""/>
                      </a:pPr>
                      <a:r>
                        <a:rPr lang="uk-UA" sz="1000" dirty="0">
                          <a:effectLst/>
                        </a:rPr>
                        <a:t>Чи були зафіксовані порушення процедури відбору та як їх пояснює ЗВО.</a:t>
                      </a:r>
                      <a:endParaRPr lang="ru-RU" sz="1000" dirty="0">
                        <a:effectLst/>
                        <a:latin typeface="Calibri"/>
                        <a:ea typeface="Calibri"/>
                        <a:cs typeface="Times New Roman"/>
                      </a:endParaRPr>
                    </a:p>
                  </a:txBody>
                  <a:tcPr marL="53149" marR="53149" marT="0" marB="0"/>
                </a:tc>
                <a:extLst>
                  <a:ext uri="{0D108BD9-81ED-4DB2-BD59-A6C34878D82A}">
                    <a16:rowId xmlns:a16="http://schemas.microsoft.com/office/drawing/2014/main" val="10000"/>
                  </a:ext>
                </a:extLst>
              </a:tr>
              <a:tr h="1973220">
                <a:tc>
                  <a:txBody>
                    <a:bodyPr/>
                    <a:lstStyle/>
                    <a:p>
                      <a:pPr algn="ctr">
                        <a:lnSpc>
                          <a:spcPct val="115000"/>
                        </a:lnSpc>
                        <a:spcAft>
                          <a:spcPts val="0"/>
                        </a:spcAft>
                      </a:pPr>
                      <a:r>
                        <a:rPr lang="uk-UA" sz="1000">
                          <a:effectLst/>
                        </a:rPr>
                        <a:t>Можливі недоліки та як їх обґрунтовувати</a:t>
                      </a:r>
                      <a:endParaRPr lang="ru-RU" sz="1000">
                        <a:effectLst/>
                        <a:latin typeface="Calibri"/>
                        <a:ea typeface="Calibri"/>
                        <a:cs typeface="Times New Roman"/>
                      </a:endParaRPr>
                    </a:p>
                  </a:txBody>
                  <a:tcPr marL="53149" marR="53149" marT="0" marB="0" anchor="ctr"/>
                </a:tc>
                <a:tc>
                  <a:txBody>
                    <a:bodyPr/>
                    <a:lstStyle/>
                    <a:p>
                      <a:pPr algn="just">
                        <a:spcAft>
                          <a:spcPts val="0"/>
                        </a:spcAft>
                      </a:pPr>
                      <a:r>
                        <a:rPr lang="uk-UA" sz="1000" dirty="0">
                          <a:effectLst/>
                        </a:rPr>
                        <a:t>Відсутність процедур конкурсного відбору:</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Вказати факт відсутності локально затверджених процедур конкурсного відбору.</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Пояснити, як така відсутність впливає на здатність ЗВО залучати кваліфікованих викладачів та реалізовувати ОП.</a:t>
                      </a:r>
                      <a:endParaRPr lang="ru-RU" sz="1000" dirty="0">
                        <a:effectLst/>
                      </a:endParaRPr>
                    </a:p>
                    <a:p>
                      <a:pPr algn="just">
                        <a:spcAft>
                          <a:spcPts val="0"/>
                        </a:spcAft>
                      </a:pPr>
                      <a:r>
                        <a:rPr lang="uk-UA" sz="1000" dirty="0">
                          <a:effectLst/>
                        </a:rPr>
                        <a:t>Недотримання процедур конкурсного відбору:</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Вказати конкретний факт порушення правил/етапів конкурсного відбору.</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Вказати, які положення або етапи процедури були порушені (оголошення конкурсу, критерії відбору, строки подання документів, інші етапи).</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Навести аргументи та докази порушення (неналежне оприлюднення інформації, невідповідність критеріїв законодавству/локальним актам, упереджене ставлення до кандидатів).</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За потреби пояснити, чому аргументи ЗВО не переконують у відсутності недоліку (недостатня інформація, невірне трактування даних, недостовірні джерела).</a:t>
                      </a:r>
                      <a:endParaRPr lang="ru-RU" sz="1000" dirty="0">
                        <a:effectLst/>
                        <a:latin typeface="Calibri"/>
                        <a:ea typeface="Times New Roman"/>
                        <a:cs typeface="Times New Roman"/>
                      </a:endParaRPr>
                    </a:p>
                  </a:txBody>
                  <a:tcPr marL="53149" marR="53149" marT="0" marB="0"/>
                </a:tc>
                <a:extLst>
                  <a:ext uri="{0D108BD9-81ED-4DB2-BD59-A6C34878D82A}">
                    <a16:rowId xmlns:a16="http://schemas.microsoft.com/office/drawing/2014/main" val="10001"/>
                  </a:ext>
                </a:extLst>
              </a:tr>
              <a:tr h="1954032">
                <a:tc>
                  <a:txBody>
                    <a:bodyPr/>
                    <a:lstStyle/>
                    <a:p>
                      <a:pPr algn="ctr">
                        <a:lnSpc>
                          <a:spcPct val="115000"/>
                        </a:lnSpc>
                        <a:spcAft>
                          <a:spcPts val="0"/>
                        </a:spcAft>
                      </a:pPr>
                      <a:r>
                        <a:rPr lang="uk-UA" sz="1000">
                          <a:effectLst/>
                        </a:rPr>
                        <a:t>Практичні рекомендації для гарантів</a:t>
                      </a:r>
                      <a:endParaRPr lang="ru-RU" sz="1000">
                        <a:effectLst/>
                        <a:latin typeface="Calibri"/>
                        <a:ea typeface="Calibri"/>
                        <a:cs typeface="Times New Roman"/>
                      </a:endParaRPr>
                    </a:p>
                  </a:txBody>
                  <a:tcPr marL="53149" marR="53149" marT="0" marB="0" anchor="ctr"/>
                </a:tc>
                <a:tc>
                  <a:txBody>
                    <a:bodyPr/>
                    <a:lstStyle/>
                    <a:p>
                      <a:pPr marL="342900" lvl="0" indent="-342900" algn="just">
                        <a:lnSpc>
                          <a:spcPct val="115000"/>
                        </a:lnSpc>
                        <a:spcAft>
                          <a:spcPts val="0"/>
                        </a:spcAft>
                        <a:buFont typeface="Symbol"/>
                        <a:buChar char=""/>
                      </a:pPr>
                      <a:r>
                        <a:rPr lang="uk-UA" sz="1000" dirty="0">
                          <a:effectLst/>
                        </a:rPr>
                        <a:t>Перевірити наявність затверджених локальних процедур конкурсного відбору.</a:t>
                      </a:r>
                      <a:endParaRPr lang="ru-RU" sz="1000" dirty="0">
                        <a:effectLst/>
                      </a:endParaRPr>
                    </a:p>
                    <a:p>
                      <a:pPr marL="342900" lvl="0" indent="-342900" algn="just">
                        <a:lnSpc>
                          <a:spcPct val="115000"/>
                        </a:lnSpc>
                        <a:spcAft>
                          <a:spcPts val="0"/>
                        </a:spcAft>
                        <a:buFont typeface="Symbol"/>
                        <a:buChar char=""/>
                      </a:pPr>
                      <a:r>
                        <a:rPr lang="uk-UA" sz="1000" dirty="0">
                          <a:effectLst/>
                        </a:rPr>
                        <a:t>Слідкувати, щоб процедура була прозорою, відкритою та недискримінаційною.</a:t>
                      </a:r>
                      <a:endParaRPr lang="ru-RU" sz="1000" dirty="0">
                        <a:effectLst/>
                      </a:endParaRPr>
                    </a:p>
                    <a:p>
                      <a:pPr marL="342900" lvl="0" indent="-342900" algn="just">
                        <a:lnSpc>
                          <a:spcPct val="115000"/>
                        </a:lnSpc>
                        <a:spcAft>
                          <a:spcPts val="0"/>
                        </a:spcAft>
                        <a:buFont typeface="Symbol"/>
                        <a:buChar char=""/>
                      </a:pPr>
                      <a:r>
                        <a:rPr lang="uk-UA" sz="1000" dirty="0">
                          <a:effectLst/>
                        </a:rPr>
                        <a:t>Забезпечити оприлюднення інформації про вакансії, кваліфікаційні вимоги та строки подання документів на сайті ЗВО.</a:t>
                      </a:r>
                      <a:endParaRPr lang="ru-RU" sz="1000" dirty="0">
                        <a:effectLst/>
                      </a:endParaRPr>
                    </a:p>
                    <a:p>
                      <a:pPr marL="342900" lvl="0" indent="-342900" algn="just">
                        <a:lnSpc>
                          <a:spcPct val="115000"/>
                        </a:lnSpc>
                        <a:spcAft>
                          <a:spcPts val="0"/>
                        </a:spcAft>
                        <a:buFont typeface="Symbol"/>
                        <a:buChar char=""/>
                      </a:pPr>
                      <a:r>
                        <a:rPr lang="uk-UA" sz="1000" dirty="0">
                          <a:effectLst/>
                        </a:rPr>
                        <a:t>Контролювати дотримання критеріїв та етапів відбору при проведенні конкурсу.</a:t>
                      </a:r>
                      <a:endParaRPr lang="ru-RU" sz="1000" dirty="0">
                        <a:effectLst/>
                      </a:endParaRPr>
                    </a:p>
                    <a:p>
                      <a:pPr marL="342900" lvl="0" indent="-342900" algn="just">
                        <a:lnSpc>
                          <a:spcPct val="115000"/>
                        </a:lnSpc>
                        <a:spcAft>
                          <a:spcPts val="0"/>
                        </a:spcAft>
                        <a:buFont typeface="Symbol"/>
                        <a:buChar char=""/>
                      </a:pPr>
                      <a:r>
                        <a:rPr lang="uk-UA" sz="1000" dirty="0">
                          <a:effectLst/>
                        </a:rPr>
                        <a:t>Вести документацію про конкретні дії комісії та рішення для підтвердження об’єктивності відбору.</a:t>
                      </a:r>
                      <a:endParaRPr lang="ru-RU" sz="1000" dirty="0">
                        <a:effectLst/>
                      </a:endParaRPr>
                    </a:p>
                    <a:p>
                      <a:pPr marL="342900" lvl="0" indent="-342900" algn="just">
                        <a:lnSpc>
                          <a:spcPct val="115000"/>
                        </a:lnSpc>
                        <a:spcAft>
                          <a:spcPts val="0"/>
                        </a:spcAft>
                        <a:buFont typeface="Symbol"/>
                        <a:buChar char=""/>
                      </a:pPr>
                      <a:r>
                        <a:rPr lang="uk-UA" sz="1000" dirty="0">
                          <a:effectLst/>
                        </a:rPr>
                        <a:t>Систематично аналізувати виклики та проблеми, що виникають під час відбору, і запроваджувати заходи для їх усунення.</a:t>
                      </a:r>
                      <a:endParaRPr lang="ru-RU" sz="1000" dirty="0">
                        <a:effectLst/>
                      </a:endParaRPr>
                    </a:p>
                    <a:p>
                      <a:pPr marL="342900" lvl="0" indent="-342900" algn="just">
                        <a:lnSpc>
                          <a:spcPct val="115000"/>
                        </a:lnSpc>
                        <a:spcAft>
                          <a:spcPts val="0"/>
                        </a:spcAft>
                        <a:buFont typeface="Symbol"/>
                        <a:buChar char=""/>
                      </a:pPr>
                      <a:r>
                        <a:rPr lang="uk-UA" sz="1000" dirty="0">
                          <a:effectLst/>
                        </a:rPr>
                        <a:t>Підготувати звіт про конкурсний відбір викладачів для демонстрації відповідності </a:t>
                      </a:r>
                      <a:r>
                        <a:rPr lang="uk-UA" sz="1000" dirty="0" err="1">
                          <a:effectLst/>
                        </a:rPr>
                        <a:t>підкритерію</a:t>
                      </a:r>
                      <a:r>
                        <a:rPr lang="uk-UA" sz="1000" dirty="0">
                          <a:effectLst/>
                        </a:rPr>
                        <a:t> 6.2 під час акредитації.</a:t>
                      </a:r>
                      <a:endParaRPr lang="ru-RU" sz="1000" dirty="0">
                        <a:effectLst/>
                        <a:latin typeface="Calibri"/>
                        <a:ea typeface="Calibri"/>
                        <a:cs typeface="Times New Roman"/>
                      </a:endParaRPr>
                    </a:p>
                  </a:txBody>
                  <a:tcPr marL="53149" marR="53149" marT="0" marB="0"/>
                </a:tc>
                <a:extLst>
                  <a:ext uri="{0D108BD9-81ED-4DB2-BD59-A6C34878D82A}">
                    <a16:rowId xmlns:a16="http://schemas.microsoft.com/office/drawing/2014/main" val="10002"/>
                  </a:ext>
                </a:extLst>
              </a:tr>
              <a:tr h="390807">
                <a:tc>
                  <a:txBody>
                    <a:bodyPr/>
                    <a:lstStyle/>
                    <a:p>
                      <a:pPr algn="ctr">
                        <a:lnSpc>
                          <a:spcPct val="115000"/>
                        </a:lnSpc>
                        <a:spcAft>
                          <a:spcPts val="0"/>
                        </a:spcAft>
                      </a:pPr>
                      <a:r>
                        <a:rPr lang="uk-UA" sz="1000" dirty="0">
                          <a:solidFill>
                            <a:srgbClr val="FF0000"/>
                          </a:solidFill>
                          <a:effectLst/>
                        </a:rPr>
                        <a:t>NOTA BENE!</a:t>
                      </a:r>
                      <a:endParaRPr lang="ru-RU" sz="1000" dirty="0">
                        <a:solidFill>
                          <a:srgbClr val="FF0000"/>
                        </a:solidFill>
                        <a:effectLst/>
                        <a:latin typeface="Calibri"/>
                        <a:ea typeface="Calibri"/>
                        <a:cs typeface="Times New Roman"/>
                      </a:endParaRPr>
                    </a:p>
                  </a:txBody>
                  <a:tcPr marL="53149" marR="53149" marT="0" marB="0" anchor="ctr"/>
                </a:tc>
                <a:tc>
                  <a:txBody>
                    <a:bodyPr/>
                    <a:lstStyle/>
                    <a:p>
                      <a:pPr algn="just">
                        <a:lnSpc>
                          <a:spcPct val="115000"/>
                        </a:lnSpc>
                        <a:spcAft>
                          <a:spcPts val="0"/>
                        </a:spcAft>
                      </a:pPr>
                      <a:r>
                        <a:rPr lang="uk-UA" sz="1000" dirty="0">
                          <a:effectLst/>
                        </a:rPr>
                        <a:t>! Варто звертати увагу не лише на наявність нормативних процедур щодо конкурсного відбору викладачів, а й на їх практичну реалізацію.</a:t>
                      </a:r>
                      <a:endParaRPr lang="ru-RU" sz="1000" dirty="0">
                        <a:effectLst/>
                        <a:latin typeface="Calibri"/>
                        <a:ea typeface="Calibri"/>
                        <a:cs typeface="Times New Roman"/>
                      </a:endParaRPr>
                    </a:p>
                  </a:txBody>
                  <a:tcPr marL="53149" marR="53149"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60861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188640"/>
            <a:ext cx="7264896" cy="1080120"/>
          </a:xfrm>
        </p:spPr>
        <p:txBody>
          <a:bodyPr>
            <a:normAutofit/>
          </a:bodyPr>
          <a:lstStyle/>
          <a:p>
            <a:pPr algn="just"/>
            <a:r>
              <a:rPr lang="uk-UA" sz="2000" dirty="0">
                <a:solidFill>
                  <a:schemeClr val="tx1"/>
                </a:solidFill>
                <a:latin typeface="Times New Roman" pitchFamily="18" charset="0"/>
                <a:cs typeface="Times New Roman" pitchFamily="18" charset="0"/>
              </a:rPr>
              <a:t>	</a:t>
            </a:r>
            <a:r>
              <a:rPr lang="uk-UA" sz="2000" b="1" dirty="0">
                <a:solidFill>
                  <a:schemeClr val="tx1"/>
                </a:solidFill>
                <a:latin typeface="Times New Roman" pitchFamily="18" charset="0"/>
                <a:cs typeface="Times New Roman" pitchFamily="18" charset="0"/>
              </a:rPr>
              <a:t>6.3. </a:t>
            </a:r>
            <a:r>
              <a:rPr lang="uk-UA" sz="2100" dirty="0">
                <a:solidFill>
                  <a:schemeClr val="tx1"/>
                </a:solidFill>
                <a:latin typeface="Times New Roman" pitchFamily="18" charset="0"/>
                <a:cs typeface="Times New Roman" pitchFamily="18" charset="0"/>
              </a:rPr>
              <a:t>Заклад вищої освіти залучає роботодавців, їх організації, професіоналів-практиків та експертів галузі до реалізації освітнього процесу. </a:t>
            </a:r>
            <a:endParaRPr lang="ru-RU" sz="2100" dirty="0">
              <a:solidFill>
                <a:schemeClr val="tx1"/>
              </a:solidFill>
              <a:latin typeface="Times New Roman" pitchFamily="18" charset="0"/>
              <a:cs typeface="Times New Roman" pitchFamily="18" charset="0"/>
            </a:endParaRPr>
          </a:p>
        </p:txBody>
      </p:sp>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graphicFrame>
        <p:nvGraphicFramePr>
          <p:cNvPr id="2" name="Таблица 1"/>
          <p:cNvGraphicFramePr>
            <a:graphicFrameLocks noGrp="1"/>
          </p:cNvGraphicFramePr>
          <p:nvPr>
            <p:extLst>
              <p:ext uri="{D42A27DB-BD31-4B8C-83A1-F6EECF244321}">
                <p14:modId xmlns:p14="http://schemas.microsoft.com/office/powerpoint/2010/main" val="3040687322"/>
              </p:ext>
            </p:extLst>
          </p:nvPr>
        </p:nvGraphicFramePr>
        <p:xfrm>
          <a:off x="467544" y="1340768"/>
          <a:ext cx="7848872" cy="5392844"/>
        </p:xfrm>
        <a:graphic>
          <a:graphicData uri="http://schemas.openxmlformats.org/drawingml/2006/table">
            <a:tbl>
              <a:tblPr firstRow="1" firstCol="1" bandRow="1">
                <a:tableStyleId>{5C22544A-7EE6-4342-B048-85BDC9FD1C3A}</a:tableStyleId>
              </a:tblPr>
              <a:tblGrid>
                <a:gridCol w="1712993">
                  <a:extLst>
                    <a:ext uri="{9D8B030D-6E8A-4147-A177-3AD203B41FA5}">
                      <a16:colId xmlns:a16="http://schemas.microsoft.com/office/drawing/2014/main" val="20000"/>
                    </a:ext>
                  </a:extLst>
                </a:gridCol>
                <a:gridCol w="6135879">
                  <a:extLst>
                    <a:ext uri="{9D8B030D-6E8A-4147-A177-3AD203B41FA5}">
                      <a16:colId xmlns:a16="http://schemas.microsoft.com/office/drawing/2014/main" val="20001"/>
                    </a:ext>
                  </a:extLst>
                </a:gridCol>
              </a:tblGrid>
              <a:tr h="515530">
                <a:tc>
                  <a:txBody>
                    <a:bodyPr/>
                    <a:lstStyle/>
                    <a:p>
                      <a:pPr algn="ctr">
                        <a:lnSpc>
                          <a:spcPct val="115000"/>
                        </a:lnSpc>
                        <a:spcAft>
                          <a:spcPts val="0"/>
                        </a:spcAft>
                      </a:pPr>
                      <a:r>
                        <a:rPr lang="uk-UA" sz="850" dirty="0">
                          <a:effectLst/>
                        </a:rPr>
                        <a:t>Суть </a:t>
                      </a:r>
                      <a:r>
                        <a:rPr lang="uk-UA" sz="850" dirty="0" err="1">
                          <a:effectLst/>
                        </a:rPr>
                        <a:t>підкритерію</a:t>
                      </a:r>
                      <a:endParaRPr lang="ru-RU" sz="850" dirty="0">
                        <a:effectLst/>
                      </a:endParaRPr>
                    </a:p>
                    <a:p>
                      <a:pPr algn="ctr">
                        <a:lnSpc>
                          <a:spcPct val="115000"/>
                        </a:lnSpc>
                        <a:spcAft>
                          <a:spcPts val="0"/>
                        </a:spcAft>
                      </a:pPr>
                      <a:r>
                        <a:rPr lang="uk-UA" sz="850" dirty="0">
                          <a:effectLst/>
                        </a:rPr>
                        <a:t> </a:t>
                      </a:r>
                      <a:endParaRPr lang="ru-RU" sz="850" dirty="0">
                        <a:effectLst/>
                        <a:latin typeface="Calibri"/>
                        <a:ea typeface="Calibri"/>
                        <a:cs typeface="Times New Roman"/>
                      </a:endParaRPr>
                    </a:p>
                  </a:txBody>
                  <a:tcPr marL="48012" marR="48012" marT="0" marB="0" anchor="ctr"/>
                </a:tc>
                <a:tc>
                  <a:txBody>
                    <a:bodyPr/>
                    <a:lstStyle/>
                    <a:p>
                      <a:pPr algn="just">
                        <a:lnSpc>
                          <a:spcPct val="115000"/>
                        </a:lnSpc>
                        <a:spcAft>
                          <a:spcPts val="0"/>
                        </a:spcAft>
                      </a:pPr>
                      <a:r>
                        <a:rPr lang="uk-UA" sz="850" dirty="0">
                          <a:effectLst/>
                        </a:rPr>
                        <a:t>Заклад вищої освіти залучає роботодавців, їхні організації, професіоналів-практиків та експертів галузі до реалізації освітнього процесу. Це забезпечує актуальність та практичну спрямованість освітньої програми, сприяє підвищенню якості підготовки здобувачів та їхньої готовності до професійної діяльності.</a:t>
                      </a:r>
                      <a:endParaRPr lang="ru-RU" sz="850" dirty="0">
                        <a:effectLst/>
                        <a:latin typeface="Calibri"/>
                        <a:ea typeface="Calibri"/>
                        <a:cs typeface="Times New Roman"/>
                      </a:endParaRPr>
                    </a:p>
                  </a:txBody>
                  <a:tcPr marL="48012" marR="48012" marT="0" marB="0"/>
                </a:tc>
                <a:extLst>
                  <a:ext uri="{0D108BD9-81ED-4DB2-BD59-A6C34878D82A}">
                    <a16:rowId xmlns:a16="http://schemas.microsoft.com/office/drawing/2014/main" val="10000"/>
                  </a:ext>
                </a:extLst>
              </a:tr>
              <a:tr h="852622">
                <a:tc>
                  <a:txBody>
                    <a:bodyPr/>
                    <a:lstStyle/>
                    <a:p>
                      <a:pPr algn="ctr">
                        <a:lnSpc>
                          <a:spcPct val="115000"/>
                        </a:lnSpc>
                        <a:spcAft>
                          <a:spcPts val="0"/>
                        </a:spcAft>
                      </a:pPr>
                      <a:r>
                        <a:rPr lang="uk-UA" sz="850" dirty="0">
                          <a:effectLst/>
                        </a:rPr>
                        <a:t>Нормативні документи</a:t>
                      </a:r>
                      <a:endParaRPr lang="ru-RU" sz="850" dirty="0">
                        <a:effectLst/>
                      </a:endParaRPr>
                    </a:p>
                    <a:p>
                      <a:pPr algn="ctr">
                        <a:lnSpc>
                          <a:spcPct val="115000"/>
                        </a:lnSpc>
                        <a:spcAft>
                          <a:spcPts val="0"/>
                        </a:spcAft>
                      </a:pPr>
                      <a:r>
                        <a:rPr lang="uk-UA" sz="850" dirty="0">
                          <a:effectLst/>
                        </a:rPr>
                        <a:t> </a:t>
                      </a:r>
                      <a:endParaRPr lang="ru-RU" sz="850" dirty="0">
                        <a:effectLst/>
                        <a:latin typeface="Calibri"/>
                        <a:ea typeface="Calibri"/>
                        <a:cs typeface="Times New Roman"/>
                      </a:endParaRPr>
                    </a:p>
                  </a:txBody>
                  <a:tcPr marL="48012" marR="48012" marT="0" marB="0" anchor="ctr"/>
                </a:tc>
                <a:tc>
                  <a:txBody>
                    <a:bodyPr/>
                    <a:lstStyle/>
                    <a:p>
                      <a:pPr algn="just">
                        <a:spcAft>
                          <a:spcPts val="0"/>
                        </a:spcAft>
                      </a:pPr>
                      <a:r>
                        <a:rPr lang="uk-UA" sz="850" dirty="0">
                          <a:effectLst/>
                        </a:rPr>
                        <a:t>Законодавча база та рекомендації:</a:t>
                      </a:r>
                      <a:endParaRPr lang="ru-RU" sz="850" dirty="0">
                        <a:effectLst/>
                      </a:endParaRPr>
                    </a:p>
                    <a:p>
                      <a:pPr marL="342900" lvl="0" indent="-342900" algn="just">
                        <a:spcAft>
                          <a:spcPts val="0"/>
                        </a:spcAft>
                        <a:buSzPts val="1000"/>
                        <a:buFont typeface="Symbol"/>
                        <a:buChar char=""/>
                        <a:tabLst>
                          <a:tab pos="457200" algn="l"/>
                        </a:tabLst>
                      </a:pPr>
                      <a:r>
                        <a:rPr lang="uk-UA" sz="850" dirty="0">
                          <a:effectLst/>
                        </a:rPr>
                        <a:t>ESG 2015 (Стандарт 1.5).</a:t>
                      </a:r>
                      <a:endParaRPr lang="ru-RU" sz="850" dirty="0">
                        <a:effectLst/>
                      </a:endParaRPr>
                    </a:p>
                    <a:p>
                      <a:pPr marL="342900" lvl="0" indent="-342900" algn="just">
                        <a:spcAft>
                          <a:spcPts val="0"/>
                        </a:spcAft>
                        <a:buSzPts val="1000"/>
                        <a:buFont typeface="Symbol"/>
                        <a:buChar char=""/>
                        <a:tabLst>
                          <a:tab pos="457200" algn="l"/>
                        </a:tabLst>
                      </a:pPr>
                      <a:r>
                        <a:rPr lang="uk-UA" sz="850" dirty="0">
                          <a:effectLst/>
                        </a:rPr>
                        <a:t>Закон України «Про вищу освіту» (ч. 2 ст. 52).</a:t>
                      </a:r>
                      <a:endParaRPr lang="ru-RU" sz="850" dirty="0">
                        <a:effectLst/>
                      </a:endParaRPr>
                    </a:p>
                    <a:p>
                      <a:pPr algn="just">
                        <a:spcAft>
                          <a:spcPts val="0"/>
                        </a:spcAft>
                      </a:pPr>
                      <a:r>
                        <a:rPr lang="uk-UA" sz="850" dirty="0">
                          <a:effectLst/>
                        </a:rPr>
                        <a:t>Локальні акти ЗВО:</a:t>
                      </a:r>
                      <a:endParaRPr lang="ru-RU" sz="850" dirty="0">
                        <a:effectLst/>
                      </a:endParaRPr>
                    </a:p>
                    <a:p>
                      <a:pPr marL="342900" lvl="0" indent="-342900" algn="just">
                        <a:spcAft>
                          <a:spcPts val="0"/>
                        </a:spcAft>
                        <a:buSzPts val="1000"/>
                        <a:buFont typeface="Symbol"/>
                        <a:buChar char=""/>
                        <a:tabLst>
                          <a:tab pos="457200" algn="l"/>
                        </a:tabLst>
                      </a:pPr>
                      <a:r>
                        <a:rPr lang="uk-UA" sz="850" dirty="0">
                          <a:effectLst/>
                        </a:rPr>
                        <a:t>Локальні нормативні документи, які регулюють загальні засади залучення роботодавців, професіоналів-практиків та експертів галузі до реалізації освітнього процесу.</a:t>
                      </a:r>
                      <a:endParaRPr lang="ru-RU" sz="850" dirty="0">
                        <a:effectLst/>
                        <a:latin typeface="Calibri"/>
                        <a:ea typeface="Times New Roman"/>
                        <a:cs typeface="Times New Roman"/>
                      </a:endParaRPr>
                    </a:p>
                  </a:txBody>
                  <a:tcPr marL="48012" marR="48012" marT="0" marB="0"/>
                </a:tc>
                <a:extLst>
                  <a:ext uri="{0D108BD9-81ED-4DB2-BD59-A6C34878D82A}">
                    <a16:rowId xmlns:a16="http://schemas.microsoft.com/office/drawing/2014/main" val="10001"/>
                  </a:ext>
                </a:extLst>
              </a:tr>
              <a:tr h="1374746">
                <a:tc>
                  <a:txBody>
                    <a:bodyPr/>
                    <a:lstStyle/>
                    <a:p>
                      <a:pPr algn="ctr">
                        <a:lnSpc>
                          <a:spcPct val="115000"/>
                        </a:lnSpc>
                        <a:spcAft>
                          <a:spcPts val="0"/>
                        </a:spcAft>
                      </a:pPr>
                      <a:r>
                        <a:rPr lang="uk-UA" sz="850">
                          <a:effectLst/>
                        </a:rPr>
                        <a:t>Що перевірятимуть експерти</a:t>
                      </a:r>
                      <a:endParaRPr lang="ru-RU" sz="850">
                        <a:effectLst/>
                      </a:endParaRPr>
                    </a:p>
                    <a:p>
                      <a:pPr algn="ctr">
                        <a:lnSpc>
                          <a:spcPct val="115000"/>
                        </a:lnSpc>
                        <a:spcAft>
                          <a:spcPts val="0"/>
                        </a:spcAft>
                      </a:pPr>
                      <a:r>
                        <a:rPr lang="uk-UA" sz="850">
                          <a:effectLst/>
                        </a:rPr>
                        <a:t> </a:t>
                      </a:r>
                      <a:endParaRPr lang="ru-RU" sz="850">
                        <a:effectLst/>
                        <a:latin typeface="Calibri"/>
                        <a:ea typeface="Calibri"/>
                        <a:cs typeface="Times New Roman"/>
                      </a:endParaRPr>
                    </a:p>
                  </a:txBody>
                  <a:tcPr marL="48012" marR="48012" marT="0" marB="0" anchor="ctr"/>
                </a:tc>
                <a:tc>
                  <a:txBody>
                    <a:bodyPr/>
                    <a:lstStyle/>
                    <a:p>
                      <a:pPr marL="342900" lvl="0" indent="-342900" algn="just">
                        <a:lnSpc>
                          <a:spcPct val="115000"/>
                        </a:lnSpc>
                        <a:spcAft>
                          <a:spcPts val="0"/>
                        </a:spcAft>
                        <a:buFont typeface="Symbol"/>
                        <a:buChar char=""/>
                      </a:pPr>
                      <a:r>
                        <a:rPr lang="uk-UA" sz="850" dirty="0">
                          <a:effectLst/>
                        </a:rPr>
                        <a:t>Чи систематично залучаються роботодавці та експерти галузі до освітнього процесу.</a:t>
                      </a:r>
                      <a:endParaRPr lang="ru-RU" sz="850" dirty="0">
                        <a:effectLst/>
                      </a:endParaRPr>
                    </a:p>
                    <a:p>
                      <a:pPr marL="342900" lvl="0" indent="-342900" algn="just">
                        <a:lnSpc>
                          <a:spcPct val="115000"/>
                        </a:lnSpc>
                        <a:spcAft>
                          <a:spcPts val="0"/>
                        </a:spcAft>
                        <a:buFont typeface="Symbol"/>
                        <a:buChar char=""/>
                      </a:pPr>
                      <a:r>
                        <a:rPr lang="uk-UA" sz="850" dirty="0">
                          <a:effectLst/>
                        </a:rPr>
                        <a:t>Які форми залучення використовуються (аудиторні заняття, гостьові лекції, майстер-класи, семінари, </a:t>
                      </a:r>
                      <a:r>
                        <a:rPr lang="uk-UA" sz="850" dirty="0" err="1">
                          <a:effectLst/>
                        </a:rPr>
                        <a:t>вебінари</a:t>
                      </a:r>
                      <a:r>
                        <a:rPr lang="uk-UA" sz="850" dirty="0">
                          <a:effectLst/>
                        </a:rPr>
                        <a:t>).</a:t>
                      </a:r>
                      <a:endParaRPr lang="ru-RU" sz="850" dirty="0">
                        <a:effectLst/>
                      </a:endParaRPr>
                    </a:p>
                    <a:p>
                      <a:pPr marL="342900" lvl="0" indent="-342900" algn="just">
                        <a:lnSpc>
                          <a:spcPct val="115000"/>
                        </a:lnSpc>
                        <a:spcAft>
                          <a:spcPts val="0"/>
                        </a:spcAft>
                        <a:buFont typeface="Symbol"/>
                        <a:buChar char=""/>
                      </a:pPr>
                      <a:r>
                        <a:rPr lang="uk-UA" sz="850" dirty="0">
                          <a:effectLst/>
                        </a:rPr>
                        <a:t>Чи доступні заходи для всіх здобувачів (мова проведення, організаційні обмеження).</a:t>
                      </a:r>
                      <a:endParaRPr lang="ru-RU" sz="850" dirty="0">
                        <a:effectLst/>
                      </a:endParaRPr>
                    </a:p>
                    <a:p>
                      <a:pPr marL="342900" lvl="0" indent="-342900" algn="just">
                        <a:lnSpc>
                          <a:spcPct val="115000"/>
                        </a:lnSpc>
                        <a:spcAft>
                          <a:spcPts val="0"/>
                        </a:spcAft>
                        <a:buFont typeface="Symbol"/>
                        <a:buChar char=""/>
                      </a:pPr>
                      <a:r>
                        <a:rPr lang="uk-UA" sz="850" dirty="0">
                          <a:effectLst/>
                        </a:rPr>
                        <a:t>Чи відповідає залучене коло осіб потребам та інтересам здобувачів.</a:t>
                      </a:r>
                      <a:endParaRPr lang="ru-RU" sz="850" dirty="0">
                        <a:effectLst/>
                      </a:endParaRPr>
                    </a:p>
                    <a:p>
                      <a:pPr marL="342900" lvl="0" indent="-342900" algn="just">
                        <a:lnSpc>
                          <a:spcPct val="115000"/>
                        </a:lnSpc>
                        <a:spcAft>
                          <a:spcPts val="0"/>
                        </a:spcAft>
                        <a:buFont typeface="Symbol"/>
                        <a:buChar char=""/>
                      </a:pPr>
                      <a:r>
                        <a:rPr lang="uk-UA" sz="850" dirty="0">
                          <a:effectLst/>
                        </a:rPr>
                        <a:t>Чи забезпечується участь роботодавців у науково-дослідних роботах.</a:t>
                      </a:r>
                      <a:endParaRPr lang="ru-RU" sz="850" dirty="0">
                        <a:effectLst/>
                      </a:endParaRPr>
                    </a:p>
                    <a:p>
                      <a:pPr marL="342900" lvl="0" indent="-342900" algn="just">
                        <a:lnSpc>
                          <a:spcPct val="115000"/>
                        </a:lnSpc>
                        <a:spcAft>
                          <a:spcPts val="0"/>
                        </a:spcAft>
                        <a:buFont typeface="Symbol"/>
                        <a:buChar char=""/>
                      </a:pPr>
                      <a:r>
                        <a:rPr lang="uk-UA" sz="850" dirty="0">
                          <a:effectLst/>
                        </a:rPr>
                        <a:t>Чи здійснюється аналіз зворотного зв’язку від здобувачів та роботодавців щодо ефективності залучення.</a:t>
                      </a:r>
                      <a:endParaRPr lang="ru-RU" sz="850" dirty="0">
                        <a:effectLst/>
                        <a:latin typeface="Calibri"/>
                        <a:ea typeface="Calibri"/>
                        <a:cs typeface="Times New Roman"/>
                      </a:endParaRPr>
                    </a:p>
                  </a:txBody>
                  <a:tcPr marL="48012" marR="48012" marT="0" marB="0"/>
                </a:tc>
                <a:extLst>
                  <a:ext uri="{0D108BD9-81ED-4DB2-BD59-A6C34878D82A}">
                    <a16:rowId xmlns:a16="http://schemas.microsoft.com/office/drawing/2014/main" val="10002"/>
                  </a:ext>
                </a:extLst>
              </a:tr>
              <a:tr h="853766">
                <a:tc>
                  <a:txBody>
                    <a:bodyPr/>
                    <a:lstStyle/>
                    <a:p>
                      <a:pPr algn="ctr">
                        <a:lnSpc>
                          <a:spcPct val="115000"/>
                        </a:lnSpc>
                        <a:spcAft>
                          <a:spcPts val="0"/>
                        </a:spcAft>
                      </a:pPr>
                      <a:r>
                        <a:rPr lang="uk-UA" sz="850">
                          <a:effectLst/>
                        </a:rPr>
                        <a:t>Можливі недоліки та як їх обґрунтовувати</a:t>
                      </a:r>
                      <a:endParaRPr lang="ru-RU" sz="850">
                        <a:effectLst/>
                        <a:latin typeface="Calibri"/>
                        <a:ea typeface="Calibri"/>
                        <a:cs typeface="Times New Roman"/>
                      </a:endParaRPr>
                    </a:p>
                  </a:txBody>
                  <a:tcPr marL="48012" marR="48012" marT="0" marB="0" anchor="ctr"/>
                </a:tc>
                <a:tc>
                  <a:txBody>
                    <a:bodyPr/>
                    <a:lstStyle/>
                    <a:p>
                      <a:pPr algn="just">
                        <a:spcAft>
                          <a:spcPts val="0"/>
                        </a:spcAft>
                      </a:pPr>
                      <a:r>
                        <a:rPr lang="uk-UA" sz="850" dirty="0">
                          <a:effectLst/>
                        </a:rPr>
                        <a:t>Відсутність залучення професіоналів-практиків, експертів, представників роботодавців:</a:t>
                      </a:r>
                      <a:endParaRPr lang="ru-RU" sz="850" dirty="0">
                        <a:effectLst/>
                      </a:endParaRPr>
                    </a:p>
                    <a:p>
                      <a:pPr marL="342900" lvl="0" indent="-342900" algn="just">
                        <a:spcAft>
                          <a:spcPts val="0"/>
                        </a:spcAft>
                        <a:buSzPts val="1000"/>
                        <a:buFont typeface="Symbol"/>
                        <a:buChar char=""/>
                        <a:tabLst>
                          <a:tab pos="457200" algn="l"/>
                        </a:tabLst>
                      </a:pPr>
                      <a:r>
                        <a:rPr lang="uk-UA" sz="850" dirty="0">
                          <a:effectLst/>
                        </a:rPr>
                        <a:t>Якщо ЗВО не надає приклади залучення цих осіб до освітнього процесу, констатувати факт відсутності та пояснити, як це впливає на якість реалізації ОП.</a:t>
                      </a:r>
                      <a:endParaRPr lang="ru-RU" sz="850" dirty="0">
                        <a:effectLst/>
                      </a:endParaRPr>
                    </a:p>
                    <a:p>
                      <a:pPr marL="342900" lvl="0" indent="-342900" algn="just">
                        <a:spcAft>
                          <a:spcPts val="0"/>
                        </a:spcAft>
                        <a:buSzPts val="1000"/>
                        <a:buFont typeface="Symbol"/>
                        <a:buChar char=""/>
                        <a:tabLst>
                          <a:tab pos="457200" algn="l"/>
                        </a:tabLst>
                      </a:pPr>
                      <a:r>
                        <a:rPr lang="uk-UA" sz="850" dirty="0">
                          <a:effectLst/>
                        </a:rPr>
                        <a:t>Якщо є докази імітації залучення або надання сфальсифікованих даних, навести конкретні аргументи (наприклад, відсутність аудиторних занять з професіоналами, невідповідність документів реальному виконанню програми).</a:t>
                      </a:r>
                      <a:endParaRPr lang="ru-RU" sz="850" dirty="0">
                        <a:effectLst/>
                        <a:latin typeface="Calibri"/>
                        <a:ea typeface="Times New Roman"/>
                        <a:cs typeface="Times New Roman"/>
                      </a:endParaRPr>
                    </a:p>
                  </a:txBody>
                  <a:tcPr marL="48012" marR="48012" marT="0" marB="0"/>
                </a:tc>
                <a:extLst>
                  <a:ext uri="{0D108BD9-81ED-4DB2-BD59-A6C34878D82A}">
                    <a16:rowId xmlns:a16="http://schemas.microsoft.com/office/drawing/2014/main" val="10003"/>
                  </a:ext>
                </a:extLst>
              </a:tr>
              <a:tr h="1280650">
                <a:tc>
                  <a:txBody>
                    <a:bodyPr/>
                    <a:lstStyle/>
                    <a:p>
                      <a:pPr algn="ctr">
                        <a:lnSpc>
                          <a:spcPct val="115000"/>
                        </a:lnSpc>
                        <a:spcAft>
                          <a:spcPts val="0"/>
                        </a:spcAft>
                      </a:pPr>
                      <a:r>
                        <a:rPr lang="uk-UA" sz="850">
                          <a:effectLst/>
                        </a:rPr>
                        <a:t>Практичні рекомендації для гарантів</a:t>
                      </a:r>
                      <a:endParaRPr lang="ru-RU" sz="850">
                        <a:effectLst/>
                        <a:latin typeface="Calibri"/>
                        <a:ea typeface="Calibri"/>
                        <a:cs typeface="Times New Roman"/>
                      </a:endParaRPr>
                    </a:p>
                  </a:txBody>
                  <a:tcPr marL="48012" marR="48012" marT="0" marB="0" anchor="ctr"/>
                </a:tc>
                <a:tc>
                  <a:txBody>
                    <a:bodyPr/>
                    <a:lstStyle/>
                    <a:p>
                      <a:pPr marL="342900" lvl="0" indent="-342900" algn="just">
                        <a:spcAft>
                          <a:spcPts val="0"/>
                        </a:spcAft>
                        <a:buSzPts val="1000"/>
                        <a:buFont typeface="Symbol"/>
                        <a:buChar char=""/>
                        <a:tabLst>
                          <a:tab pos="457200" algn="l"/>
                        </a:tabLst>
                      </a:pPr>
                      <a:r>
                        <a:rPr lang="uk-UA" sz="850" dirty="0">
                          <a:effectLst/>
                        </a:rPr>
                        <a:t>Систематично запрошувати професіоналів-практиків, експертів галузі та представників роботодавців для проведення лекцій, семінарів, майстер-класів та </a:t>
                      </a:r>
                      <a:r>
                        <a:rPr lang="uk-UA" sz="850" dirty="0" err="1">
                          <a:effectLst/>
                        </a:rPr>
                        <a:t>вебінарів</a:t>
                      </a:r>
                      <a:r>
                        <a:rPr lang="uk-UA" sz="850" dirty="0">
                          <a:effectLst/>
                        </a:rPr>
                        <a:t>.</a:t>
                      </a:r>
                      <a:endParaRPr lang="ru-RU" sz="850" dirty="0">
                        <a:effectLst/>
                      </a:endParaRPr>
                    </a:p>
                    <a:p>
                      <a:pPr marL="342900" lvl="0" indent="-342900" algn="just">
                        <a:spcAft>
                          <a:spcPts val="0"/>
                        </a:spcAft>
                        <a:buSzPts val="1000"/>
                        <a:buFont typeface="Symbol"/>
                        <a:buChar char=""/>
                        <a:tabLst>
                          <a:tab pos="457200" algn="l"/>
                        </a:tabLst>
                      </a:pPr>
                      <a:r>
                        <a:rPr lang="uk-UA" sz="850" dirty="0">
                          <a:effectLst/>
                        </a:rPr>
                        <a:t>Забезпечити доступність заходів для всіх здобувачів (мова, час, формат проведення).</a:t>
                      </a:r>
                      <a:endParaRPr lang="ru-RU" sz="850" dirty="0">
                        <a:effectLst/>
                      </a:endParaRPr>
                    </a:p>
                    <a:p>
                      <a:pPr marL="342900" lvl="0" indent="-342900" algn="just">
                        <a:spcAft>
                          <a:spcPts val="0"/>
                        </a:spcAft>
                        <a:buSzPts val="1000"/>
                        <a:buFont typeface="Symbol"/>
                        <a:buChar char=""/>
                        <a:tabLst>
                          <a:tab pos="457200" algn="l"/>
                        </a:tabLst>
                      </a:pPr>
                      <a:r>
                        <a:rPr lang="uk-UA" sz="850" dirty="0">
                          <a:effectLst/>
                        </a:rPr>
                        <a:t>Впроваджувати регулярний збір зворотного зв’язку від студентів та роботодавців щодо ефективності залучення та використовувати його для вдосконалення ОП.</a:t>
                      </a:r>
                      <a:endParaRPr lang="ru-RU" sz="850" dirty="0">
                        <a:effectLst/>
                      </a:endParaRPr>
                    </a:p>
                    <a:p>
                      <a:pPr marL="342900" lvl="0" indent="-342900" algn="just">
                        <a:spcAft>
                          <a:spcPts val="0"/>
                        </a:spcAft>
                        <a:buSzPts val="1000"/>
                        <a:buFont typeface="Symbol"/>
                        <a:buChar char=""/>
                        <a:tabLst>
                          <a:tab pos="457200" algn="l"/>
                        </a:tabLst>
                      </a:pPr>
                      <a:r>
                        <a:rPr lang="uk-UA" sz="850" dirty="0">
                          <a:effectLst/>
                        </a:rPr>
                        <a:t>Документувати всі випадки залучення: форма, дати, теми, викладач/експерт, кількість учасників.</a:t>
                      </a:r>
                      <a:endParaRPr lang="ru-RU" sz="850" dirty="0">
                        <a:effectLst/>
                      </a:endParaRPr>
                    </a:p>
                    <a:p>
                      <a:pPr marL="342900" lvl="0" indent="-342900" algn="just">
                        <a:spcAft>
                          <a:spcPts val="0"/>
                        </a:spcAft>
                        <a:buSzPts val="1000"/>
                        <a:buFont typeface="Symbol"/>
                        <a:buChar char=""/>
                        <a:tabLst>
                          <a:tab pos="457200" algn="l"/>
                        </a:tabLst>
                      </a:pPr>
                      <a:r>
                        <a:rPr lang="uk-UA" sz="850" dirty="0">
                          <a:effectLst/>
                        </a:rPr>
                        <a:t>Забезпечити короткий звіт про результати співпраці з роботодавцями для демонстрації під час акредитації.</a:t>
                      </a:r>
                      <a:endParaRPr lang="ru-RU" sz="850" dirty="0">
                        <a:effectLst/>
                      </a:endParaRPr>
                    </a:p>
                    <a:p>
                      <a:pPr marL="342900" lvl="0" indent="-342900" algn="just">
                        <a:spcAft>
                          <a:spcPts val="0"/>
                        </a:spcAft>
                        <a:buSzPts val="1000"/>
                        <a:buFont typeface="Symbol"/>
                        <a:buChar char=""/>
                        <a:tabLst>
                          <a:tab pos="457200" algn="l"/>
                        </a:tabLst>
                      </a:pPr>
                      <a:r>
                        <a:rPr lang="uk-UA" sz="850" dirty="0">
                          <a:effectLst/>
                        </a:rPr>
                        <a:t>Періодично перевіряти, чи залучене коло експертів відповідає потребам та цілям ОП, і коригувати його у разі необхідності.</a:t>
                      </a:r>
                      <a:endParaRPr lang="ru-RU" sz="850" dirty="0">
                        <a:effectLst/>
                        <a:latin typeface="Calibri"/>
                        <a:ea typeface="Times New Roman"/>
                        <a:cs typeface="Times New Roman"/>
                      </a:endParaRPr>
                    </a:p>
                  </a:txBody>
                  <a:tcPr marL="48012" marR="48012" marT="0" marB="0"/>
                </a:tc>
                <a:extLst>
                  <a:ext uri="{0D108BD9-81ED-4DB2-BD59-A6C34878D82A}">
                    <a16:rowId xmlns:a16="http://schemas.microsoft.com/office/drawing/2014/main" val="10004"/>
                  </a:ext>
                </a:extLst>
              </a:tr>
              <a:tr h="515530">
                <a:tc>
                  <a:txBody>
                    <a:bodyPr/>
                    <a:lstStyle/>
                    <a:p>
                      <a:pPr algn="ctr">
                        <a:lnSpc>
                          <a:spcPct val="115000"/>
                        </a:lnSpc>
                        <a:spcAft>
                          <a:spcPts val="0"/>
                        </a:spcAft>
                      </a:pPr>
                      <a:r>
                        <a:rPr lang="uk-UA" sz="850" dirty="0">
                          <a:solidFill>
                            <a:srgbClr val="FF0000"/>
                          </a:solidFill>
                          <a:effectLst/>
                        </a:rPr>
                        <a:t>NOTA BENE!</a:t>
                      </a:r>
                      <a:endParaRPr lang="ru-RU" sz="850" dirty="0">
                        <a:solidFill>
                          <a:srgbClr val="FF0000"/>
                        </a:solidFill>
                        <a:effectLst/>
                        <a:latin typeface="Calibri"/>
                        <a:ea typeface="Calibri"/>
                        <a:cs typeface="Times New Roman"/>
                      </a:endParaRPr>
                    </a:p>
                  </a:txBody>
                  <a:tcPr marL="48012" marR="48012" marT="0" marB="0" anchor="ctr"/>
                </a:tc>
                <a:tc>
                  <a:txBody>
                    <a:bodyPr/>
                    <a:lstStyle/>
                    <a:p>
                      <a:pPr algn="just">
                        <a:lnSpc>
                          <a:spcPct val="115000"/>
                        </a:lnSpc>
                        <a:spcAft>
                          <a:spcPts val="0"/>
                        </a:spcAft>
                      </a:pPr>
                      <a:r>
                        <a:rPr lang="uk-UA" sz="850" dirty="0">
                          <a:effectLst/>
                        </a:rPr>
                        <a:t>! Залучення представників роботодавців не обов’язково повинно мати формальний характер трудових відносин. Не потрібно рекомендувати обов’язково залучати до співпраці представників роботодавців за сумісництвом чи з погодинною оплатою праці.</a:t>
                      </a:r>
                      <a:endParaRPr lang="ru-RU" sz="850" dirty="0">
                        <a:effectLst/>
                        <a:latin typeface="Calibri"/>
                        <a:ea typeface="Calibri"/>
                        <a:cs typeface="Times New Roman"/>
                      </a:endParaRPr>
                    </a:p>
                  </a:txBody>
                  <a:tcPr marL="48012" marR="48012"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17404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404664"/>
            <a:ext cx="7264896" cy="1512168"/>
          </a:xfrm>
        </p:spPr>
        <p:txBody>
          <a:bodyPr>
            <a:normAutofit/>
          </a:bodyPr>
          <a:lstStyle/>
          <a:p>
            <a:pPr algn="just"/>
            <a:r>
              <a:rPr lang="uk-UA" sz="2000" dirty="0">
                <a:solidFill>
                  <a:schemeClr val="tx1"/>
                </a:solidFill>
                <a:latin typeface="Times New Roman" pitchFamily="18" charset="0"/>
                <a:cs typeface="Times New Roman" pitchFamily="18" charset="0"/>
              </a:rPr>
              <a:t>	</a:t>
            </a:r>
            <a:r>
              <a:rPr lang="uk-UA" sz="2000" b="1" dirty="0">
                <a:solidFill>
                  <a:schemeClr val="tx1"/>
                </a:solidFill>
                <a:latin typeface="Times New Roman" pitchFamily="18" charset="0"/>
                <a:cs typeface="Times New Roman" pitchFamily="18" charset="0"/>
              </a:rPr>
              <a:t>6.4. </a:t>
            </a:r>
            <a:r>
              <a:rPr lang="uk-UA" sz="2100" dirty="0">
                <a:solidFill>
                  <a:schemeClr val="tx1"/>
                </a:solidFill>
                <a:latin typeface="Times New Roman" pitchFamily="18" charset="0"/>
                <a:cs typeface="Times New Roman" pitchFamily="18" charset="0"/>
              </a:rPr>
              <a:t>Заклад вищої освіти сприяє професійному розвитку викладачів через власні програми або у співпраці з іншими організаціями, заохочує розвиток викладацької майстерності. </a:t>
            </a:r>
            <a:endParaRPr lang="ru-RU" sz="2100" dirty="0">
              <a:solidFill>
                <a:schemeClr val="tx1"/>
              </a:solidFill>
              <a:latin typeface="Times New Roman" pitchFamily="18" charset="0"/>
              <a:cs typeface="Times New Roman" pitchFamily="18" charset="0"/>
            </a:endParaRPr>
          </a:p>
        </p:txBody>
      </p:sp>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223478817"/>
              </p:ext>
            </p:extLst>
          </p:nvPr>
        </p:nvGraphicFramePr>
        <p:xfrm>
          <a:off x="395536" y="2276872"/>
          <a:ext cx="7992888" cy="2949905"/>
        </p:xfrm>
        <a:graphic>
          <a:graphicData uri="http://schemas.openxmlformats.org/drawingml/2006/table">
            <a:tbl>
              <a:tblPr firstRow="1" firstCol="1" bandRow="1">
                <a:tableStyleId>{5C22544A-7EE6-4342-B048-85BDC9FD1C3A}</a:tableStyleId>
              </a:tblPr>
              <a:tblGrid>
                <a:gridCol w="1744424">
                  <a:extLst>
                    <a:ext uri="{9D8B030D-6E8A-4147-A177-3AD203B41FA5}">
                      <a16:colId xmlns:a16="http://schemas.microsoft.com/office/drawing/2014/main" val="20000"/>
                    </a:ext>
                  </a:extLst>
                </a:gridCol>
                <a:gridCol w="6248464">
                  <a:extLst>
                    <a:ext uri="{9D8B030D-6E8A-4147-A177-3AD203B41FA5}">
                      <a16:colId xmlns:a16="http://schemas.microsoft.com/office/drawing/2014/main" val="20001"/>
                    </a:ext>
                  </a:extLst>
                </a:gridCol>
              </a:tblGrid>
              <a:tr h="991137">
                <a:tc>
                  <a:txBody>
                    <a:bodyPr/>
                    <a:lstStyle/>
                    <a:p>
                      <a:pPr algn="ctr">
                        <a:lnSpc>
                          <a:spcPct val="115000"/>
                        </a:lnSpc>
                        <a:spcAft>
                          <a:spcPts val="0"/>
                        </a:spcAft>
                      </a:pPr>
                      <a:r>
                        <a:rPr lang="uk-UA" sz="1100">
                          <a:effectLst/>
                        </a:rPr>
                        <a:t>Суть підкритерію</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algn="just">
                        <a:lnSpc>
                          <a:spcPct val="115000"/>
                        </a:lnSpc>
                        <a:spcAft>
                          <a:spcPts val="0"/>
                        </a:spcAft>
                      </a:pPr>
                      <a:r>
                        <a:rPr lang="uk-UA" sz="1100">
                          <a:effectLst/>
                        </a:rPr>
                        <a:t>Заклад вищої освіти сприяє професійному розвитку викладачів через власні програми або у співпраці з іншими організаціями, заохочує розвиток викладацької майстерності. Це забезпечує постійне підвищення кваліфікації науково-педагогічних працівників, підтримує якість освітньої програми та адаптацію до сучасних освітніх і професійних вимог.</a:t>
                      </a:r>
                      <a:endParaRPr lang="ru-RU" sz="1000">
                        <a:effectLst/>
                        <a:latin typeface="Calibri"/>
                        <a:ea typeface="Calibri"/>
                        <a:cs typeface="Times New Roman"/>
                      </a:endParaRPr>
                    </a:p>
                  </a:txBody>
                  <a:tcPr marL="60111" marR="60111" marT="0" marB="0"/>
                </a:tc>
                <a:extLst>
                  <a:ext uri="{0D108BD9-81ED-4DB2-BD59-A6C34878D82A}">
                    <a16:rowId xmlns:a16="http://schemas.microsoft.com/office/drawing/2014/main" val="10000"/>
                  </a:ext>
                </a:extLst>
              </a:tr>
              <a:tr h="1958768">
                <a:tc>
                  <a:txBody>
                    <a:bodyPr/>
                    <a:lstStyle/>
                    <a:p>
                      <a:pPr algn="ctr">
                        <a:lnSpc>
                          <a:spcPct val="115000"/>
                        </a:lnSpc>
                        <a:spcAft>
                          <a:spcPts val="0"/>
                        </a:spcAft>
                      </a:pPr>
                      <a:r>
                        <a:rPr lang="uk-UA" sz="1100">
                          <a:effectLst/>
                        </a:rPr>
                        <a:t>Нормативні документи</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algn="just">
                        <a:spcAft>
                          <a:spcPts val="0"/>
                        </a:spcAft>
                      </a:pPr>
                      <a:r>
                        <a:rPr lang="uk-UA" sz="1000" dirty="0">
                          <a:effectLst/>
                        </a:rPr>
                        <a:t>Законодавча база та рекомендації:</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Закон України «Про вищу освіту» (п. 4 ч. 2 ст. 16, ст. 32, ч. 4-6 ст. 60).</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Закон України «Про освіту» (ст. 59).</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ESG 2015 (Стандарт 1.5).</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Порядок підвищення кваліфікації педагогічних і науково-педагогічних працівників, постанова КМУ № 800 від 21 серпня 2019 року.</a:t>
                      </a:r>
                      <a:endParaRPr lang="ru-RU" sz="1000" dirty="0">
                        <a:effectLst/>
                      </a:endParaRPr>
                    </a:p>
                    <a:p>
                      <a:pPr algn="just">
                        <a:spcAft>
                          <a:spcPts val="0"/>
                        </a:spcAft>
                      </a:pPr>
                      <a:r>
                        <a:rPr lang="uk-UA" sz="1000" dirty="0">
                          <a:effectLst/>
                        </a:rPr>
                        <a:t>Локальні акти ЗВО:</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Нормативні документи, що регламентують організацію професійного розвитку науково-педагогічних та педагогічних працівників (планування підвищення кваліфікації, стажування, внутрішні програми розвитку викладацької майстерності, мовної компетентності тощо).</a:t>
                      </a:r>
                      <a:endParaRPr lang="ru-RU" sz="1000" dirty="0">
                        <a:effectLst/>
                        <a:latin typeface="Calibri"/>
                        <a:ea typeface="Times New Roman"/>
                        <a:cs typeface="Times New Roman"/>
                      </a:endParaRPr>
                    </a:p>
                  </a:txBody>
                  <a:tcPr marL="60111" marR="60111"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72264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sp>
        <p:nvSpPr>
          <p:cNvPr id="4" name="Подзаголовок 3"/>
          <p:cNvSpPr>
            <a:spLocks noGrp="1"/>
          </p:cNvSpPr>
          <p:nvPr>
            <p:ph type="subTitle" idx="1"/>
          </p:nvPr>
        </p:nvSpPr>
        <p:spPr/>
        <p:txBody>
          <a:bodyPr/>
          <a:lstStyle/>
          <a:p>
            <a:endParaRPr lang="ru-RU"/>
          </a:p>
        </p:txBody>
      </p:sp>
      <p:graphicFrame>
        <p:nvGraphicFramePr>
          <p:cNvPr id="2" name="Таблица 1"/>
          <p:cNvGraphicFramePr>
            <a:graphicFrameLocks noGrp="1"/>
          </p:cNvGraphicFramePr>
          <p:nvPr>
            <p:extLst>
              <p:ext uri="{D42A27DB-BD31-4B8C-83A1-F6EECF244321}">
                <p14:modId xmlns:p14="http://schemas.microsoft.com/office/powerpoint/2010/main" val="4105728682"/>
              </p:ext>
            </p:extLst>
          </p:nvPr>
        </p:nvGraphicFramePr>
        <p:xfrm>
          <a:off x="323528" y="332656"/>
          <a:ext cx="7992888" cy="6408712"/>
        </p:xfrm>
        <a:graphic>
          <a:graphicData uri="http://schemas.openxmlformats.org/drawingml/2006/table">
            <a:tbl>
              <a:tblPr firstRow="1" firstCol="1" bandRow="1">
                <a:tableStyleId>{5C22544A-7EE6-4342-B048-85BDC9FD1C3A}</a:tableStyleId>
              </a:tblPr>
              <a:tblGrid>
                <a:gridCol w="1744424">
                  <a:extLst>
                    <a:ext uri="{9D8B030D-6E8A-4147-A177-3AD203B41FA5}">
                      <a16:colId xmlns:a16="http://schemas.microsoft.com/office/drawing/2014/main" val="20000"/>
                    </a:ext>
                  </a:extLst>
                </a:gridCol>
                <a:gridCol w="6248464">
                  <a:extLst>
                    <a:ext uri="{9D8B030D-6E8A-4147-A177-3AD203B41FA5}">
                      <a16:colId xmlns:a16="http://schemas.microsoft.com/office/drawing/2014/main" val="20001"/>
                    </a:ext>
                  </a:extLst>
                </a:gridCol>
              </a:tblGrid>
              <a:tr h="2027780">
                <a:tc>
                  <a:txBody>
                    <a:bodyPr/>
                    <a:lstStyle/>
                    <a:p>
                      <a:pPr algn="ctr">
                        <a:lnSpc>
                          <a:spcPct val="115000"/>
                        </a:lnSpc>
                        <a:spcAft>
                          <a:spcPts val="0"/>
                        </a:spcAft>
                      </a:pPr>
                      <a:r>
                        <a:rPr lang="uk-UA" sz="1000" dirty="0">
                          <a:effectLst/>
                        </a:rPr>
                        <a:t>Що перевірятимуть експерти</a:t>
                      </a:r>
                      <a:endParaRPr lang="ru-RU" sz="1000" dirty="0">
                        <a:effectLst/>
                      </a:endParaRPr>
                    </a:p>
                    <a:p>
                      <a:pPr algn="ctr">
                        <a:lnSpc>
                          <a:spcPct val="115000"/>
                        </a:lnSpc>
                        <a:spcAft>
                          <a:spcPts val="0"/>
                        </a:spcAft>
                      </a:pPr>
                      <a:r>
                        <a:rPr lang="uk-UA" sz="1000" dirty="0">
                          <a:effectLst/>
                        </a:rPr>
                        <a:t> </a:t>
                      </a:r>
                      <a:endParaRPr lang="ru-RU" sz="1000" dirty="0">
                        <a:effectLst/>
                        <a:latin typeface="Calibri"/>
                        <a:ea typeface="Calibri"/>
                        <a:cs typeface="Times New Roman"/>
                      </a:endParaRPr>
                    </a:p>
                  </a:txBody>
                  <a:tcPr marL="44469" marR="44469" marT="0" marB="0" anchor="ctr"/>
                </a:tc>
                <a:tc>
                  <a:txBody>
                    <a:bodyPr/>
                    <a:lstStyle/>
                    <a:p>
                      <a:pPr marL="342900" lvl="0" indent="-342900" algn="just">
                        <a:lnSpc>
                          <a:spcPct val="115000"/>
                        </a:lnSpc>
                        <a:spcAft>
                          <a:spcPts val="0"/>
                        </a:spcAft>
                        <a:buFont typeface="Symbol"/>
                        <a:buChar char=""/>
                      </a:pPr>
                      <a:r>
                        <a:rPr lang="uk-UA" sz="1000" dirty="0">
                          <a:effectLst/>
                        </a:rPr>
                        <a:t>Наявність системи професійного розвитку викладачів, яка відповідає законодавству та потребам освітньої програми.</a:t>
                      </a:r>
                      <a:endParaRPr lang="ru-RU" sz="1000" dirty="0">
                        <a:effectLst/>
                      </a:endParaRPr>
                    </a:p>
                    <a:p>
                      <a:pPr marL="342900" lvl="0" indent="-342900" algn="just">
                        <a:lnSpc>
                          <a:spcPct val="115000"/>
                        </a:lnSpc>
                        <a:spcAft>
                          <a:spcPts val="0"/>
                        </a:spcAft>
                        <a:buFont typeface="Symbol"/>
                        <a:buChar char=""/>
                      </a:pPr>
                      <a:r>
                        <a:rPr lang="uk-UA" sz="1000" dirty="0">
                          <a:effectLst/>
                        </a:rPr>
                        <a:t>Чи здійснюється систематичний моніторинг потреб професійного розвитку та рівня професіоналізму викладачів (оцінювання, </a:t>
                      </a:r>
                      <a:r>
                        <a:rPr lang="uk-UA" sz="1000" dirty="0" err="1">
                          <a:effectLst/>
                        </a:rPr>
                        <a:t>рейтингування</a:t>
                      </a:r>
                      <a:r>
                        <a:rPr lang="uk-UA" sz="1000" dirty="0">
                          <a:effectLst/>
                        </a:rPr>
                        <a:t>, опитування здобувачів).</a:t>
                      </a:r>
                      <a:endParaRPr lang="ru-RU" sz="1000" dirty="0">
                        <a:effectLst/>
                      </a:endParaRPr>
                    </a:p>
                    <a:p>
                      <a:pPr marL="342900" lvl="0" indent="-342900" algn="just">
                        <a:lnSpc>
                          <a:spcPct val="115000"/>
                        </a:lnSpc>
                        <a:spcAft>
                          <a:spcPts val="0"/>
                        </a:spcAft>
                        <a:buFont typeface="Symbol"/>
                        <a:buChar char=""/>
                      </a:pPr>
                      <a:r>
                        <a:rPr lang="uk-UA" sz="1000" dirty="0">
                          <a:effectLst/>
                        </a:rPr>
                        <a:t>Чи планується професійний розвиток викладачів з урахуванням ідентифікованих потреб.</a:t>
                      </a:r>
                      <a:endParaRPr lang="ru-RU" sz="1000" dirty="0">
                        <a:effectLst/>
                      </a:endParaRPr>
                    </a:p>
                    <a:p>
                      <a:pPr marL="342900" lvl="0" indent="-342900" algn="just">
                        <a:lnSpc>
                          <a:spcPct val="115000"/>
                        </a:lnSpc>
                        <a:spcAft>
                          <a:spcPts val="0"/>
                        </a:spcAft>
                        <a:buFont typeface="Symbol"/>
                        <a:buChar char=""/>
                      </a:pPr>
                      <a:r>
                        <a:rPr lang="uk-UA" sz="1000" dirty="0">
                          <a:effectLst/>
                        </a:rPr>
                        <a:t>Чи ЗВО забезпечує можливості підвищення кваліфікації, стажування, участь у наукових заходах в Україні та за кордоном.</a:t>
                      </a:r>
                      <a:endParaRPr lang="ru-RU" sz="1000" dirty="0">
                        <a:effectLst/>
                      </a:endParaRPr>
                    </a:p>
                    <a:p>
                      <a:pPr marL="342900" lvl="0" indent="-342900" algn="just">
                        <a:lnSpc>
                          <a:spcPct val="115000"/>
                        </a:lnSpc>
                        <a:spcAft>
                          <a:spcPts val="0"/>
                        </a:spcAft>
                        <a:buFont typeface="Symbol"/>
                        <a:buChar char=""/>
                      </a:pPr>
                      <a:r>
                        <a:rPr lang="uk-UA" sz="1000" dirty="0">
                          <a:effectLst/>
                        </a:rPr>
                        <a:t>Чи реалізуються власні програми професійного розвитку викладачів (розвиток викладацької майстерності, мовна компетентність тощо).</a:t>
                      </a:r>
                      <a:endParaRPr lang="ru-RU" sz="1000" dirty="0">
                        <a:effectLst/>
                      </a:endParaRPr>
                    </a:p>
                    <a:p>
                      <a:pPr marL="342900" lvl="0" indent="-342900" algn="just">
                        <a:lnSpc>
                          <a:spcPct val="115000"/>
                        </a:lnSpc>
                        <a:spcAft>
                          <a:spcPts val="0"/>
                        </a:spcAft>
                        <a:buFont typeface="Symbol"/>
                        <a:buChar char=""/>
                      </a:pPr>
                      <a:r>
                        <a:rPr lang="uk-UA" sz="1000" dirty="0">
                          <a:effectLst/>
                        </a:rPr>
                        <a:t>Чи існує система стимулювання розвитку викладацької майстерності (матеріальна та нематеріальна мотивація).</a:t>
                      </a:r>
                      <a:endParaRPr lang="ru-RU" sz="1000" dirty="0">
                        <a:effectLst/>
                        <a:latin typeface="Calibri"/>
                        <a:ea typeface="Calibri"/>
                        <a:cs typeface="Times New Roman"/>
                      </a:endParaRPr>
                    </a:p>
                  </a:txBody>
                  <a:tcPr marL="44469" marR="44469" marT="0" marB="0"/>
                </a:tc>
                <a:extLst>
                  <a:ext uri="{0D108BD9-81ED-4DB2-BD59-A6C34878D82A}">
                    <a16:rowId xmlns:a16="http://schemas.microsoft.com/office/drawing/2014/main" val="10000"/>
                  </a:ext>
                </a:extLst>
              </a:tr>
              <a:tr h="881357">
                <a:tc>
                  <a:txBody>
                    <a:bodyPr/>
                    <a:lstStyle/>
                    <a:p>
                      <a:pPr algn="ctr">
                        <a:lnSpc>
                          <a:spcPct val="115000"/>
                        </a:lnSpc>
                        <a:spcAft>
                          <a:spcPts val="0"/>
                        </a:spcAft>
                      </a:pPr>
                      <a:r>
                        <a:rPr lang="uk-UA" sz="1000">
                          <a:effectLst/>
                        </a:rPr>
                        <a:t>Можливі недоліки та як їх обґрунтовувати</a:t>
                      </a:r>
                      <a:endParaRPr lang="ru-RU" sz="1000">
                        <a:effectLst/>
                        <a:latin typeface="Calibri"/>
                        <a:ea typeface="Calibri"/>
                        <a:cs typeface="Times New Roman"/>
                      </a:endParaRPr>
                    </a:p>
                  </a:txBody>
                  <a:tcPr marL="44469" marR="44469" marT="0" marB="0" anchor="ctr"/>
                </a:tc>
                <a:tc>
                  <a:txBody>
                    <a:bodyPr/>
                    <a:lstStyle/>
                    <a:p>
                      <a:pPr algn="just">
                        <a:spcAft>
                          <a:spcPts val="0"/>
                        </a:spcAft>
                      </a:pPr>
                      <a:r>
                        <a:rPr lang="uk-UA" sz="1000" dirty="0">
                          <a:effectLst/>
                        </a:rPr>
                        <a:t>Відсутність щорічного оцінювання/</a:t>
                      </a:r>
                      <a:r>
                        <a:rPr lang="uk-UA" sz="1000" dirty="0" err="1">
                          <a:effectLst/>
                        </a:rPr>
                        <a:t>рейтингування</a:t>
                      </a:r>
                      <a:r>
                        <a:rPr lang="uk-UA" sz="1000" dirty="0">
                          <a:effectLst/>
                        </a:rPr>
                        <a:t> або його публікації:</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Якщо щорічне оцінювання/</a:t>
                      </a:r>
                      <a:r>
                        <a:rPr lang="uk-UA" sz="1000" dirty="0" err="1">
                          <a:effectLst/>
                        </a:rPr>
                        <a:t>рейтингування</a:t>
                      </a:r>
                      <a:r>
                        <a:rPr lang="uk-UA" sz="1000" dirty="0">
                          <a:effectLst/>
                        </a:rPr>
                        <a:t> не здійснюється – констатувати факт і пояснити причину, надану ЗВО.</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Якщо оцінювання проводиться, але результати не оприлюднюються на офіційному сайті – констатувати факт і навести пояснення ЗВО щодо відсутності публікації.</a:t>
                      </a:r>
                      <a:endParaRPr lang="ru-RU" sz="1000" dirty="0">
                        <a:effectLst/>
                        <a:latin typeface="Calibri"/>
                        <a:ea typeface="Times New Roman"/>
                        <a:cs typeface="Times New Roman"/>
                      </a:endParaRPr>
                    </a:p>
                  </a:txBody>
                  <a:tcPr marL="44469" marR="44469" marT="0" marB="0"/>
                </a:tc>
                <a:extLst>
                  <a:ext uri="{0D108BD9-81ED-4DB2-BD59-A6C34878D82A}">
                    <a16:rowId xmlns:a16="http://schemas.microsoft.com/office/drawing/2014/main" val="10001"/>
                  </a:ext>
                </a:extLst>
              </a:tr>
              <a:tr h="2398435">
                <a:tc>
                  <a:txBody>
                    <a:bodyPr/>
                    <a:lstStyle/>
                    <a:p>
                      <a:pPr algn="ctr">
                        <a:lnSpc>
                          <a:spcPct val="115000"/>
                        </a:lnSpc>
                        <a:spcAft>
                          <a:spcPts val="0"/>
                        </a:spcAft>
                      </a:pPr>
                      <a:r>
                        <a:rPr lang="uk-UA" sz="1000">
                          <a:effectLst/>
                        </a:rPr>
                        <a:t>Практичні рекомендації для гарантів</a:t>
                      </a:r>
                      <a:endParaRPr lang="ru-RU" sz="1000">
                        <a:effectLst/>
                        <a:latin typeface="Calibri"/>
                        <a:ea typeface="Calibri"/>
                        <a:cs typeface="Times New Roman"/>
                      </a:endParaRPr>
                    </a:p>
                  </a:txBody>
                  <a:tcPr marL="44469" marR="44469" marT="0" marB="0" anchor="ctr"/>
                </a:tc>
                <a:tc>
                  <a:txBody>
                    <a:bodyPr/>
                    <a:lstStyle/>
                    <a:p>
                      <a:pPr marL="342900" lvl="0" indent="-342900" algn="just">
                        <a:lnSpc>
                          <a:spcPct val="115000"/>
                        </a:lnSpc>
                        <a:spcAft>
                          <a:spcPts val="0"/>
                        </a:spcAft>
                        <a:buFont typeface="Symbol"/>
                        <a:buChar char=""/>
                      </a:pPr>
                      <a:r>
                        <a:rPr lang="uk-UA" sz="1000" dirty="0">
                          <a:effectLst/>
                        </a:rPr>
                        <a:t>Забезпечити наявність нормативно врегульованої системи професійного розвитку викладачів, яка охоплює всі напрямки діяльності науково-педагогічних працівників.</a:t>
                      </a:r>
                      <a:endParaRPr lang="ru-RU" sz="1000" dirty="0">
                        <a:effectLst/>
                      </a:endParaRPr>
                    </a:p>
                    <a:p>
                      <a:pPr marL="342900" lvl="0" indent="-342900" algn="just">
                        <a:lnSpc>
                          <a:spcPct val="115000"/>
                        </a:lnSpc>
                        <a:spcAft>
                          <a:spcPts val="0"/>
                        </a:spcAft>
                        <a:buFont typeface="Symbol"/>
                        <a:buChar char=""/>
                      </a:pPr>
                      <a:r>
                        <a:rPr lang="uk-UA" sz="1000" dirty="0">
                          <a:effectLst/>
                        </a:rPr>
                        <a:t>Регулярно проводити моніторинг професійних потреб викладачів (опитування, оцінювання, рейтинги).</a:t>
                      </a:r>
                      <a:endParaRPr lang="ru-RU" sz="1000" dirty="0">
                        <a:effectLst/>
                      </a:endParaRPr>
                    </a:p>
                    <a:p>
                      <a:pPr marL="342900" lvl="0" indent="-342900" algn="just">
                        <a:lnSpc>
                          <a:spcPct val="115000"/>
                        </a:lnSpc>
                        <a:spcAft>
                          <a:spcPts val="0"/>
                        </a:spcAft>
                        <a:buFont typeface="Symbol"/>
                        <a:buChar char=""/>
                      </a:pPr>
                      <a:r>
                        <a:rPr lang="uk-UA" sz="1000" dirty="0">
                          <a:effectLst/>
                        </a:rPr>
                        <a:t>Планувати професійний розвиток з урахуванням виявлених потреб і специфіки освітньої програми.</a:t>
                      </a:r>
                      <a:endParaRPr lang="ru-RU" sz="1000" dirty="0">
                        <a:effectLst/>
                      </a:endParaRPr>
                    </a:p>
                    <a:p>
                      <a:pPr marL="342900" lvl="0" indent="-342900" algn="just">
                        <a:lnSpc>
                          <a:spcPct val="115000"/>
                        </a:lnSpc>
                        <a:spcAft>
                          <a:spcPts val="0"/>
                        </a:spcAft>
                        <a:buFont typeface="Symbol"/>
                        <a:buChar char=""/>
                      </a:pPr>
                      <a:r>
                        <a:rPr lang="uk-UA" sz="1000" dirty="0">
                          <a:effectLst/>
                        </a:rPr>
                        <a:t>Організовувати та стимулювати участь у внутрішніх і зовнішніх програмах підвищення кваліфікації, стажуваннях, тренінгах, конференціях.</a:t>
                      </a:r>
                      <a:endParaRPr lang="ru-RU" sz="1000" dirty="0">
                        <a:effectLst/>
                      </a:endParaRPr>
                    </a:p>
                    <a:p>
                      <a:pPr marL="342900" lvl="0" indent="-342900" algn="just">
                        <a:lnSpc>
                          <a:spcPct val="115000"/>
                        </a:lnSpc>
                        <a:spcAft>
                          <a:spcPts val="0"/>
                        </a:spcAft>
                        <a:buFont typeface="Symbol"/>
                        <a:buChar char=""/>
                      </a:pPr>
                      <a:r>
                        <a:rPr lang="uk-UA" sz="1000" dirty="0">
                          <a:effectLst/>
                        </a:rPr>
                        <a:t>Проводити власні програми розвитку викладацької майстерності: тренінги, майстер-класи, курси підвищення кваліфікації, мовні курси.</a:t>
                      </a:r>
                      <a:endParaRPr lang="ru-RU" sz="1000" dirty="0">
                        <a:effectLst/>
                      </a:endParaRPr>
                    </a:p>
                    <a:p>
                      <a:pPr marL="342900" lvl="0" indent="-342900" algn="just">
                        <a:lnSpc>
                          <a:spcPct val="115000"/>
                        </a:lnSpc>
                        <a:spcAft>
                          <a:spcPts val="0"/>
                        </a:spcAft>
                        <a:buFont typeface="Symbol"/>
                        <a:buChar char=""/>
                      </a:pPr>
                      <a:r>
                        <a:rPr lang="uk-UA" sz="1000" dirty="0">
                          <a:effectLst/>
                        </a:rPr>
                        <a:t>Створити систему стимулювання викладачів (нагороди, сертифікація, публічне визнання, кар’єрне зростання) за досягнення у фаховій сфері.</a:t>
                      </a:r>
                      <a:endParaRPr lang="ru-RU" sz="1000" dirty="0">
                        <a:effectLst/>
                      </a:endParaRPr>
                    </a:p>
                    <a:p>
                      <a:pPr marL="342900" lvl="0" indent="-342900" algn="just">
                        <a:lnSpc>
                          <a:spcPct val="115000"/>
                        </a:lnSpc>
                        <a:spcAft>
                          <a:spcPts val="0"/>
                        </a:spcAft>
                        <a:buFont typeface="Symbol"/>
                        <a:buChar char=""/>
                      </a:pPr>
                      <a:r>
                        <a:rPr lang="uk-UA" sz="1000" dirty="0">
                          <a:effectLst/>
                        </a:rPr>
                        <a:t>Публікувати результати оцінювання/</a:t>
                      </a:r>
                      <a:r>
                        <a:rPr lang="uk-UA" sz="1000" dirty="0" err="1">
                          <a:effectLst/>
                        </a:rPr>
                        <a:t>рейтингування</a:t>
                      </a:r>
                      <a:r>
                        <a:rPr lang="uk-UA" sz="1000" dirty="0">
                          <a:effectLst/>
                        </a:rPr>
                        <a:t> на офіційному сайті ЗВО для забезпечення прозорості та підтвердження системності розвитку викладачів.</a:t>
                      </a:r>
                      <a:endParaRPr lang="ru-RU" sz="1000" dirty="0">
                        <a:effectLst/>
                        <a:latin typeface="Calibri"/>
                        <a:ea typeface="Calibri"/>
                        <a:cs typeface="Times New Roman"/>
                      </a:endParaRPr>
                    </a:p>
                  </a:txBody>
                  <a:tcPr marL="44469" marR="44469" marT="0" marB="0"/>
                </a:tc>
                <a:extLst>
                  <a:ext uri="{0D108BD9-81ED-4DB2-BD59-A6C34878D82A}">
                    <a16:rowId xmlns:a16="http://schemas.microsoft.com/office/drawing/2014/main" val="10002"/>
                  </a:ext>
                </a:extLst>
              </a:tr>
              <a:tr h="1101140">
                <a:tc>
                  <a:txBody>
                    <a:bodyPr/>
                    <a:lstStyle/>
                    <a:p>
                      <a:pPr algn="ctr">
                        <a:lnSpc>
                          <a:spcPct val="115000"/>
                        </a:lnSpc>
                        <a:spcAft>
                          <a:spcPts val="0"/>
                        </a:spcAft>
                      </a:pPr>
                      <a:r>
                        <a:rPr lang="uk-UA" sz="1000">
                          <a:effectLst/>
                        </a:rPr>
                        <a:t>NOTA BENE!</a:t>
                      </a:r>
                      <a:endParaRPr lang="ru-RU" sz="1000">
                        <a:effectLst/>
                        <a:latin typeface="Calibri"/>
                        <a:ea typeface="Calibri"/>
                        <a:cs typeface="Times New Roman"/>
                      </a:endParaRPr>
                    </a:p>
                  </a:txBody>
                  <a:tcPr marL="44469" marR="44469" marT="0" marB="0" anchor="ctr"/>
                </a:tc>
                <a:tc>
                  <a:txBody>
                    <a:bodyPr/>
                    <a:lstStyle/>
                    <a:p>
                      <a:pPr algn="just">
                        <a:lnSpc>
                          <a:spcPct val="115000"/>
                        </a:lnSpc>
                        <a:spcAft>
                          <a:spcPts val="0"/>
                        </a:spcAft>
                      </a:pPr>
                      <a:r>
                        <a:rPr lang="uk-UA" sz="1000" dirty="0">
                          <a:effectLst/>
                        </a:rPr>
                        <a:t>! Наявність у ЗВО формального «підвищення кваліфікації» не свідчить про дієву систему професійного розвитку. Варто проаналізувати, наскільки система професійного розвитку (підвищення кваліфікації) відповідає потребам та інтересам викладачів, а також те, як вона впливає на реальне підвищення якості викладання за ОП. </a:t>
                      </a:r>
                      <a:endParaRPr lang="ru-RU" sz="1000" dirty="0">
                        <a:effectLst/>
                      </a:endParaRPr>
                    </a:p>
                    <a:p>
                      <a:pPr algn="just">
                        <a:lnSpc>
                          <a:spcPct val="115000"/>
                        </a:lnSpc>
                        <a:spcAft>
                          <a:spcPts val="0"/>
                        </a:spcAft>
                      </a:pPr>
                      <a:r>
                        <a:rPr lang="uk-UA" sz="1000" dirty="0">
                          <a:effectLst/>
                        </a:rPr>
                        <a:t>Належне/ефективне проходження підвищення кваліфікації не обов’язково повинне відбуватися в межах спеціальності ОП.</a:t>
                      </a:r>
                      <a:endParaRPr lang="ru-RU" sz="1000" dirty="0">
                        <a:effectLst/>
                        <a:latin typeface="Calibri"/>
                        <a:ea typeface="Calibri"/>
                        <a:cs typeface="Times New Roman"/>
                      </a:endParaRPr>
                    </a:p>
                  </a:txBody>
                  <a:tcPr marL="44469" marR="44469"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63950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43" t="28554" r="3125" b="23224"/>
          <a:stretch/>
        </p:blipFill>
        <p:spPr bwMode="auto">
          <a:xfrm>
            <a:off x="971600" y="123900"/>
            <a:ext cx="7523732" cy="1936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pic>
        <p:nvPicPr>
          <p:cNvPr id="11268" name="Picture 4" descr="Сформированное изображение"/>
          <p:cNvPicPr>
            <a:picLocks noChangeAspect="1" noChangeArrowheads="1"/>
          </p:cNvPicPr>
          <p:nvPr/>
        </p:nvPicPr>
        <p:blipFill rotWithShape="1">
          <a:blip r:embed="rId3">
            <a:extLst>
              <a:ext uri="{28A0092B-C50C-407E-A947-70E740481C1C}">
                <a14:useLocalDpi xmlns:a14="http://schemas.microsoft.com/office/drawing/2010/main" val="0"/>
              </a:ext>
            </a:extLst>
          </a:blip>
          <a:srcRect l="6072" t="12951" r="4609" b="9853"/>
          <a:stretch/>
        </p:blipFill>
        <p:spPr bwMode="auto">
          <a:xfrm>
            <a:off x="2267744" y="2204864"/>
            <a:ext cx="4373592" cy="3856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549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188640"/>
            <a:ext cx="7264896" cy="2088232"/>
          </a:xfrm>
        </p:spPr>
        <p:txBody>
          <a:bodyPr>
            <a:normAutofit/>
          </a:bodyPr>
          <a:lstStyle/>
          <a:p>
            <a:pPr algn="just"/>
            <a:r>
              <a:rPr lang="uk-UA" sz="2000" dirty="0">
                <a:solidFill>
                  <a:schemeClr val="tx1"/>
                </a:solidFill>
                <a:latin typeface="Times New Roman" pitchFamily="18" charset="0"/>
                <a:cs typeface="Times New Roman" pitchFamily="18" charset="0"/>
              </a:rPr>
              <a:t>	</a:t>
            </a:r>
            <a:r>
              <a:rPr lang="uk-UA" sz="2000" b="1" dirty="0">
                <a:solidFill>
                  <a:schemeClr val="tx1"/>
                </a:solidFill>
                <a:latin typeface="Times New Roman" pitchFamily="18" charset="0"/>
                <a:cs typeface="Times New Roman" pitchFamily="18" charset="0"/>
              </a:rPr>
              <a:t>4.1. </a:t>
            </a:r>
            <a:r>
              <a:rPr lang="uk-UA" sz="2000" dirty="0">
                <a:solidFill>
                  <a:schemeClr val="tx1"/>
                </a:solidFill>
                <a:latin typeface="Times New Roman" pitchFamily="18" charset="0"/>
                <a:cs typeface="Times New Roman" pitchFamily="18" charset="0"/>
              </a:rPr>
              <a:t>Освітній процес відповідає вимогам законодавства. Методи, засоби та технології навчання і викладання сприяють досягненню заявлених у освітній програмі мети та програмних результатів навчання, відповідають вимогам </a:t>
            </a:r>
            <a:r>
              <a:rPr lang="uk-UA" sz="2000" dirty="0" err="1">
                <a:solidFill>
                  <a:schemeClr val="tx1"/>
                </a:solidFill>
                <a:latin typeface="Times New Roman" pitchFamily="18" charset="0"/>
                <a:cs typeface="Times New Roman" pitchFamily="18" charset="0"/>
              </a:rPr>
              <a:t>студентоцентрованого</a:t>
            </a:r>
            <a:r>
              <a:rPr lang="uk-UA" sz="2000" dirty="0">
                <a:solidFill>
                  <a:schemeClr val="tx1"/>
                </a:solidFill>
                <a:latin typeface="Times New Roman" pitchFamily="18" charset="0"/>
                <a:cs typeface="Times New Roman" pitchFamily="18" charset="0"/>
              </a:rPr>
              <a:t> підходу та принципам академічної свободи.</a:t>
            </a:r>
            <a:endParaRPr lang="ru-RU" sz="2000" dirty="0">
              <a:solidFill>
                <a:schemeClr val="tx1"/>
              </a:solidFill>
              <a:latin typeface="Times New Roman" pitchFamily="18" charset="0"/>
              <a:cs typeface="Times New Roman" pitchFamily="18" charset="0"/>
            </a:endParaRPr>
          </a:p>
          <a:p>
            <a:pPr algn="just"/>
            <a:endParaRPr lang="ru-RU" sz="2400" dirty="0">
              <a:solidFill>
                <a:schemeClr val="tx1"/>
              </a:solidFill>
              <a:latin typeface="Times New Roman" pitchFamily="18" charset="0"/>
              <a:cs typeface="Times New Roman" pitchFamily="18" charset="0"/>
            </a:endParaRPr>
          </a:p>
        </p:txBody>
      </p:sp>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graphicFrame>
        <p:nvGraphicFramePr>
          <p:cNvPr id="2" name="Таблица 1"/>
          <p:cNvGraphicFramePr>
            <a:graphicFrameLocks noGrp="1"/>
          </p:cNvGraphicFramePr>
          <p:nvPr>
            <p:extLst>
              <p:ext uri="{D42A27DB-BD31-4B8C-83A1-F6EECF244321}">
                <p14:modId xmlns:p14="http://schemas.microsoft.com/office/powerpoint/2010/main" val="2890397707"/>
              </p:ext>
            </p:extLst>
          </p:nvPr>
        </p:nvGraphicFramePr>
        <p:xfrm>
          <a:off x="457201" y="2348880"/>
          <a:ext cx="7715200" cy="3384376"/>
        </p:xfrm>
        <a:graphic>
          <a:graphicData uri="http://schemas.openxmlformats.org/drawingml/2006/table">
            <a:tbl>
              <a:tblPr firstRow="1" firstCol="1" bandRow="1">
                <a:tableStyleId>{5C22544A-7EE6-4342-B048-85BDC9FD1C3A}</a:tableStyleId>
              </a:tblPr>
              <a:tblGrid>
                <a:gridCol w="1683819">
                  <a:extLst>
                    <a:ext uri="{9D8B030D-6E8A-4147-A177-3AD203B41FA5}">
                      <a16:colId xmlns:a16="http://schemas.microsoft.com/office/drawing/2014/main" val="20000"/>
                    </a:ext>
                  </a:extLst>
                </a:gridCol>
                <a:gridCol w="6031381">
                  <a:extLst>
                    <a:ext uri="{9D8B030D-6E8A-4147-A177-3AD203B41FA5}">
                      <a16:colId xmlns:a16="http://schemas.microsoft.com/office/drawing/2014/main" val="20001"/>
                    </a:ext>
                  </a:extLst>
                </a:gridCol>
              </a:tblGrid>
              <a:tr h="902501">
                <a:tc>
                  <a:txBody>
                    <a:bodyPr/>
                    <a:lstStyle/>
                    <a:p>
                      <a:pPr algn="ctr">
                        <a:lnSpc>
                          <a:spcPct val="115000"/>
                        </a:lnSpc>
                        <a:spcAft>
                          <a:spcPts val="0"/>
                        </a:spcAft>
                      </a:pPr>
                      <a:r>
                        <a:rPr lang="uk-UA" sz="1100">
                          <a:effectLst/>
                        </a:rPr>
                        <a:t>Суть підкритерію</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algn="just">
                        <a:spcAft>
                          <a:spcPts val="0"/>
                        </a:spcAft>
                      </a:pPr>
                      <a:r>
                        <a:rPr lang="uk-UA" sz="1000">
                          <a:effectLst/>
                        </a:rPr>
                        <a:t>Освітній процес у ЗВО має бути організований відповідно до чинного законодавства України та міжнародних стандартів якості вищої освіти. Методи, засоби та технології навчання повинні забезпечувати досягнення цілей і програмних результатів навчання, реалізовувати студентоцентрований підхід, враховувати принципи академічної свободи та сучасні освітні практики.</a:t>
                      </a:r>
                      <a:endParaRPr lang="ru-RU" sz="1000">
                        <a:effectLst/>
                        <a:latin typeface="Calibri"/>
                        <a:ea typeface="Times New Roman"/>
                        <a:cs typeface="Times New Roman"/>
                      </a:endParaRPr>
                    </a:p>
                  </a:txBody>
                  <a:tcPr marL="60111" marR="60111" marT="0" marB="0"/>
                </a:tc>
                <a:extLst>
                  <a:ext uri="{0D108BD9-81ED-4DB2-BD59-A6C34878D82A}">
                    <a16:rowId xmlns:a16="http://schemas.microsoft.com/office/drawing/2014/main" val="10000"/>
                  </a:ext>
                </a:extLst>
              </a:tr>
              <a:tr h="2481875">
                <a:tc>
                  <a:txBody>
                    <a:bodyPr/>
                    <a:lstStyle/>
                    <a:p>
                      <a:pPr algn="ctr">
                        <a:lnSpc>
                          <a:spcPct val="115000"/>
                        </a:lnSpc>
                        <a:spcAft>
                          <a:spcPts val="0"/>
                        </a:spcAft>
                      </a:pPr>
                      <a:r>
                        <a:rPr lang="uk-UA" sz="1100">
                          <a:effectLst/>
                        </a:rPr>
                        <a:t>Нормативні документи</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marL="342900" lvl="0" indent="-342900" algn="just">
                        <a:spcAft>
                          <a:spcPts val="0"/>
                        </a:spcAft>
                        <a:buFont typeface="Symbol"/>
                        <a:buChar char=""/>
                      </a:pPr>
                      <a:r>
                        <a:rPr lang="uk-UA" sz="1000" dirty="0">
                          <a:effectLst/>
                        </a:rPr>
                        <a:t>Закон України «Про освіту» (ст. 7, ст. 54)</a:t>
                      </a:r>
                      <a:endParaRPr lang="ru-RU" sz="1000" dirty="0">
                        <a:effectLst/>
                      </a:endParaRPr>
                    </a:p>
                    <a:p>
                      <a:pPr marL="342900" lvl="0" indent="-342900" algn="just">
                        <a:spcAft>
                          <a:spcPts val="0"/>
                        </a:spcAft>
                        <a:buFont typeface="Symbol"/>
                        <a:buChar char=""/>
                      </a:pPr>
                      <a:r>
                        <a:rPr lang="uk-UA" sz="1000" dirty="0">
                          <a:effectLst/>
                        </a:rPr>
                        <a:t>Закон України «Про вищу освіту» (п.3 ч.1 ст.1, п.6 ч.2 ст.16, п.2 ч.2 ст.32, п.5 ч.3 ст.32, ст.48)</a:t>
                      </a:r>
                      <a:endParaRPr lang="ru-RU" sz="1000" dirty="0">
                        <a:effectLst/>
                      </a:endParaRPr>
                    </a:p>
                    <a:p>
                      <a:pPr marL="342900" lvl="0" indent="-342900" algn="just">
                        <a:spcAft>
                          <a:spcPts val="0"/>
                        </a:spcAft>
                        <a:buFont typeface="Symbol"/>
                        <a:buChar char=""/>
                      </a:pPr>
                      <a:r>
                        <a:rPr lang="uk-UA" sz="1000" dirty="0">
                          <a:effectLst/>
                        </a:rPr>
                        <a:t>Закон України «Про забезпечення функціонування української мови як державної»</a:t>
                      </a:r>
                      <a:endParaRPr lang="ru-RU" sz="1000" dirty="0">
                        <a:effectLst/>
                      </a:endParaRPr>
                    </a:p>
                    <a:p>
                      <a:pPr marL="342900" lvl="0" indent="-342900" algn="just">
                        <a:spcAft>
                          <a:spcPts val="0"/>
                        </a:spcAft>
                        <a:buFont typeface="Symbol"/>
                        <a:buChar char=""/>
                      </a:pPr>
                      <a:r>
                        <a:rPr lang="uk-UA" sz="1000" dirty="0">
                          <a:effectLst/>
                        </a:rPr>
                        <a:t>Стандарти вищої освіти за спеціальністю відповідного освітнього рівня</a:t>
                      </a:r>
                      <a:endParaRPr lang="ru-RU" sz="1000" dirty="0">
                        <a:effectLst/>
                      </a:endParaRPr>
                    </a:p>
                    <a:p>
                      <a:pPr marL="342900" lvl="0" indent="-342900" algn="just">
                        <a:spcAft>
                          <a:spcPts val="0"/>
                        </a:spcAft>
                        <a:buFont typeface="Symbol"/>
                        <a:buChar char=""/>
                      </a:pPr>
                      <a:r>
                        <a:rPr lang="uk-UA" sz="1000" dirty="0">
                          <a:effectLst/>
                        </a:rPr>
                        <a:t>Стандарти і рекомендації щодо забезпечення якості в Європейському просторі вищої освіти (ESG 2015, стандарт 1.3)</a:t>
                      </a:r>
                      <a:endParaRPr lang="ru-RU" sz="1000" dirty="0">
                        <a:effectLst/>
                      </a:endParaRPr>
                    </a:p>
                    <a:p>
                      <a:pPr marL="342900" lvl="0" indent="-342900" algn="just">
                        <a:spcAft>
                          <a:spcPts val="0"/>
                        </a:spcAft>
                        <a:buFont typeface="Symbol"/>
                        <a:buChar char=""/>
                      </a:pPr>
                      <a:r>
                        <a:rPr lang="uk-UA" sz="1000" dirty="0">
                          <a:effectLst/>
                        </a:rPr>
                        <a:t>Рішення РНБО України від 28.04.2017 р. «Про застосування персональних спеціальних економічних та інших обмежувальних заходів (санкцій)»</a:t>
                      </a:r>
                      <a:endParaRPr lang="ru-RU" sz="1000" dirty="0">
                        <a:effectLst/>
                      </a:endParaRPr>
                    </a:p>
                    <a:p>
                      <a:pPr marL="342900" lvl="0" indent="-342900" algn="just">
                        <a:spcAft>
                          <a:spcPts val="0"/>
                        </a:spcAft>
                        <a:buFont typeface="Symbol"/>
                        <a:buChar char=""/>
                      </a:pPr>
                      <a:r>
                        <a:rPr lang="uk-UA" sz="1000" dirty="0">
                          <a:effectLst/>
                        </a:rPr>
                        <a:t>Локальні документи ЗВО: Положення про організацію освітнього процесу: Освітні програми; Робочі програми навчальних дисциплін / </a:t>
                      </a:r>
                      <a:r>
                        <a:rPr lang="uk-UA" sz="1000" dirty="0" err="1">
                          <a:effectLst/>
                        </a:rPr>
                        <a:t>силабуси</a:t>
                      </a:r>
                      <a:r>
                        <a:rPr lang="uk-UA" sz="1000" dirty="0">
                          <a:effectLst/>
                        </a:rPr>
                        <a:t>; Положення про використання інформаційних систем та електронних ресурсів</a:t>
                      </a:r>
                      <a:endParaRPr lang="ru-RU" sz="1000" dirty="0">
                        <a:effectLst/>
                        <a:latin typeface="Calibri"/>
                        <a:ea typeface="Times New Roman"/>
                        <a:cs typeface="Times New Roman"/>
                      </a:endParaRPr>
                    </a:p>
                  </a:txBody>
                  <a:tcPr marL="60111" marR="60111"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97480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sp>
        <p:nvSpPr>
          <p:cNvPr id="8" name="Подзаголовок 7"/>
          <p:cNvSpPr>
            <a:spLocks noGrp="1"/>
          </p:cNvSpPr>
          <p:nvPr>
            <p:ph type="subTitle" idx="1"/>
          </p:nvPr>
        </p:nvSpPr>
        <p:spPr/>
        <p:txBody>
          <a:bodyPr/>
          <a:lstStyle/>
          <a:p>
            <a:endParaRPr lang="ru-RU" dirty="0"/>
          </a:p>
        </p:txBody>
      </p:sp>
      <p:graphicFrame>
        <p:nvGraphicFramePr>
          <p:cNvPr id="2" name="Таблица 1"/>
          <p:cNvGraphicFramePr>
            <a:graphicFrameLocks noGrp="1"/>
          </p:cNvGraphicFramePr>
          <p:nvPr>
            <p:extLst>
              <p:ext uri="{D42A27DB-BD31-4B8C-83A1-F6EECF244321}">
                <p14:modId xmlns:p14="http://schemas.microsoft.com/office/powerpoint/2010/main" val="1353785688"/>
              </p:ext>
            </p:extLst>
          </p:nvPr>
        </p:nvGraphicFramePr>
        <p:xfrm>
          <a:off x="323528" y="620688"/>
          <a:ext cx="7920880" cy="5832648"/>
        </p:xfrm>
        <a:graphic>
          <a:graphicData uri="http://schemas.openxmlformats.org/drawingml/2006/table">
            <a:tbl>
              <a:tblPr firstRow="1" firstCol="1" bandRow="1">
                <a:tableStyleId>{5C22544A-7EE6-4342-B048-85BDC9FD1C3A}</a:tableStyleId>
              </a:tblPr>
              <a:tblGrid>
                <a:gridCol w="1728709">
                  <a:extLst>
                    <a:ext uri="{9D8B030D-6E8A-4147-A177-3AD203B41FA5}">
                      <a16:colId xmlns:a16="http://schemas.microsoft.com/office/drawing/2014/main" val="20000"/>
                    </a:ext>
                  </a:extLst>
                </a:gridCol>
                <a:gridCol w="6192171">
                  <a:extLst>
                    <a:ext uri="{9D8B030D-6E8A-4147-A177-3AD203B41FA5}">
                      <a16:colId xmlns:a16="http://schemas.microsoft.com/office/drawing/2014/main" val="20001"/>
                    </a:ext>
                  </a:extLst>
                </a:gridCol>
              </a:tblGrid>
              <a:tr h="1465564">
                <a:tc>
                  <a:txBody>
                    <a:bodyPr/>
                    <a:lstStyle/>
                    <a:p>
                      <a:pPr algn="ctr">
                        <a:lnSpc>
                          <a:spcPct val="115000"/>
                        </a:lnSpc>
                        <a:spcAft>
                          <a:spcPts val="0"/>
                        </a:spcAft>
                      </a:pPr>
                      <a:r>
                        <a:rPr lang="uk-UA" sz="900" dirty="0">
                          <a:effectLst/>
                        </a:rPr>
                        <a:t>Що перевірятимуть експерти</a:t>
                      </a:r>
                      <a:endParaRPr lang="ru-RU" sz="900" dirty="0">
                        <a:effectLst/>
                      </a:endParaRPr>
                    </a:p>
                    <a:p>
                      <a:pPr algn="ctr">
                        <a:lnSpc>
                          <a:spcPct val="115000"/>
                        </a:lnSpc>
                        <a:spcAft>
                          <a:spcPts val="0"/>
                        </a:spcAft>
                      </a:pPr>
                      <a:r>
                        <a:rPr lang="uk-UA" sz="900" dirty="0">
                          <a:effectLst/>
                        </a:rPr>
                        <a:t> </a:t>
                      </a:r>
                      <a:endParaRPr lang="ru-RU" sz="900" dirty="0">
                        <a:effectLst/>
                        <a:latin typeface="Calibri"/>
                        <a:ea typeface="Calibri"/>
                        <a:cs typeface="Times New Roman"/>
                      </a:endParaRPr>
                    </a:p>
                  </a:txBody>
                  <a:tcPr marL="51692" marR="51692" marT="0" marB="0" anchor="ctr"/>
                </a:tc>
                <a:tc>
                  <a:txBody>
                    <a:bodyPr/>
                    <a:lstStyle/>
                    <a:p>
                      <a:pPr marL="342900" lvl="0" indent="-342900" algn="just">
                        <a:spcAft>
                          <a:spcPts val="0"/>
                        </a:spcAft>
                        <a:buFont typeface="Symbol"/>
                        <a:buChar char=""/>
                      </a:pPr>
                      <a:r>
                        <a:rPr lang="uk-UA" sz="900" dirty="0">
                          <a:effectLst/>
                        </a:rPr>
                        <a:t>Чи відповідає організація освітнього процесу вимогам законодавства.</a:t>
                      </a:r>
                      <a:endParaRPr lang="ru-RU" sz="900" dirty="0">
                        <a:effectLst/>
                      </a:endParaRPr>
                    </a:p>
                    <a:p>
                      <a:pPr marL="342900" lvl="0" indent="-342900" algn="just">
                        <a:spcAft>
                          <a:spcPts val="0"/>
                        </a:spcAft>
                        <a:buFont typeface="Symbol"/>
                        <a:buChar char=""/>
                      </a:pPr>
                      <a:r>
                        <a:rPr lang="uk-UA" sz="900" dirty="0">
                          <a:effectLst/>
                        </a:rPr>
                        <a:t>Чи забезпечено використання державної мови як основної мови освітнього процесу.</a:t>
                      </a:r>
                      <a:endParaRPr lang="ru-RU" sz="900" dirty="0">
                        <a:effectLst/>
                      </a:endParaRPr>
                    </a:p>
                    <a:p>
                      <a:pPr marL="342900" lvl="0" indent="-342900" algn="just">
                        <a:spcAft>
                          <a:spcPts val="0"/>
                        </a:spcAft>
                        <a:buFont typeface="Symbol"/>
                        <a:buChar char=""/>
                      </a:pPr>
                      <a:r>
                        <a:rPr lang="uk-UA" sz="900" dirty="0">
                          <a:effectLst/>
                        </a:rPr>
                        <a:t>Чи обмежено використання джерел інформації держави-агресора.</a:t>
                      </a:r>
                      <a:endParaRPr lang="ru-RU" sz="900" dirty="0">
                        <a:effectLst/>
                      </a:endParaRPr>
                    </a:p>
                    <a:p>
                      <a:pPr marL="342900" lvl="0" indent="-342900" algn="just">
                        <a:spcAft>
                          <a:spcPts val="0"/>
                        </a:spcAft>
                        <a:buFont typeface="Symbol"/>
                        <a:buChar char=""/>
                      </a:pPr>
                      <a:r>
                        <a:rPr lang="uk-UA" sz="900" dirty="0">
                          <a:effectLst/>
                        </a:rPr>
                        <a:t>Наявність інформаційних систем для управління освітнім процесом.</a:t>
                      </a:r>
                      <a:endParaRPr lang="ru-RU" sz="900" dirty="0">
                        <a:effectLst/>
                      </a:endParaRPr>
                    </a:p>
                    <a:p>
                      <a:pPr marL="342900" lvl="0" indent="-342900" algn="just">
                        <a:spcAft>
                          <a:spcPts val="0"/>
                        </a:spcAft>
                        <a:buFont typeface="Symbol"/>
                        <a:buChar char=""/>
                      </a:pPr>
                      <a:r>
                        <a:rPr lang="uk-UA" sz="900" dirty="0">
                          <a:effectLst/>
                        </a:rPr>
                        <a:t>Відповідність форм здобуття освіти стандарту вищої освіти.</a:t>
                      </a:r>
                      <a:endParaRPr lang="ru-RU" sz="900" dirty="0">
                        <a:effectLst/>
                      </a:endParaRPr>
                    </a:p>
                    <a:p>
                      <a:pPr marL="342900" lvl="0" indent="-342900" algn="just">
                        <a:spcAft>
                          <a:spcPts val="0"/>
                        </a:spcAft>
                        <a:buFont typeface="Symbol"/>
                        <a:buChar char=""/>
                      </a:pPr>
                      <a:r>
                        <a:rPr lang="uk-UA" sz="900" dirty="0">
                          <a:effectLst/>
                        </a:rPr>
                        <a:t>Відповідність методів, засобів і технологій навчання програмним результатам навчання.</a:t>
                      </a:r>
                      <a:endParaRPr lang="ru-RU" sz="900" dirty="0">
                        <a:effectLst/>
                      </a:endParaRPr>
                    </a:p>
                    <a:p>
                      <a:pPr marL="342900" lvl="0" indent="-342900" algn="just">
                        <a:spcAft>
                          <a:spcPts val="0"/>
                        </a:spcAft>
                        <a:buFont typeface="Symbol"/>
                        <a:buChar char=""/>
                      </a:pPr>
                      <a:r>
                        <a:rPr lang="uk-UA" sz="900" dirty="0">
                          <a:effectLst/>
                        </a:rPr>
                        <a:t>Реалізація </a:t>
                      </a:r>
                      <a:r>
                        <a:rPr lang="uk-UA" sz="900" dirty="0" err="1">
                          <a:effectLst/>
                        </a:rPr>
                        <a:t>студентоцентрованого</a:t>
                      </a:r>
                      <a:r>
                        <a:rPr lang="uk-UA" sz="900" dirty="0">
                          <a:effectLst/>
                        </a:rPr>
                        <a:t> підходу (активне залучення здобувачів, гнучкість методів).</a:t>
                      </a:r>
                      <a:endParaRPr lang="ru-RU" sz="900" dirty="0">
                        <a:effectLst/>
                      </a:endParaRPr>
                    </a:p>
                    <a:p>
                      <a:pPr marL="342900" lvl="0" indent="-342900" algn="just">
                        <a:spcAft>
                          <a:spcPts val="0"/>
                        </a:spcAft>
                        <a:buFont typeface="Symbol"/>
                        <a:buChar char=""/>
                      </a:pPr>
                      <a:r>
                        <a:rPr lang="uk-UA" sz="900" dirty="0">
                          <a:effectLst/>
                        </a:rPr>
                        <a:t>Дотримання принципів академічної свободи викладачів.</a:t>
                      </a:r>
                      <a:endParaRPr lang="ru-RU" sz="900" dirty="0">
                        <a:effectLst/>
                      </a:endParaRPr>
                    </a:p>
                    <a:p>
                      <a:pPr marL="342900" lvl="0" indent="-342900" algn="just">
                        <a:spcAft>
                          <a:spcPts val="0"/>
                        </a:spcAft>
                        <a:buFont typeface="Symbol"/>
                        <a:buChar char=""/>
                      </a:pPr>
                      <a:r>
                        <a:rPr lang="uk-UA" sz="900" dirty="0">
                          <a:effectLst/>
                        </a:rPr>
                        <a:t>Збір і використання зворотного зв’язку від здобувачів освіти щодо методів та технологій навчання.</a:t>
                      </a:r>
                      <a:endParaRPr lang="ru-RU" sz="900" dirty="0">
                        <a:effectLst/>
                        <a:latin typeface="Calibri"/>
                        <a:ea typeface="Times New Roman"/>
                        <a:cs typeface="Times New Roman"/>
                      </a:endParaRPr>
                    </a:p>
                  </a:txBody>
                  <a:tcPr marL="51692" marR="51692" marT="0" marB="0"/>
                </a:tc>
                <a:extLst>
                  <a:ext uri="{0D108BD9-81ED-4DB2-BD59-A6C34878D82A}">
                    <a16:rowId xmlns:a16="http://schemas.microsoft.com/office/drawing/2014/main" val="10000"/>
                  </a:ext>
                </a:extLst>
              </a:tr>
              <a:tr h="1302723">
                <a:tc>
                  <a:txBody>
                    <a:bodyPr/>
                    <a:lstStyle/>
                    <a:p>
                      <a:pPr algn="ctr">
                        <a:lnSpc>
                          <a:spcPct val="115000"/>
                        </a:lnSpc>
                        <a:spcAft>
                          <a:spcPts val="0"/>
                        </a:spcAft>
                      </a:pPr>
                      <a:r>
                        <a:rPr lang="uk-UA" sz="900" dirty="0">
                          <a:effectLst/>
                        </a:rPr>
                        <a:t>Можливі недоліки та як їх обґрунтовувати</a:t>
                      </a:r>
                      <a:endParaRPr lang="ru-RU" sz="900" dirty="0">
                        <a:effectLst/>
                        <a:latin typeface="Calibri"/>
                        <a:ea typeface="Calibri"/>
                        <a:cs typeface="Times New Roman"/>
                      </a:endParaRPr>
                    </a:p>
                  </a:txBody>
                  <a:tcPr marL="51692" marR="51692" marT="0" marB="0" anchor="ctr"/>
                </a:tc>
                <a:tc>
                  <a:txBody>
                    <a:bodyPr/>
                    <a:lstStyle/>
                    <a:p>
                      <a:pPr algn="just">
                        <a:spcAft>
                          <a:spcPts val="0"/>
                        </a:spcAft>
                      </a:pPr>
                      <a:r>
                        <a:rPr lang="uk-UA" sz="900" dirty="0">
                          <a:effectLst/>
                        </a:rPr>
                        <a:t>Недолік. Обрані методи, засоби та технології навчання не дозволяють досягти результатів навчання хоча б за одним освітнім компонентом.</a:t>
                      </a:r>
                      <a:endParaRPr lang="ru-RU" sz="900" dirty="0">
                        <a:effectLst/>
                      </a:endParaRPr>
                    </a:p>
                    <a:p>
                      <a:pPr algn="just">
                        <a:spcAft>
                          <a:spcPts val="0"/>
                        </a:spcAft>
                      </a:pPr>
                      <a:r>
                        <a:rPr lang="uk-UA" sz="900" b="1" dirty="0">
                          <a:effectLst/>
                        </a:rPr>
                        <a:t>Як обґрунтувати:</a:t>
                      </a:r>
                      <a:endParaRPr lang="ru-RU" sz="900" b="1" dirty="0">
                        <a:effectLst/>
                      </a:endParaRPr>
                    </a:p>
                    <a:p>
                      <a:pPr marL="342900" lvl="0" indent="-342900" algn="just">
                        <a:spcAft>
                          <a:spcPts val="0"/>
                        </a:spcAft>
                        <a:buSzPts val="1000"/>
                        <a:buFont typeface="Symbol"/>
                        <a:buChar char=""/>
                        <a:tabLst>
                          <a:tab pos="457200" algn="l"/>
                        </a:tabLst>
                      </a:pPr>
                      <a:r>
                        <a:rPr lang="uk-UA" sz="900" dirty="0">
                          <a:effectLst/>
                        </a:rPr>
                        <a:t>Вказати конкретний освітній компонент, де виявлено проблему.</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Окреслити, які результати навчання неможливо досягти.</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Навести причини, наприклад: невідповідність методів змісту дисципліни або рівню підготовки студентів; формальний підхід до вибору методів без урахування потреб студентів; відсутність сучасних технологій навчання; неготовність викладачів ефективно застосовувати обрані методики.</a:t>
                      </a:r>
                      <a:endParaRPr lang="ru-RU" sz="900" dirty="0">
                        <a:effectLst/>
                        <a:latin typeface="Calibri"/>
                        <a:ea typeface="Times New Roman"/>
                        <a:cs typeface="Times New Roman"/>
                      </a:endParaRPr>
                    </a:p>
                  </a:txBody>
                  <a:tcPr marL="51692" marR="51692" marT="0" marB="0"/>
                </a:tc>
                <a:extLst>
                  <a:ext uri="{0D108BD9-81ED-4DB2-BD59-A6C34878D82A}">
                    <a16:rowId xmlns:a16="http://schemas.microsoft.com/office/drawing/2014/main" val="10001"/>
                  </a:ext>
                </a:extLst>
              </a:tr>
              <a:tr h="2655779">
                <a:tc>
                  <a:txBody>
                    <a:bodyPr/>
                    <a:lstStyle/>
                    <a:p>
                      <a:pPr algn="ctr">
                        <a:lnSpc>
                          <a:spcPct val="115000"/>
                        </a:lnSpc>
                        <a:spcAft>
                          <a:spcPts val="0"/>
                        </a:spcAft>
                      </a:pPr>
                      <a:r>
                        <a:rPr lang="uk-UA" sz="900">
                          <a:effectLst/>
                        </a:rPr>
                        <a:t>Практичні рекомендації для гарантів</a:t>
                      </a:r>
                      <a:endParaRPr lang="ru-RU" sz="900">
                        <a:effectLst/>
                      </a:endParaRPr>
                    </a:p>
                    <a:p>
                      <a:pPr algn="ctr">
                        <a:lnSpc>
                          <a:spcPct val="115000"/>
                        </a:lnSpc>
                        <a:spcAft>
                          <a:spcPts val="0"/>
                        </a:spcAft>
                      </a:pPr>
                      <a:r>
                        <a:rPr lang="uk-UA" sz="900">
                          <a:effectLst/>
                        </a:rPr>
                        <a:t> </a:t>
                      </a:r>
                      <a:endParaRPr lang="ru-RU" sz="900">
                        <a:effectLst/>
                        <a:latin typeface="Calibri"/>
                        <a:ea typeface="Calibri"/>
                        <a:cs typeface="Times New Roman"/>
                      </a:endParaRPr>
                    </a:p>
                  </a:txBody>
                  <a:tcPr marL="51692" marR="51692" marT="0" marB="0" anchor="ctr"/>
                </a:tc>
                <a:tc>
                  <a:txBody>
                    <a:bodyPr/>
                    <a:lstStyle/>
                    <a:p>
                      <a:pPr marL="342900" lvl="0" indent="-342900" algn="just">
                        <a:lnSpc>
                          <a:spcPct val="115000"/>
                        </a:lnSpc>
                        <a:spcAft>
                          <a:spcPts val="0"/>
                        </a:spcAft>
                        <a:buFont typeface="Symbol"/>
                        <a:buChar char=""/>
                      </a:pPr>
                      <a:r>
                        <a:rPr lang="uk-UA" sz="900" dirty="0">
                          <a:effectLst/>
                        </a:rPr>
                        <a:t>Перевірити, чи чітко визначені методи та засоби навчання в робочих програмах освітніх компонентів / </a:t>
                      </a:r>
                      <a:r>
                        <a:rPr lang="uk-UA" sz="900" dirty="0" err="1">
                          <a:effectLst/>
                        </a:rPr>
                        <a:t>силабусах</a:t>
                      </a:r>
                      <a:r>
                        <a:rPr lang="uk-UA" sz="900" dirty="0">
                          <a:effectLst/>
                        </a:rPr>
                        <a:t>.</a:t>
                      </a:r>
                      <a:endParaRPr lang="ru-RU" sz="900" dirty="0">
                        <a:effectLst/>
                      </a:endParaRPr>
                    </a:p>
                    <a:p>
                      <a:pPr marL="342900" lvl="0" indent="-342900" algn="just">
                        <a:lnSpc>
                          <a:spcPct val="115000"/>
                        </a:lnSpc>
                        <a:spcAft>
                          <a:spcPts val="0"/>
                        </a:spcAft>
                        <a:buFont typeface="Symbol"/>
                        <a:buChar char=""/>
                      </a:pPr>
                      <a:r>
                        <a:rPr lang="uk-UA" sz="900" dirty="0">
                          <a:effectLst/>
                        </a:rPr>
                        <a:t>Забезпечити їхню відповідність програмним результатам навчання та цілям освітньої програми.</a:t>
                      </a:r>
                      <a:endParaRPr lang="ru-RU" sz="900" dirty="0">
                        <a:effectLst/>
                      </a:endParaRPr>
                    </a:p>
                    <a:p>
                      <a:pPr marL="342900" lvl="0" indent="-342900" algn="just">
                        <a:lnSpc>
                          <a:spcPct val="115000"/>
                        </a:lnSpc>
                        <a:spcAft>
                          <a:spcPts val="0"/>
                        </a:spcAft>
                        <a:buFont typeface="Symbol"/>
                        <a:buChar char=""/>
                      </a:pPr>
                      <a:r>
                        <a:rPr lang="uk-UA" sz="900" dirty="0">
                          <a:effectLst/>
                        </a:rPr>
                        <a:t>Впроваджувати різні методи (лекції, практикуми, кейс-методи, </a:t>
                      </a:r>
                      <a:r>
                        <a:rPr lang="uk-UA" sz="900" dirty="0" err="1">
                          <a:effectLst/>
                        </a:rPr>
                        <a:t>проєктне</a:t>
                      </a:r>
                      <a:r>
                        <a:rPr lang="uk-UA" sz="900" dirty="0">
                          <a:effectLst/>
                        </a:rPr>
                        <a:t> навчання, інтерактивні технології, </a:t>
                      </a:r>
                      <a:r>
                        <a:rPr lang="uk-UA" sz="900" dirty="0" err="1">
                          <a:effectLst/>
                        </a:rPr>
                        <a:t>онлайн-курси</a:t>
                      </a:r>
                      <a:r>
                        <a:rPr lang="uk-UA" sz="900" dirty="0">
                          <a:effectLst/>
                        </a:rPr>
                        <a:t> тощо).</a:t>
                      </a:r>
                      <a:endParaRPr lang="ru-RU" sz="900" dirty="0">
                        <a:effectLst/>
                      </a:endParaRPr>
                    </a:p>
                    <a:p>
                      <a:pPr marL="342900" lvl="0" indent="-342900" algn="just">
                        <a:lnSpc>
                          <a:spcPct val="115000"/>
                        </a:lnSpc>
                        <a:spcAft>
                          <a:spcPts val="0"/>
                        </a:spcAft>
                        <a:buFont typeface="Symbol"/>
                        <a:buChar char=""/>
                      </a:pPr>
                      <a:r>
                        <a:rPr lang="uk-UA" sz="900" dirty="0">
                          <a:effectLst/>
                        </a:rPr>
                        <a:t>Забезпечити активну участь студентів (дискусії, групова робота, індивідуальні завдання, дослідження).</a:t>
                      </a:r>
                      <a:endParaRPr lang="ru-RU" sz="900" dirty="0">
                        <a:effectLst/>
                      </a:endParaRPr>
                    </a:p>
                    <a:p>
                      <a:pPr marL="342900" lvl="0" indent="-342900" algn="just">
                        <a:lnSpc>
                          <a:spcPct val="115000"/>
                        </a:lnSpc>
                        <a:spcAft>
                          <a:spcPts val="0"/>
                        </a:spcAft>
                        <a:buFont typeface="Symbol"/>
                        <a:buChar char=""/>
                      </a:pPr>
                      <a:r>
                        <a:rPr lang="uk-UA" sz="900" dirty="0">
                          <a:effectLst/>
                        </a:rPr>
                        <a:t>Передбачати регулярний збір зворотного зв’язку від здобувачів освіти (анкетування, опитування, фокус-групи) та враховувати його під час вдосконалення ОП.</a:t>
                      </a:r>
                      <a:endParaRPr lang="ru-RU" sz="900" dirty="0">
                        <a:effectLst/>
                      </a:endParaRPr>
                    </a:p>
                    <a:p>
                      <a:pPr marL="342900" lvl="0" indent="-342900" algn="just">
                        <a:lnSpc>
                          <a:spcPct val="115000"/>
                        </a:lnSpc>
                        <a:spcAft>
                          <a:spcPts val="0"/>
                        </a:spcAft>
                        <a:buFont typeface="Symbol"/>
                        <a:buChar char=""/>
                      </a:pPr>
                      <a:r>
                        <a:rPr lang="uk-UA" sz="900" dirty="0">
                          <a:effectLst/>
                        </a:rPr>
                        <a:t>Контролювати, щоб мова освітнього процесу відповідала законодавству.</a:t>
                      </a:r>
                      <a:endParaRPr lang="ru-RU" sz="900" dirty="0">
                        <a:effectLst/>
                      </a:endParaRPr>
                    </a:p>
                    <a:p>
                      <a:pPr marL="342900" lvl="0" indent="-342900" algn="just">
                        <a:lnSpc>
                          <a:spcPct val="115000"/>
                        </a:lnSpc>
                        <a:spcAft>
                          <a:spcPts val="0"/>
                        </a:spcAft>
                        <a:buFont typeface="Symbol"/>
                        <a:buChar char=""/>
                      </a:pPr>
                      <a:r>
                        <a:rPr lang="uk-UA" sz="900" dirty="0">
                          <a:effectLst/>
                        </a:rPr>
                        <a:t>Уникати використання російських джерел інформації у навчальному процесі та науковій діяльності.</a:t>
                      </a:r>
                      <a:endParaRPr lang="ru-RU" sz="900" dirty="0">
                        <a:effectLst/>
                      </a:endParaRPr>
                    </a:p>
                    <a:p>
                      <a:pPr marL="342900" lvl="0" indent="-342900" algn="just">
                        <a:lnSpc>
                          <a:spcPct val="115000"/>
                        </a:lnSpc>
                        <a:spcAft>
                          <a:spcPts val="0"/>
                        </a:spcAft>
                        <a:buFont typeface="Symbol"/>
                        <a:buChar char=""/>
                      </a:pPr>
                      <a:r>
                        <a:rPr lang="uk-UA" sz="900" dirty="0">
                          <a:effectLst/>
                        </a:rPr>
                        <a:t>Підкріплювати реалізацію принципів академічної свободи прикладами з практики ЗВО.</a:t>
                      </a:r>
                      <a:endParaRPr lang="ru-RU" sz="900" dirty="0">
                        <a:effectLst/>
                      </a:endParaRPr>
                    </a:p>
                    <a:p>
                      <a:pPr marL="342900" lvl="0" indent="-342900" algn="just">
                        <a:lnSpc>
                          <a:spcPct val="115000"/>
                        </a:lnSpc>
                        <a:spcAft>
                          <a:spcPts val="0"/>
                        </a:spcAft>
                        <a:buFont typeface="Symbol"/>
                        <a:buChar char=""/>
                      </a:pPr>
                      <a:r>
                        <a:rPr lang="uk-UA" sz="900" dirty="0">
                          <a:effectLst/>
                        </a:rPr>
                        <a:t>Надавати докази використання інформаційних систем для управління освітнім процесом (електронні журнали, LMS, системи анкетування).</a:t>
                      </a:r>
                      <a:endParaRPr lang="ru-RU" sz="900" dirty="0">
                        <a:effectLst/>
                        <a:latin typeface="Calibri"/>
                        <a:ea typeface="Calibri"/>
                        <a:cs typeface="Times New Roman"/>
                      </a:endParaRPr>
                    </a:p>
                  </a:txBody>
                  <a:tcPr marL="51692" marR="51692" marT="0" marB="0"/>
                </a:tc>
                <a:extLst>
                  <a:ext uri="{0D108BD9-81ED-4DB2-BD59-A6C34878D82A}">
                    <a16:rowId xmlns:a16="http://schemas.microsoft.com/office/drawing/2014/main" val="10002"/>
                  </a:ext>
                </a:extLst>
              </a:tr>
              <a:tr h="408582">
                <a:tc>
                  <a:txBody>
                    <a:bodyPr/>
                    <a:lstStyle/>
                    <a:p>
                      <a:pPr algn="ctr">
                        <a:lnSpc>
                          <a:spcPct val="115000"/>
                        </a:lnSpc>
                        <a:spcAft>
                          <a:spcPts val="0"/>
                        </a:spcAft>
                      </a:pPr>
                      <a:r>
                        <a:rPr lang="uk-UA" sz="900" dirty="0">
                          <a:solidFill>
                            <a:srgbClr val="FF0000"/>
                          </a:solidFill>
                          <a:effectLst/>
                        </a:rPr>
                        <a:t>NOTA BENE!</a:t>
                      </a:r>
                      <a:endParaRPr lang="ru-RU" sz="900" dirty="0">
                        <a:solidFill>
                          <a:srgbClr val="FF0000"/>
                        </a:solidFill>
                        <a:effectLst/>
                        <a:latin typeface="Calibri"/>
                        <a:ea typeface="Calibri"/>
                        <a:cs typeface="Times New Roman"/>
                      </a:endParaRPr>
                    </a:p>
                  </a:txBody>
                  <a:tcPr marL="51692" marR="51692" marT="0" marB="0" anchor="ctr"/>
                </a:tc>
                <a:tc>
                  <a:txBody>
                    <a:bodyPr/>
                    <a:lstStyle/>
                    <a:p>
                      <a:pPr algn="just">
                        <a:lnSpc>
                          <a:spcPct val="115000"/>
                        </a:lnSpc>
                        <a:spcAft>
                          <a:spcPts val="0"/>
                        </a:spcAft>
                      </a:pPr>
                      <a:r>
                        <a:rPr lang="uk-UA" sz="900" dirty="0">
                          <a:effectLst/>
                        </a:rPr>
                        <a:t>! У цьому </a:t>
                      </a:r>
                      <a:r>
                        <a:rPr lang="uk-UA" sz="900" dirty="0" err="1">
                          <a:effectLst/>
                        </a:rPr>
                        <a:t>підкритерії</a:t>
                      </a:r>
                      <a:r>
                        <a:rPr lang="uk-UA" sz="900" dirty="0">
                          <a:effectLst/>
                        </a:rPr>
                        <a:t> не варто розписувати можливості ЗВО та конкретної ОП відповідати вимогам </a:t>
                      </a:r>
                      <a:r>
                        <a:rPr lang="uk-UA" sz="900" dirty="0" err="1">
                          <a:effectLst/>
                        </a:rPr>
                        <a:t>підкритерію</a:t>
                      </a:r>
                      <a:r>
                        <a:rPr lang="uk-UA" sz="900" dirty="0">
                          <a:effectLst/>
                        </a:rPr>
                        <a:t> в майбутньому. Слід відповідати по суті.</a:t>
                      </a:r>
                      <a:endParaRPr lang="ru-RU" sz="900" dirty="0">
                        <a:effectLst/>
                        <a:latin typeface="Calibri"/>
                        <a:ea typeface="Calibri"/>
                        <a:cs typeface="Times New Roman"/>
                      </a:endParaRPr>
                    </a:p>
                  </a:txBody>
                  <a:tcPr marL="51692" marR="51692"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53803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188640"/>
            <a:ext cx="7264896" cy="1944216"/>
          </a:xfrm>
        </p:spPr>
        <p:txBody>
          <a:bodyPr>
            <a:normAutofit/>
          </a:bodyPr>
          <a:lstStyle/>
          <a:p>
            <a:pPr algn="just"/>
            <a:r>
              <a:rPr lang="uk-UA" sz="2000" dirty="0">
                <a:solidFill>
                  <a:schemeClr val="tx1"/>
                </a:solidFill>
                <a:latin typeface="Times New Roman" pitchFamily="18" charset="0"/>
                <a:cs typeface="Times New Roman" pitchFamily="18" charset="0"/>
              </a:rPr>
              <a:t>	</a:t>
            </a:r>
            <a:r>
              <a:rPr lang="uk-UA" sz="2000" b="1" dirty="0">
                <a:solidFill>
                  <a:schemeClr val="tx1"/>
                </a:solidFill>
                <a:latin typeface="Times New Roman" pitchFamily="18" charset="0"/>
                <a:cs typeface="Times New Roman" pitchFamily="18" charset="0"/>
              </a:rPr>
              <a:t>4.2. </a:t>
            </a:r>
            <a:r>
              <a:rPr lang="uk-UA" sz="2000" dirty="0">
                <a:solidFill>
                  <a:schemeClr val="tx1"/>
                </a:solidFill>
                <a:latin typeface="Times New Roman" pitchFamily="18" charset="0"/>
                <a:cs typeface="Times New Roman" pitchFamily="18" charset="0"/>
              </a:rPr>
              <a:t>Усім учасникам освітнього процесу своєчасно надається доступна і зрозуміла інформація щодо цілей, змісту та програмних результатів навчання, порядку та критеріїв оцінювання в межах окремих освітніх компонентів (у формі робочої програми навчальної дисципліни, </a:t>
            </a:r>
            <a:r>
              <a:rPr lang="uk-UA" sz="2000" dirty="0" err="1">
                <a:solidFill>
                  <a:schemeClr val="tx1"/>
                </a:solidFill>
                <a:latin typeface="Times New Roman" pitchFamily="18" charset="0"/>
                <a:cs typeface="Times New Roman" pitchFamily="18" charset="0"/>
              </a:rPr>
              <a:t>силабуса</a:t>
            </a:r>
            <a:r>
              <a:rPr lang="uk-UA" sz="2000" dirty="0">
                <a:solidFill>
                  <a:schemeClr val="tx1"/>
                </a:solidFill>
                <a:latin typeface="Times New Roman" pitchFamily="18" charset="0"/>
                <a:cs typeface="Times New Roman" pitchFamily="18" charset="0"/>
              </a:rPr>
              <a:t>). </a:t>
            </a:r>
            <a:endParaRPr lang="ru-RU" sz="2400" dirty="0">
              <a:solidFill>
                <a:schemeClr val="tx1"/>
              </a:solidFill>
              <a:latin typeface="Times New Roman" pitchFamily="18" charset="0"/>
              <a:cs typeface="Times New Roman" pitchFamily="18" charset="0"/>
            </a:endParaRPr>
          </a:p>
        </p:txBody>
      </p:sp>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910102622"/>
              </p:ext>
            </p:extLst>
          </p:nvPr>
        </p:nvGraphicFramePr>
        <p:xfrm>
          <a:off x="323528" y="2636912"/>
          <a:ext cx="7992888" cy="2232248"/>
        </p:xfrm>
        <a:graphic>
          <a:graphicData uri="http://schemas.openxmlformats.org/drawingml/2006/table">
            <a:tbl>
              <a:tblPr firstRow="1" firstCol="1" bandRow="1">
                <a:tableStyleId>{5C22544A-7EE6-4342-B048-85BDC9FD1C3A}</a:tableStyleId>
              </a:tblPr>
              <a:tblGrid>
                <a:gridCol w="1744423">
                  <a:extLst>
                    <a:ext uri="{9D8B030D-6E8A-4147-A177-3AD203B41FA5}">
                      <a16:colId xmlns:a16="http://schemas.microsoft.com/office/drawing/2014/main" val="20000"/>
                    </a:ext>
                  </a:extLst>
                </a:gridCol>
                <a:gridCol w="6248465">
                  <a:extLst>
                    <a:ext uri="{9D8B030D-6E8A-4147-A177-3AD203B41FA5}">
                      <a16:colId xmlns:a16="http://schemas.microsoft.com/office/drawing/2014/main" val="20001"/>
                    </a:ext>
                  </a:extLst>
                </a:gridCol>
              </a:tblGrid>
              <a:tr h="1395155">
                <a:tc>
                  <a:txBody>
                    <a:bodyPr/>
                    <a:lstStyle/>
                    <a:p>
                      <a:pPr algn="ctr">
                        <a:lnSpc>
                          <a:spcPct val="115000"/>
                        </a:lnSpc>
                        <a:spcAft>
                          <a:spcPts val="0"/>
                        </a:spcAft>
                      </a:pPr>
                      <a:r>
                        <a:rPr lang="uk-UA" sz="1100" dirty="0">
                          <a:effectLst/>
                        </a:rPr>
                        <a:t>Суть </a:t>
                      </a:r>
                      <a:r>
                        <a:rPr lang="uk-UA" sz="1100" dirty="0" err="1">
                          <a:effectLst/>
                        </a:rPr>
                        <a:t>підкритерію</a:t>
                      </a:r>
                      <a:endParaRPr lang="ru-RU" sz="1000" dirty="0">
                        <a:effectLst/>
                      </a:endParaRPr>
                    </a:p>
                    <a:p>
                      <a:pPr algn="ctr">
                        <a:lnSpc>
                          <a:spcPct val="115000"/>
                        </a:lnSpc>
                        <a:spcAft>
                          <a:spcPts val="0"/>
                        </a:spcAft>
                      </a:pPr>
                      <a:r>
                        <a:rPr lang="uk-UA" sz="1100" dirty="0">
                          <a:effectLst/>
                        </a:rPr>
                        <a:t> </a:t>
                      </a:r>
                      <a:endParaRPr lang="ru-RU" sz="1000" dirty="0">
                        <a:effectLst/>
                        <a:latin typeface="Calibri"/>
                        <a:ea typeface="Calibri"/>
                        <a:cs typeface="Times New Roman"/>
                      </a:endParaRPr>
                    </a:p>
                  </a:txBody>
                  <a:tcPr marL="60111" marR="60111" marT="0" marB="0" anchor="ctr"/>
                </a:tc>
                <a:tc>
                  <a:txBody>
                    <a:bodyPr/>
                    <a:lstStyle/>
                    <a:p>
                      <a:pPr algn="just">
                        <a:spcAft>
                          <a:spcPts val="0"/>
                        </a:spcAft>
                      </a:pPr>
                      <a:r>
                        <a:rPr lang="uk-UA" sz="1000" dirty="0">
                          <a:effectLst/>
                        </a:rPr>
                        <a:t>Здобувачі освіти мають своєчасно отримувати зрозумілу інформацію про:</a:t>
                      </a:r>
                      <a:endParaRPr lang="ru-RU" sz="1000" dirty="0">
                        <a:effectLst/>
                      </a:endParaRPr>
                    </a:p>
                    <a:p>
                      <a:pPr marL="342900" lvl="0" indent="-342900" algn="just">
                        <a:spcAft>
                          <a:spcPts val="0"/>
                        </a:spcAft>
                        <a:buFont typeface="Symbol"/>
                        <a:buChar char=""/>
                      </a:pPr>
                      <a:r>
                        <a:rPr lang="uk-UA" sz="1000" dirty="0">
                          <a:effectLst/>
                        </a:rPr>
                        <a:t>цілі, зміст та результати навчання;</a:t>
                      </a:r>
                      <a:endParaRPr lang="ru-RU" sz="1000" dirty="0">
                        <a:effectLst/>
                      </a:endParaRPr>
                    </a:p>
                    <a:p>
                      <a:pPr marL="342900" lvl="0" indent="-342900" algn="just">
                        <a:spcAft>
                          <a:spcPts val="0"/>
                        </a:spcAft>
                        <a:buFont typeface="Symbol"/>
                        <a:buChar char=""/>
                      </a:pPr>
                      <a:r>
                        <a:rPr lang="uk-UA" sz="1000" dirty="0">
                          <a:effectLst/>
                        </a:rPr>
                        <a:t>порядок і критерії оцінювання з кожної дисципліни;</a:t>
                      </a:r>
                      <a:endParaRPr lang="ru-RU" sz="1000" dirty="0">
                        <a:effectLst/>
                      </a:endParaRPr>
                    </a:p>
                    <a:p>
                      <a:pPr marL="342900" lvl="0" indent="-342900" algn="just">
                        <a:spcAft>
                          <a:spcPts val="0"/>
                        </a:spcAft>
                        <a:buFont typeface="Symbol"/>
                        <a:buChar char=""/>
                      </a:pPr>
                      <a:r>
                        <a:rPr lang="uk-UA" sz="1000" dirty="0">
                          <a:effectLst/>
                        </a:rPr>
                        <a:t>навчально-методичні матеріали (робочі програми, </a:t>
                      </a:r>
                      <a:r>
                        <a:rPr lang="uk-UA" sz="1000" dirty="0" err="1">
                          <a:effectLst/>
                        </a:rPr>
                        <a:t>силабуси</a:t>
                      </a:r>
                      <a:r>
                        <a:rPr lang="uk-UA" sz="1000" dirty="0">
                          <a:effectLst/>
                        </a:rPr>
                        <a:t>).</a:t>
                      </a:r>
                      <a:endParaRPr lang="ru-RU" sz="1000" dirty="0">
                        <a:effectLst/>
                      </a:endParaRPr>
                    </a:p>
                    <a:p>
                      <a:pPr marL="342900" lvl="0" indent="-342900" algn="just">
                        <a:spcAft>
                          <a:spcPts val="0"/>
                        </a:spcAft>
                        <a:buFont typeface="Symbol"/>
                        <a:buChar char=""/>
                      </a:pPr>
                      <a:r>
                        <a:rPr lang="uk-UA" sz="1000" dirty="0">
                          <a:effectLst/>
                        </a:rPr>
                        <a:t>Інформація має бути у вільному доступі та надаватися вчасно.</a:t>
                      </a:r>
                      <a:endParaRPr lang="ru-RU" sz="1000" dirty="0">
                        <a:effectLst/>
                        <a:latin typeface="Calibri"/>
                        <a:ea typeface="Times New Roman"/>
                        <a:cs typeface="Times New Roman"/>
                      </a:endParaRPr>
                    </a:p>
                  </a:txBody>
                  <a:tcPr marL="60111" marR="60111" marT="0" marB="0"/>
                </a:tc>
                <a:extLst>
                  <a:ext uri="{0D108BD9-81ED-4DB2-BD59-A6C34878D82A}">
                    <a16:rowId xmlns:a16="http://schemas.microsoft.com/office/drawing/2014/main" val="10000"/>
                  </a:ext>
                </a:extLst>
              </a:tr>
              <a:tr h="837093">
                <a:tc>
                  <a:txBody>
                    <a:bodyPr/>
                    <a:lstStyle/>
                    <a:p>
                      <a:pPr algn="ctr">
                        <a:lnSpc>
                          <a:spcPct val="115000"/>
                        </a:lnSpc>
                        <a:spcAft>
                          <a:spcPts val="0"/>
                        </a:spcAft>
                      </a:pPr>
                      <a:r>
                        <a:rPr lang="uk-UA" sz="1100">
                          <a:effectLst/>
                        </a:rPr>
                        <a:t>Нормативні документи</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marL="342900" lvl="0" indent="-342900" algn="just">
                        <a:spcAft>
                          <a:spcPts val="0"/>
                        </a:spcAft>
                        <a:buFont typeface="Symbol"/>
                        <a:buChar char=""/>
                      </a:pPr>
                      <a:r>
                        <a:rPr lang="uk-UA" sz="1000" dirty="0">
                          <a:effectLst/>
                        </a:rPr>
                        <a:t>ESG-2015, стандарт 1.4</a:t>
                      </a:r>
                      <a:endParaRPr lang="ru-RU" sz="1000" dirty="0">
                        <a:effectLst/>
                      </a:endParaRPr>
                    </a:p>
                    <a:p>
                      <a:pPr marL="342900" lvl="0" indent="-342900" algn="just">
                        <a:spcAft>
                          <a:spcPts val="0"/>
                        </a:spcAft>
                        <a:buFont typeface="Symbol"/>
                        <a:buChar char=""/>
                      </a:pPr>
                      <a:r>
                        <a:rPr lang="uk-UA" sz="1000" dirty="0">
                          <a:effectLst/>
                        </a:rPr>
                        <a:t>Внутрішні положення ЗВО: порядок інформування здобувачів; вимоги до </a:t>
                      </a:r>
                      <a:r>
                        <a:rPr lang="uk-UA" sz="1000" dirty="0" err="1">
                          <a:effectLst/>
                        </a:rPr>
                        <a:t>силабусів</a:t>
                      </a:r>
                      <a:r>
                        <a:rPr lang="uk-UA" sz="1000" dirty="0">
                          <a:effectLst/>
                        </a:rPr>
                        <a:t>/робочих програм; правила доступності навчально-методичних матеріалів.</a:t>
                      </a:r>
                      <a:endParaRPr lang="ru-RU" sz="1000" dirty="0">
                        <a:effectLst/>
                        <a:latin typeface="Calibri"/>
                        <a:ea typeface="Times New Roman"/>
                        <a:cs typeface="Times New Roman"/>
                      </a:endParaRPr>
                    </a:p>
                  </a:txBody>
                  <a:tcPr marL="60111" marR="60111"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51414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sp>
        <p:nvSpPr>
          <p:cNvPr id="4" name="Подзаголовок 3"/>
          <p:cNvSpPr>
            <a:spLocks noGrp="1"/>
          </p:cNvSpPr>
          <p:nvPr>
            <p:ph type="subTitle" idx="1"/>
          </p:nvPr>
        </p:nvSpPr>
        <p:spPr/>
        <p:txBody>
          <a:bodyPr/>
          <a:lstStyle/>
          <a:p>
            <a:endParaRPr lang="ru-RU"/>
          </a:p>
        </p:txBody>
      </p:sp>
      <p:graphicFrame>
        <p:nvGraphicFramePr>
          <p:cNvPr id="2" name="Таблица 1"/>
          <p:cNvGraphicFramePr>
            <a:graphicFrameLocks noGrp="1"/>
          </p:cNvGraphicFramePr>
          <p:nvPr>
            <p:extLst>
              <p:ext uri="{D42A27DB-BD31-4B8C-83A1-F6EECF244321}">
                <p14:modId xmlns:p14="http://schemas.microsoft.com/office/powerpoint/2010/main" val="2252562936"/>
              </p:ext>
            </p:extLst>
          </p:nvPr>
        </p:nvGraphicFramePr>
        <p:xfrm>
          <a:off x="251520" y="980726"/>
          <a:ext cx="8064897" cy="4968553"/>
        </p:xfrm>
        <a:graphic>
          <a:graphicData uri="http://schemas.openxmlformats.org/drawingml/2006/table">
            <a:tbl>
              <a:tblPr firstRow="1" firstCol="1" bandRow="1">
                <a:tableStyleId>{5C22544A-7EE6-4342-B048-85BDC9FD1C3A}</a:tableStyleId>
              </a:tblPr>
              <a:tblGrid>
                <a:gridCol w="1760139">
                  <a:extLst>
                    <a:ext uri="{9D8B030D-6E8A-4147-A177-3AD203B41FA5}">
                      <a16:colId xmlns:a16="http://schemas.microsoft.com/office/drawing/2014/main" val="20000"/>
                    </a:ext>
                  </a:extLst>
                </a:gridCol>
                <a:gridCol w="6304758">
                  <a:extLst>
                    <a:ext uri="{9D8B030D-6E8A-4147-A177-3AD203B41FA5}">
                      <a16:colId xmlns:a16="http://schemas.microsoft.com/office/drawing/2014/main" val="20001"/>
                    </a:ext>
                  </a:extLst>
                </a:gridCol>
              </a:tblGrid>
              <a:tr h="1296971">
                <a:tc>
                  <a:txBody>
                    <a:bodyPr/>
                    <a:lstStyle/>
                    <a:p>
                      <a:pPr algn="ctr">
                        <a:lnSpc>
                          <a:spcPct val="115000"/>
                        </a:lnSpc>
                        <a:spcAft>
                          <a:spcPts val="0"/>
                        </a:spcAft>
                      </a:pPr>
                      <a:r>
                        <a:rPr lang="uk-UA" sz="1100" dirty="0">
                          <a:effectLst/>
                        </a:rPr>
                        <a:t>Що перевірятимуть експерти</a:t>
                      </a:r>
                      <a:endParaRPr lang="ru-RU" sz="1000" dirty="0">
                        <a:effectLst/>
                      </a:endParaRPr>
                    </a:p>
                    <a:p>
                      <a:pPr algn="ctr">
                        <a:lnSpc>
                          <a:spcPct val="115000"/>
                        </a:lnSpc>
                        <a:spcAft>
                          <a:spcPts val="0"/>
                        </a:spcAft>
                      </a:pPr>
                      <a:r>
                        <a:rPr lang="uk-UA" sz="1100" dirty="0">
                          <a:effectLst/>
                        </a:rPr>
                        <a:t> </a:t>
                      </a:r>
                      <a:endParaRPr lang="ru-RU" sz="1000" dirty="0">
                        <a:effectLst/>
                        <a:latin typeface="Calibri"/>
                        <a:ea typeface="Calibri"/>
                        <a:cs typeface="Times New Roman"/>
                      </a:endParaRPr>
                    </a:p>
                  </a:txBody>
                  <a:tcPr marL="60111" marR="60111" marT="0" marB="0" anchor="ctr"/>
                </a:tc>
                <a:tc>
                  <a:txBody>
                    <a:bodyPr/>
                    <a:lstStyle/>
                    <a:p>
                      <a:pPr marL="342900" lvl="0" indent="-342900" algn="just">
                        <a:lnSpc>
                          <a:spcPct val="115000"/>
                        </a:lnSpc>
                        <a:spcAft>
                          <a:spcPts val="0"/>
                        </a:spcAft>
                        <a:buFont typeface="Symbol"/>
                        <a:buChar char=""/>
                      </a:pPr>
                      <a:r>
                        <a:rPr lang="uk-UA" sz="1100">
                          <a:effectLst/>
                        </a:rPr>
                        <a:t>Чи є на сайті та в електронному середовищі силабуси/робочі програми.</a:t>
                      </a:r>
                      <a:endParaRPr lang="ru-RU" sz="1000">
                        <a:effectLst/>
                      </a:endParaRPr>
                    </a:p>
                    <a:p>
                      <a:pPr marL="342900" lvl="0" indent="-342900" algn="just">
                        <a:lnSpc>
                          <a:spcPct val="115000"/>
                        </a:lnSpc>
                        <a:spcAft>
                          <a:spcPts val="0"/>
                        </a:spcAft>
                        <a:buFont typeface="Symbol"/>
                        <a:buChar char=""/>
                      </a:pPr>
                      <a:r>
                        <a:rPr lang="uk-UA" sz="1100">
                          <a:effectLst/>
                        </a:rPr>
                        <a:t>Чи містять вони: цілі, результати навчання, зміст, критерії оцінювання.</a:t>
                      </a:r>
                      <a:endParaRPr lang="ru-RU" sz="1000">
                        <a:effectLst/>
                      </a:endParaRPr>
                    </a:p>
                    <a:p>
                      <a:pPr marL="342900" lvl="0" indent="-342900" algn="just">
                        <a:lnSpc>
                          <a:spcPct val="115000"/>
                        </a:lnSpc>
                        <a:spcAft>
                          <a:spcPts val="0"/>
                        </a:spcAft>
                        <a:buFont typeface="Symbol"/>
                        <a:buChar char=""/>
                      </a:pPr>
                      <a:r>
                        <a:rPr lang="uk-UA" sz="1100">
                          <a:effectLst/>
                        </a:rPr>
                        <a:t>Як і коли студенти отримують доступ до цих документів.</a:t>
                      </a:r>
                      <a:endParaRPr lang="ru-RU" sz="1000">
                        <a:effectLst/>
                      </a:endParaRPr>
                    </a:p>
                    <a:p>
                      <a:pPr marL="342900" lvl="0" indent="-342900" algn="just">
                        <a:lnSpc>
                          <a:spcPct val="115000"/>
                        </a:lnSpc>
                        <a:spcAft>
                          <a:spcPts val="0"/>
                        </a:spcAft>
                        <a:buFont typeface="Symbol"/>
                        <a:buChar char=""/>
                      </a:pPr>
                      <a:r>
                        <a:rPr lang="uk-UA" sz="1100">
                          <a:effectLst/>
                        </a:rPr>
                        <a:t>Чи отримують вони інформацію вчасно.</a:t>
                      </a:r>
                      <a:endParaRPr lang="ru-RU" sz="1000">
                        <a:effectLst/>
                      </a:endParaRPr>
                    </a:p>
                    <a:p>
                      <a:pPr marL="342900" lvl="0" indent="-342900" algn="just">
                        <a:lnSpc>
                          <a:spcPct val="115000"/>
                        </a:lnSpc>
                        <a:spcAft>
                          <a:spcPts val="0"/>
                        </a:spcAft>
                        <a:buFont typeface="Symbol"/>
                        <a:buChar char=""/>
                      </a:pPr>
                      <a:r>
                        <a:rPr lang="uk-UA" sz="1100">
                          <a:effectLst/>
                        </a:rPr>
                        <a:t>Як збирається та враховується зворотний зв’язок студентів.</a:t>
                      </a:r>
                      <a:endParaRPr lang="ru-RU" sz="1000">
                        <a:effectLst/>
                        <a:latin typeface="Calibri"/>
                        <a:ea typeface="Calibri"/>
                        <a:cs typeface="Times New Roman"/>
                      </a:endParaRPr>
                    </a:p>
                  </a:txBody>
                  <a:tcPr marL="60111" marR="60111" marT="0" marB="0"/>
                </a:tc>
                <a:extLst>
                  <a:ext uri="{0D108BD9-81ED-4DB2-BD59-A6C34878D82A}">
                    <a16:rowId xmlns:a16="http://schemas.microsoft.com/office/drawing/2014/main" val="10000"/>
                  </a:ext>
                </a:extLst>
              </a:tr>
              <a:tr h="1296971">
                <a:tc>
                  <a:txBody>
                    <a:bodyPr/>
                    <a:lstStyle/>
                    <a:p>
                      <a:pPr algn="ctr">
                        <a:lnSpc>
                          <a:spcPct val="115000"/>
                        </a:lnSpc>
                        <a:spcAft>
                          <a:spcPts val="0"/>
                        </a:spcAft>
                      </a:pPr>
                      <a:r>
                        <a:rPr lang="uk-UA" sz="1100">
                          <a:effectLst/>
                        </a:rPr>
                        <a:t>Можливі недоліки та як їх обґрунтовувати</a:t>
                      </a:r>
                      <a:endParaRPr lang="ru-RU" sz="1000">
                        <a:effectLst/>
                        <a:latin typeface="Calibri"/>
                        <a:ea typeface="Calibri"/>
                        <a:cs typeface="Times New Roman"/>
                      </a:endParaRPr>
                    </a:p>
                  </a:txBody>
                  <a:tcPr marL="60111" marR="60111" marT="0" marB="0" anchor="ctr"/>
                </a:tc>
                <a:tc>
                  <a:txBody>
                    <a:bodyPr/>
                    <a:lstStyle/>
                    <a:p>
                      <a:pPr marL="342900" lvl="0" indent="-342900" algn="just">
                        <a:lnSpc>
                          <a:spcPct val="115000"/>
                        </a:lnSpc>
                        <a:spcAft>
                          <a:spcPts val="0"/>
                        </a:spcAft>
                        <a:buFont typeface="Symbol"/>
                        <a:buChar char=""/>
                      </a:pPr>
                      <a:r>
                        <a:rPr lang="uk-UA" sz="1100">
                          <a:effectLst/>
                        </a:rPr>
                        <a:t>Відсутні затверджені правила інформування → констатується факт, описується пояснення ЗВО.</a:t>
                      </a:r>
                      <a:endParaRPr lang="ru-RU" sz="1000">
                        <a:effectLst/>
                      </a:endParaRPr>
                    </a:p>
                    <a:p>
                      <a:pPr marL="342900" lvl="0" indent="-342900" algn="just">
                        <a:lnSpc>
                          <a:spcPct val="115000"/>
                        </a:lnSpc>
                        <a:spcAft>
                          <a:spcPts val="0"/>
                        </a:spcAft>
                        <a:buFont typeface="Symbol"/>
                        <a:buChar char=""/>
                      </a:pPr>
                      <a:r>
                        <a:rPr lang="uk-UA" sz="1100">
                          <a:effectLst/>
                        </a:rPr>
                        <a:t>Порушення строків або процедур інформування (наприклад, студенти отримують силабуси запізно).</a:t>
                      </a:r>
                      <a:endParaRPr lang="ru-RU" sz="1000">
                        <a:effectLst/>
                      </a:endParaRPr>
                    </a:p>
                    <a:p>
                      <a:pPr marL="342900" lvl="0" indent="-342900" algn="just">
                        <a:lnSpc>
                          <a:spcPct val="115000"/>
                        </a:lnSpc>
                        <a:spcAft>
                          <a:spcPts val="0"/>
                        </a:spcAft>
                        <a:buFont typeface="Symbol"/>
                        <a:buChar char=""/>
                      </a:pPr>
                      <a:r>
                        <a:rPr lang="uk-UA" sz="1100">
                          <a:effectLst/>
                        </a:rPr>
                        <a:t>Неповні силабуси (немає чітких результатів навчання, критеріїв оцінювання).</a:t>
                      </a:r>
                      <a:endParaRPr lang="ru-RU" sz="1000">
                        <a:effectLst/>
                      </a:endParaRPr>
                    </a:p>
                    <a:p>
                      <a:pPr algn="just">
                        <a:lnSpc>
                          <a:spcPct val="115000"/>
                        </a:lnSpc>
                        <a:spcAft>
                          <a:spcPts val="0"/>
                        </a:spcAft>
                      </a:pPr>
                      <a:r>
                        <a:rPr lang="uk-UA" sz="1100">
                          <a:effectLst/>
                        </a:rPr>
                        <a:t>Обґрунтування: вказати конкретні факти, приклади, пояснення закладу.</a:t>
                      </a:r>
                      <a:endParaRPr lang="ru-RU" sz="1000">
                        <a:effectLst/>
                        <a:latin typeface="Calibri"/>
                        <a:ea typeface="Calibri"/>
                        <a:cs typeface="Times New Roman"/>
                      </a:endParaRPr>
                    </a:p>
                  </a:txBody>
                  <a:tcPr marL="60111" marR="60111" marT="0" marB="0"/>
                </a:tc>
                <a:extLst>
                  <a:ext uri="{0D108BD9-81ED-4DB2-BD59-A6C34878D82A}">
                    <a16:rowId xmlns:a16="http://schemas.microsoft.com/office/drawing/2014/main" val="10001"/>
                  </a:ext>
                </a:extLst>
              </a:tr>
              <a:tr h="2084387">
                <a:tc>
                  <a:txBody>
                    <a:bodyPr/>
                    <a:lstStyle/>
                    <a:p>
                      <a:pPr algn="ctr">
                        <a:lnSpc>
                          <a:spcPct val="115000"/>
                        </a:lnSpc>
                        <a:spcAft>
                          <a:spcPts val="0"/>
                        </a:spcAft>
                      </a:pPr>
                      <a:r>
                        <a:rPr lang="uk-UA" sz="1100">
                          <a:effectLst/>
                        </a:rPr>
                        <a:t>Практичні рекомендації для гарантів</a:t>
                      </a:r>
                      <a:endParaRPr lang="ru-RU" sz="1000">
                        <a:effectLst/>
                        <a:latin typeface="Calibri"/>
                        <a:ea typeface="Calibri"/>
                        <a:cs typeface="Times New Roman"/>
                      </a:endParaRPr>
                    </a:p>
                  </a:txBody>
                  <a:tcPr marL="60111" marR="60111" marT="0" marB="0" anchor="ctr"/>
                </a:tc>
                <a:tc>
                  <a:txBody>
                    <a:bodyPr/>
                    <a:lstStyle/>
                    <a:p>
                      <a:pPr marL="0" indent="0" algn="just">
                        <a:lnSpc>
                          <a:spcPct val="115000"/>
                        </a:lnSpc>
                        <a:spcAft>
                          <a:spcPts val="0"/>
                        </a:spcAft>
                        <a:buFont typeface="Arial" pitchFamily="34" charset="0"/>
                        <a:buChar char="•"/>
                      </a:pPr>
                      <a:r>
                        <a:rPr lang="uk-UA" sz="1100" dirty="0">
                          <a:effectLst/>
                        </a:rPr>
                        <a:t>   Переконатися, що всі </a:t>
                      </a:r>
                      <a:r>
                        <a:rPr lang="uk-UA" sz="1100" dirty="0" err="1">
                          <a:effectLst/>
                        </a:rPr>
                        <a:t>силабуси</a:t>
                      </a:r>
                      <a:r>
                        <a:rPr lang="uk-UA" sz="1100" dirty="0">
                          <a:effectLst/>
                        </a:rPr>
                        <a:t> доступні </a:t>
                      </a:r>
                      <a:r>
                        <a:rPr lang="uk-UA" sz="1100" dirty="0" err="1">
                          <a:effectLst/>
                        </a:rPr>
                        <a:t>онлайн</a:t>
                      </a:r>
                      <a:r>
                        <a:rPr lang="uk-UA" sz="1100" dirty="0">
                          <a:effectLst/>
                        </a:rPr>
                        <a:t> до початку навчального семестру.</a:t>
                      </a:r>
                      <a:endParaRPr lang="ru-RU" sz="1000" dirty="0">
                        <a:effectLst/>
                      </a:endParaRPr>
                    </a:p>
                    <a:p>
                      <a:pPr marL="0" indent="0" algn="just">
                        <a:lnSpc>
                          <a:spcPct val="115000"/>
                        </a:lnSpc>
                        <a:spcAft>
                          <a:spcPts val="0"/>
                        </a:spcAft>
                        <a:buFont typeface="Arial" pitchFamily="34" charset="0"/>
                        <a:buChar char="•"/>
                      </a:pPr>
                      <a:r>
                        <a:rPr lang="uk-UA" sz="1100" dirty="0">
                          <a:effectLst/>
                        </a:rPr>
                        <a:t>   Контролювати, щоб у </a:t>
                      </a:r>
                      <a:r>
                        <a:rPr lang="uk-UA" sz="1100" dirty="0" err="1">
                          <a:effectLst/>
                        </a:rPr>
                        <a:t>силабусах</a:t>
                      </a:r>
                      <a:r>
                        <a:rPr lang="uk-UA" sz="1100" dirty="0">
                          <a:effectLst/>
                        </a:rPr>
                        <a:t> були чітко визначені: цілі, результати, критерії оцінювання.</a:t>
                      </a:r>
                      <a:endParaRPr lang="ru-RU" sz="1000" dirty="0">
                        <a:effectLst/>
                      </a:endParaRPr>
                    </a:p>
                    <a:p>
                      <a:pPr marL="0" indent="0" algn="just">
                        <a:lnSpc>
                          <a:spcPct val="115000"/>
                        </a:lnSpc>
                        <a:spcAft>
                          <a:spcPts val="0"/>
                        </a:spcAft>
                        <a:buFont typeface="Arial" pitchFamily="34" charset="0"/>
                        <a:buChar char="•"/>
                      </a:pPr>
                      <a:r>
                        <a:rPr lang="uk-UA" sz="1100" dirty="0">
                          <a:effectLst/>
                        </a:rPr>
                        <a:t>   Забезпечити єдиний формат </a:t>
                      </a:r>
                      <a:r>
                        <a:rPr lang="uk-UA" sz="1100" dirty="0" err="1">
                          <a:effectLst/>
                        </a:rPr>
                        <a:t>силабусів</a:t>
                      </a:r>
                      <a:r>
                        <a:rPr lang="uk-UA" sz="1100" dirty="0">
                          <a:effectLst/>
                        </a:rPr>
                        <a:t> (уніфікований шаблон у ЗВО).</a:t>
                      </a:r>
                      <a:endParaRPr lang="ru-RU" sz="1000" dirty="0">
                        <a:effectLst/>
                      </a:endParaRPr>
                    </a:p>
                    <a:p>
                      <a:pPr marL="0" indent="0" algn="just">
                        <a:lnSpc>
                          <a:spcPct val="115000"/>
                        </a:lnSpc>
                        <a:spcAft>
                          <a:spcPts val="0"/>
                        </a:spcAft>
                        <a:buFont typeface="Arial" pitchFamily="34" charset="0"/>
                        <a:buChar char="•"/>
                      </a:pPr>
                      <a:r>
                        <a:rPr lang="uk-UA" sz="1100" dirty="0">
                          <a:effectLst/>
                        </a:rPr>
                        <a:t>   Налагодити систему інформування студентів (через LMS, електронну пошту, сайт).</a:t>
                      </a:r>
                      <a:endParaRPr lang="ru-RU" sz="1000" dirty="0">
                        <a:effectLst/>
                      </a:endParaRPr>
                    </a:p>
                    <a:p>
                      <a:pPr marL="0" indent="0" algn="just">
                        <a:lnSpc>
                          <a:spcPct val="115000"/>
                        </a:lnSpc>
                        <a:spcAft>
                          <a:spcPts val="0"/>
                        </a:spcAft>
                        <a:buFont typeface="Arial" pitchFamily="34" charset="0"/>
                        <a:buChar char="•"/>
                      </a:pPr>
                      <a:r>
                        <a:rPr lang="uk-UA" sz="1100" dirty="0">
                          <a:effectLst/>
                        </a:rPr>
                        <a:t>   Проводити збір зворотного зв’язку від студентів (опитування, відгуки) та документувати результати.</a:t>
                      </a:r>
                      <a:endParaRPr lang="ru-RU" sz="1000" dirty="0">
                        <a:effectLst/>
                      </a:endParaRPr>
                    </a:p>
                    <a:p>
                      <a:pPr marL="0" indent="0" algn="just">
                        <a:lnSpc>
                          <a:spcPct val="115000"/>
                        </a:lnSpc>
                        <a:spcAft>
                          <a:spcPts val="0"/>
                        </a:spcAft>
                        <a:buFont typeface="Arial" pitchFamily="34" charset="0"/>
                        <a:buChar char="•"/>
                      </a:pPr>
                      <a:r>
                        <a:rPr lang="uk-UA" sz="1100" dirty="0">
                          <a:effectLst/>
                        </a:rPr>
                        <a:t>   У разі недоліків – мати план удосконалення (наприклад, «оновлюємо шаблон </a:t>
                      </a:r>
                      <a:r>
                        <a:rPr lang="uk-UA" sz="1100" dirty="0" err="1">
                          <a:effectLst/>
                        </a:rPr>
                        <a:t>силабуса</a:t>
                      </a:r>
                      <a:r>
                        <a:rPr lang="uk-UA" sz="1100" dirty="0">
                          <a:effectLst/>
                        </a:rPr>
                        <a:t>», «запроваджено контрольні строки розміщення»).</a:t>
                      </a:r>
                      <a:endParaRPr lang="ru-RU" sz="1000" dirty="0">
                        <a:effectLst/>
                        <a:latin typeface="Calibri"/>
                        <a:ea typeface="Calibri"/>
                        <a:cs typeface="Times New Roman"/>
                      </a:endParaRPr>
                    </a:p>
                  </a:txBody>
                  <a:tcPr marL="60111" marR="60111" marT="0" marB="0"/>
                </a:tc>
                <a:extLst>
                  <a:ext uri="{0D108BD9-81ED-4DB2-BD59-A6C34878D82A}">
                    <a16:rowId xmlns:a16="http://schemas.microsoft.com/office/drawing/2014/main" val="10002"/>
                  </a:ext>
                </a:extLst>
              </a:tr>
              <a:tr h="290224">
                <a:tc>
                  <a:txBody>
                    <a:bodyPr/>
                    <a:lstStyle/>
                    <a:p>
                      <a:pPr algn="ctr">
                        <a:lnSpc>
                          <a:spcPct val="115000"/>
                        </a:lnSpc>
                        <a:spcAft>
                          <a:spcPts val="0"/>
                        </a:spcAft>
                      </a:pPr>
                      <a:r>
                        <a:rPr lang="uk-UA" sz="1100" dirty="0">
                          <a:solidFill>
                            <a:srgbClr val="FF0000"/>
                          </a:solidFill>
                          <a:effectLst/>
                        </a:rPr>
                        <a:t>NOTA BENE!</a:t>
                      </a:r>
                      <a:endParaRPr lang="ru-RU" sz="1000" dirty="0">
                        <a:solidFill>
                          <a:srgbClr val="FF0000"/>
                        </a:solidFill>
                        <a:effectLst/>
                        <a:latin typeface="Calibri"/>
                        <a:ea typeface="Calibri"/>
                        <a:cs typeface="Times New Roman"/>
                      </a:endParaRPr>
                    </a:p>
                  </a:txBody>
                  <a:tcPr marL="60111" marR="60111" marT="0" marB="0" anchor="ctr"/>
                </a:tc>
                <a:tc>
                  <a:txBody>
                    <a:bodyPr/>
                    <a:lstStyle/>
                    <a:p>
                      <a:pPr algn="just">
                        <a:lnSpc>
                          <a:spcPct val="115000"/>
                        </a:lnSpc>
                        <a:spcAft>
                          <a:spcPts val="0"/>
                        </a:spcAft>
                      </a:pPr>
                      <a:r>
                        <a:rPr lang="uk-UA" sz="1100" dirty="0">
                          <a:effectLst/>
                        </a:rPr>
                        <a:t>! Послідовність викладу, зміст, структура робочої програми чи </a:t>
                      </a:r>
                      <a:r>
                        <a:rPr lang="uk-UA" sz="1100" dirty="0" err="1">
                          <a:effectLst/>
                        </a:rPr>
                        <a:t>силабусу</a:t>
                      </a:r>
                      <a:r>
                        <a:rPr lang="uk-UA" sz="1100" dirty="0">
                          <a:effectLst/>
                        </a:rPr>
                        <a:t> належать до автономії ЗВО.</a:t>
                      </a:r>
                      <a:endParaRPr lang="ru-RU" sz="1000" dirty="0">
                        <a:effectLst/>
                        <a:latin typeface="Calibri"/>
                        <a:ea typeface="Calibri"/>
                        <a:cs typeface="Times New Roman"/>
                      </a:endParaRPr>
                    </a:p>
                  </a:txBody>
                  <a:tcPr marL="60111" marR="60111"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23629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404664"/>
            <a:ext cx="7264896" cy="1008112"/>
          </a:xfrm>
        </p:spPr>
        <p:txBody>
          <a:bodyPr>
            <a:normAutofit fontScale="92500"/>
          </a:bodyPr>
          <a:lstStyle/>
          <a:p>
            <a:pPr algn="just"/>
            <a:r>
              <a:rPr lang="uk-UA" sz="2000" dirty="0">
                <a:solidFill>
                  <a:schemeClr val="tx1"/>
                </a:solidFill>
                <a:latin typeface="Times New Roman" pitchFamily="18" charset="0"/>
                <a:cs typeface="Times New Roman" pitchFamily="18" charset="0"/>
              </a:rPr>
              <a:t>	</a:t>
            </a:r>
            <a:r>
              <a:rPr lang="uk-UA" sz="2000" b="1" dirty="0">
                <a:solidFill>
                  <a:schemeClr val="tx1"/>
                </a:solidFill>
                <a:latin typeface="Times New Roman" pitchFamily="18" charset="0"/>
                <a:cs typeface="Times New Roman" pitchFamily="18" charset="0"/>
              </a:rPr>
              <a:t>4.3. </a:t>
            </a:r>
            <a:r>
              <a:rPr lang="uk-UA" sz="2100" dirty="0">
                <a:solidFill>
                  <a:schemeClr val="tx1"/>
                </a:solidFill>
                <a:latin typeface="Times New Roman" pitchFamily="18" charset="0"/>
                <a:cs typeface="Times New Roman" pitchFamily="18" charset="0"/>
              </a:rPr>
              <a:t>Заклад вищої освіти забезпечує поєднання навчання і досліджень під час реалізації освітньої програми відповідно до рівня вищої освіти, спеціальності та мети освітньої програми. </a:t>
            </a:r>
            <a:endParaRPr lang="ru-RU" sz="2400" dirty="0">
              <a:solidFill>
                <a:schemeClr val="tx1"/>
              </a:solidFill>
              <a:latin typeface="Times New Roman" pitchFamily="18" charset="0"/>
              <a:cs typeface="Times New Roman" pitchFamily="18" charset="0"/>
            </a:endParaRPr>
          </a:p>
        </p:txBody>
      </p:sp>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graphicFrame>
        <p:nvGraphicFramePr>
          <p:cNvPr id="2" name="Таблица 1"/>
          <p:cNvGraphicFramePr>
            <a:graphicFrameLocks noGrp="1"/>
          </p:cNvGraphicFramePr>
          <p:nvPr>
            <p:extLst>
              <p:ext uri="{D42A27DB-BD31-4B8C-83A1-F6EECF244321}">
                <p14:modId xmlns:p14="http://schemas.microsoft.com/office/powerpoint/2010/main" val="4063066265"/>
              </p:ext>
            </p:extLst>
          </p:nvPr>
        </p:nvGraphicFramePr>
        <p:xfrm>
          <a:off x="323528" y="1556792"/>
          <a:ext cx="7920880" cy="5184576"/>
        </p:xfrm>
        <a:graphic>
          <a:graphicData uri="http://schemas.openxmlformats.org/drawingml/2006/table">
            <a:tbl>
              <a:tblPr firstRow="1" firstCol="1" bandRow="1">
                <a:tableStyleId>{5C22544A-7EE6-4342-B048-85BDC9FD1C3A}</a:tableStyleId>
              </a:tblPr>
              <a:tblGrid>
                <a:gridCol w="1728708">
                  <a:extLst>
                    <a:ext uri="{9D8B030D-6E8A-4147-A177-3AD203B41FA5}">
                      <a16:colId xmlns:a16="http://schemas.microsoft.com/office/drawing/2014/main" val="20000"/>
                    </a:ext>
                  </a:extLst>
                </a:gridCol>
                <a:gridCol w="6192172">
                  <a:extLst>
                    <a:ext uri="{9D8B030D-6E8A-4147-A177-3AD203B41FA5}">
                      <a16:colId xmlns:a16="http://schemas.microsoft.com/office/drawing/2014/main" val="20001"/>
                    </a:ext>
                  </a:extLst>
                </a:gridCol>
              </a:tblGrid>
              <a:tr h="470269">
                <a:tc>
                  <a:txBody>
                    <a:bodyPr/>
                    <a:lstStyle/>
                    <a:p>
                      <a:pPr algn="ctr">
                        <a:lnSpc>
                          <a:spcPct val="115000"/>
                        </a:lnSpc>
                        <a:spcAft>
                          <a:spcPts val="0"/>
                        </a:spcAft>
                      </a:pPr>
                      <a:r>
                        <a:rPr lang="uk-UA" sz="1000" dirty="0">
                          <a:effectLst/>
                        </a:rPr>
                        <a:t>Суть </a:t>
                      </a:r>
                      <a:r>
                        <a:rPr lang="uk-UA" sz="1000" dirty="0" err="1">
                          <a:effectLst/>
                        </a:rPr>
                        <a:t>підкритерію</a:t>
                      </a:r>
                      <a:endParaRPr lang="ru-RU" sz="900" dirty="0">
                        <a:effectLst/>
                      </a:endParaRPr>
                    </a:p>
                    <a:p>
                      <a:pPr algn="ctr">
                        <a:lnSpc>
                          <a:spcPct val="115000"/>
                        </a:lnSpc>
                        <a:spcAft>
                          <a:spcPts val="0"/>
                        </a:spcAft>
                      </a:pPr>
                      <a:r>
                        <a:rPr lang="uk-UA" sz="1000" dirty="0">
                          <a:effectLst/>
                        </a:rPr>
                        <a:t> </a:t>
                      </a:r>
                      <a:endParaRPr lang="ru-RU" sz="900" dirty="0">
                        <a:effectLst/>
                        <a:latin typeface="Calibri"/>
                        <a:ea typeface="Calibri"/>
                        <a:cs typeface="Times New Roman"/>
                      </a:endParaRPr>
                    </a:p>
                  </a:txBody>
                  <a:tcPr marL="56387" marR="56387" marT="0" marB="0" anchor="ctr"/>
                </a:tc>
                <a:tc>
                  <a:txBody>
                    <a:bodyPr/>
                    <a:lstStyle/>
                    <a:p>
                      <a:pPr algn="just">
                        <a:spcAft>
                          <a:spcPts val="0"/>
                        </a:spcAft>
                      </a:pPr>
                      <a:r>
                        <a:rPr lang="uk-UA" sz="900" dirty="0">
                          <a:effectLst/>
                        </a:rPr>
                        <a:t>Освітня програма має інтегрувати навчання з дослідженнями: застосовувати дослідницькі методи навчання (</a:t>
                      </a:r>
                      <a:r>
                        <a:rPr lang="uk-UA" sz="900" dirty="0" err="1">
                          <a:effectLst/>
                        </a:rPr>
                        <a:t>проєктне</a:t>
                      </a:r>
                      <a:r>
                        <a:rPr lang="uk-UA" sz="900" dirty="0">
                          <a:effectLst/>
                        </a:rPr>
                        <a:t>, проблемно-орієнтоване, кейси, моделювання), забезпечувати виконання індивідуальних і групових дослідницьких завдань, сприяти формуванню дослідницьких </a:t>
                      </a:r>
                      <a:r>
                        <a:rPr lang="uk-UA" sz="900" dirty="0" err="1">
                          <a:effectLst/>
                        </a:rPr>
                        <a:t>компетентностей</a:t>
                      </a:r>
                      <a:r>
                        <a:rPr lang="uk-UA" sz="900" dirty="0">
                          <a:effectLst/>
                        </a:rPr>
                        <a:t> відповідно до рівня НРК.</a:t>
                      </a:r>
                      <a:endParaRPr lang="ru-RU" sz="900" dirty="0">
                        <a:effectLst/>
                        <a:latin typeface="Calibri"/>
                        <a:ea typeface="Times New Roman"/>
                        <a:cs typeface="Times New Roman"/>
                      </a:endParaRPr>
                    </a:p>
                  </a:txBody>
                  <a:tcPr marL="56387" marR="56387" marT="0" marB="0"/>
                </a:tc>
                <a:extLst>
                  <a:ext uri="{0D108BD9-81ED-4DB2-BD59-A6C34878D82A}">
                    <a16:rowId xmlns:a16="http://schemas.microsoft.com/office/drawing/2014/main" val="10000"/>
                  </a:ext>
                </a:extLst>
              </a:tr>
              <a:tr h="597961">
                <a:tc>
                  <a:txBody>
                    <a:bodyPr/>
                    <a:lstStyle/>
                    <a:p>
                      <a:pPr algn="ctr">
                        <a:lnSpc>
                          <a:spcPct val="115000"/>
                        </a:lnSpc>
                        <a:spcAft>
                          <a:spcPts val="0"/>
                        </a:spcAft>
                      </a:pPr>
                      <a:r>
                        <a:rPr lang="uk-UA" sz="1000">
                          <a:effectLst/>
                        </a:rPr>
                        <a:t>Нормативні документи</a:t>
                      </a:r>
                      <a:endParaRPr lang="ru-RU" sz="900">
                        <a:effectLst/>
                      </a:endParaRPr>
                    </a:p>
                    <a:p>
                      <a:pPr algn="ctr">
                        <a:lnSpc>
                          <a:spcPct val="115000"/>
                        </a:lnSpc>
                        <a:spcAft>
                          <a:spcPts val="0"/>
                        </a:spcAft>
                      </a:pPr>
                      <a:r>
                        <a:rPr lang="uk-UA" sz="1000">
                          <a:effectLst/>
                        </a:rPr>
                        <a:t> </a:t>
                      </a:r>
                      <a:endParaRPr lang="ru-RU" sz="900">
                        <a:effectLst/>
                        <a:latin typeface="Calibri"/>
                        <a:ea typeface="Calibri"/>
                        <a:cs typeface="Times New Roman"/>
                      </a:endParaRPr>
                    </a:p>
                  </a:txBody>
                  <a:tcPr marL="56387" marR="56387" marT="0" marB="0" anchor="ctr"/>
                </a:tc>
                <a:tc>
                  <a:txBody>
                    <a:bodyPr/>
                    <a:lstStyle/>
                    <a:p>
                      <a:pPr marL="342900" lvl="0" indent="-342900">
                        <a:lnSpc>
                          <a:spcPct val="115000"/>
                        </a:lnSpc>
                        <a:spcAft>
                          <a:spcPts val="0"/>
                        </a:spcAft>
                        <a:buFont typeface="Symbol"/>
                        <a:buChar char=""/>
                      </a:pPr>
                      <a:r>
                        <a:rPr lang="uk-UA" sz="1000">
                          <a:effectLst/>
                        </a:rPr>
                        <a:t>Закон України «Про вищу освіту» (розд. XI, ст. 65).</a:t>
                      </a:r>
                      <a:endParaRPr lang="ru-RU" sz="900">
                        <a:effectLst/>
                      </a:endParaRPr>
                    </a:p>
                    <a:p>
                      <a:pPr marL="342900" lvl="0" indent="-342900">
                        <a:lnSpc>
                          <a:spcPct val="115000"/>
                        </a:lnSpc>
                        <a:spcAft>
                          <a:spcPts val="0"/>
                        </a:spcAft>
                        <a:buFont typeface="Symbol"/>
                        <a:buChar char=""/>
                      </a:pPr>
                      <a:r>
                        <a:rPr lang="uk-UA" sz="1000">
                          <a:effectLst/>
                        </a:rPr>
                        <a:t>Стандарти і рекомендації щодо забезпечення якості в ЄПВО (ESG 2015, стандарт 1.3).</a:t>
                      </a:r>
                      <a:endParaRPr lang="ru-RU" sz="900">
                        <a:effectLst/>
                      </a:endParaRPr>
                    </a:p>
                    <a:p>
                      <a:pPr marL="342900" lvl="0" indent="-342900">
                        <a:lnSpc>
                          <a:spcPct val="115000"/>
                        </a:lnSpc>
                        <a:spcAft>
                          <a:spcPts val="0"/>
                        </a:spcAft>
                        <a:buFont typeface="Symbol"/>
                        <a:buChar char=""/>
                      </a:pPr>
                      <a:r>
                        <a:rPr lang="uk-UA" sz="1000">
                          <a:effectLst/>
                        </a:rPr>
                        <a:t>Локальні акти ЗВО (Положення про організацію освітнього процесу, робочі програми/силабуси).</a:t>
                      </a:r>
                      <a:endParaRPr lang="ru-RU" sz="900">
                        <a:effectLst/>
                        <a:latin typeface="Calibri"/>
                        <a:ea typeface="Calibri"/>
                        <a:cs typeface="Times New Roman"/>
                      </a:endParaRPr>
                    </a:p>
                  </a:txBody>
                  <a:tcPr marL="56387" marR="56387" marT="0" marB="0"/>
                </a:tc>
                <a:extLst>
                  <a:ext uri="{0D108BD9-81ED-4DB2-BD59-A6C34878D82A}">
                    <a16:rowId xmlns:a16="http://schemas.microsoft.com/office/drawing/2014/main" val="10001"/>
                  </a:ext>
                </a:extLst>
              </a:tr>
              <a:tr h="996601">
                <a:tc>
                  <a:txBody>
                    <a:bodyPr/>
                    <a:lstStyle/>
                    <a:p>
                      <a:pPr algn="ctr">
                        <a:lnSpc>
                          <a:spcPct val="115000"/>
                        </a:lnSpc>
                        <a:spcAft>
                          <a:spcPts val="0"/>
                        </a:spcAft>
                      </a:pPr>
                      <a:r>
                        <a:rPr lang="uk-UA" sz="1000">
                          <a:effectLst/>
                        </a:rPr>
                        <a:t>Що перевірятимуть експерти</a:t>
                      </a:r>
                      <a:endParaRPr lang="ru-RU" sz="900">
                        <a:effectLst/>
                      </a:endParaRPr>
                    </a:p>
                    <a:p>
                      <a:pPr algn="ctr">
                        <a:lnSpc>
                          <a:spcPct val="115000"/>
                        </a:lnSpc>
                        <a:spcAft>
                          <a:spcPts val="0"/>
                        </a:spcAft>
                      </a:pPr>
                      <a:r>
                        <a:rPr lang="uk-UA" sz="1000">
                          <a:effectLst/>
                        </a:rPr>
                        <a:t> </a:t>
                      </a:r>
                      <a:endParaRPr lang="ru-RU" sz="900">
                        <a:effectLst/>
                        <a:latin typeface="Calibri"/>
                        <a:ea typeface="Calibri"/>
                        <a:cs typeface="Times New Roman"/>
                      </a:endParaRPr>
                    </a:p>
                  </a:txBody>
                  <a:tcPr marL="56387" marR="56387" marT="0" marB="0" anchor="ctr"/>
                </a:tc>
                <a:tc>
                  <a:txBody>
                    <a:bodyPr/>
                    <a:lstStyle/>
                    <a:p>
                      <a:pPr marL="342900" lvl="0" indent="-342900">
                        <a:lnSpc>
                          <a:spcPct val="115000"/>
                        </a:lnSpc>
                        <a:spcAft>
                          <a:spcPts val="0"/>
                        </a:spcAft>
                        <a:buFont typeface="Symbol"/>
                        <a:buChar char=""/>
                      </a:pPr>
                      <a:r>
                        <a:rPr lang="uk-UA" sz="1000" dirty="0">
                          <a:effectLst/>
                        </a:rPr>
                        <a:t>Наявність дослідницьких методів навчання в освітньому процесі.</a:t>
                      </a:r>
                      <a:endParaRPr lang="ru-RU" sz="900" dirty="0">
                        <a:effectLst/>
                      </a:endParaRPr>
                    </a:p>
                    <a:p>
                      <a:pPr marL="342900" lvl="0" indent="-342900">
                        <a:lnSpc>
                          <a:spcPct val="115000"/>
                        </a:lnSpc>
                        <a:spcAft>
                          <a:spcPts val="0"/>
                        </a:spcAft>
                        <a:buFont typeface="Symbol"/>
                        <a:buChar char=""/>
                      </a:pPr>
                      <a:r>
                        <a:rPr lang="uk-UA" sz="1000" dirty="0">
                          <a:effectLst/>
                        </a:rPr>
                        <a:t>Приклади наукових результатів (</a:t>
                      </a:r>
                      <a:r>
                        <a:rPr lang="uk-UA" sz="1000" dirty="0" err="1">
                          <a:effectLst/>
                        </a:rPr>
                        <a:t>проєкти</a:t>
                      </a:r>
                      <a:r>
                        <a:rPr lang="uk-UA" sz="1000" dirty="0">
                          <a:effectLst/>
                        </a:rPr>
                        <a:t>, публікації, участь у конференціях).</a:t>
                      </a:r>
                      <a:endParaRPr lang="ru-RU" sz="900" dirty="0">
                        <a:effectLst/>
                      </a:endParaRPr>
                    </a:p>
                    <a:p>
                      <a:pPr marL="342900" lvl="0" indent="-342900">
                        <a:lnSpc>
                          <a:spcPct val="115000"/>
                        </a:lnSpc>
                        <a:spcAft>
                          <a:spcPts val="0"/>
                        </a:spcAft>
                        <a:buFont typeface="Symbol"/>
                        <a:buChar char=""/>
                      </a:pPr>
                      <a:r>
                        <a:rPr lang="uk-UA" sz="1000" dirty="0">
                          <a:effectLst/>
                        </a:rPr>
                        <a:t>Залучення студентів до лабораторій, наукових центрів, клінік.</a:t>
                      </a:r>
                      <a:endParaRPr lang="ru-RU" sz="900" dirty="0">
                        <a:effectLst/>
                      </a:endParaRPr>
                    </a:p>
                    <a:p>
                      <a:pPr marL="342900" lvl="0" indent="-342900">
                        <a:lnSpc>
                          <a:spcPct val="115000"/>
                        </a:lnSpc>
                        <a:spcAft>
                          <a:spcPts val="0"/>
                        </a:spcAft>
                        <a:buFont typeface="Symbol"/>
                        <a:buChar char=""/>
                      </a:pPr>
                      <a:r>
                        <a:rPr lang="uk-UA" sz="1000" dirty="0">
                          <a:effectLst/>
                        </a:rPr>
                        <a:t>Тематика дослідницьких завдань і відповідність напрямам наукової діяльності викладачів.</a:t>
                      </a:r>
                      <a:endParaRPr lang="ru-RU" sz="900" dirty="0">
                        <a:effectLst/>
                      </a:endParaRPr>
                    </a:p>
                    <a:p>
                      <a:pPr marL="342900" lvl="0" indent="-342900">
                        <a:lnSpc>
                          <a:spcPct val="115000"/>
                        </a:lnSpc>
                        <a:spcAft>
                          <a:spcPts val="0"/>
                        </a:spcAft>
                        <a:buFont typeface="Symbol"/>
                        <a:buChar char=""/>
                      </a:pPr>
                      <a:r>
                        <a:rPr lang="uk-UA" sz="1000" dirty="0">
                          <a:effectLst/>
                        </a:rPr>
                        <a:t>Доступ здобувачів до інструментів і технологій для проведення досліджень.</a:t>
                      </a:r>
                      <a:endParaRPr lang="ru-RU" sz="900" dirty="0">
                        <a:effectLst/>
                        <a:latin typeface="Calibri"/>
                        <a:ea typeface="Calibri"/>
                        <a:cs typeface="Times New Roman"/>
                      </a:endParaRPr>
                    </a:p>
                  </a:txBody>
                  <a:tcPr marL="56387" marR="56387" marT="0" marB="0"/>
                </a:tc>
                <a:extLst>
                  <a:ext uri="{0D108BD9-81ED-4DB2-BD59-A6C34878D82A}">
                    <a16:rowId xmlns:a16="http://schemas.microsoft.com/office/drawing/2014/main" val="10002"/>
                  </a:ext>
                </a:extLst>
              </a:tr>
              <a:tr h="940536">
                <a:tc>
                  <a:txBody>
                    <a:bodyPr/>
                    <a:lstStyle/>
                    <a:p>
                      <a:pPr algn="ctr">
                        <a:lnSpc>
                          <a:spcPct val="115000"/>
                        </a:lnSpc>
                        <a:spcAft>
                          <a:spcPts val="0"/>
                        </a:spcAft>
                      </a:pPr>
                      <a:r>
                        <a:rPr lang="uk-UA" sz="1000">
                          <a:effectLst/>
                        </a:rPr>
                        <a:t>Можливі недоліки та як їх обґрунтовувати</a:t>
                      </a:r>
                      <a:endParaRPr lang="ru-RU" sz="900">
                        <a:effectLst/>
                        <a:latin typeface="Calibri"/>
                        <a:ea typeface="Calibri"/>
                        <a:cs typeface="Times New Roman"/>
                      </a:endParaRPr>
                    </a:p>
                  </a:txBody>
                  <a:tcPr marL="56387" marR="56387" marT="0" marB="0" anchor="ctr"/>
                </a:tc>
                <a:tc>
                  <a:txBody>
                    <a:bodyPr/>
                    <a:lstStyle/>
                    <a:p>
                      <a:pPr>
                        <a:spcAft>
                          <a:spcPts val="0"/>
                        </a:spcAft>
                      </a:pPr>
                      <a:r>
                        <a:rPr lang="uk-UA" sz="900" b="1" dirty="0">
                          <a:effectLst/>
                        </a:rPr>
                        <a:t>Недолік</a:t>
                      </a:r>
                      <a:r>
                        <a:rPr lang="uk-UA" sz="900" dirty="0">
                          <a:effectLst/>
                        </a:rPr>
                        <a:t>: у програмі майже відсутні дослідницькі методи чи завдання.</a:t>
                      </a:r>
                      <a:br>
                        <a:rPr lang="uk-UA" sz="900" dirty="0">
                          <a:effectLst/>
                        </a:rPr>
                      </a:br>
                      <a:r>
                        <a:rPr lang="uk-UA" sz="900" b="1" dirty="0">
                          <a:effectLst/>
                        </a:rPr>
                        <a:t>Обґрунтування:</a:t>
                      </a:r>
                      <a:endParaRPr lang="ru-RU" sz="900" b="1" dirty="0">
                        <a:effectLst/>
                      </a:endParaRPr>
                    </a:p>
                    <a:p>
                      <a:pPr marL="342900" lvl="0" indent="-342900">
                        <a:spcAft>
                          <a:spcPts val="0"/>
                        </a:spcAft>
                        <a:buFont typeface="Symbol"/>
                        <a:buChar char=""/>
                      </a:pPr>
                      <a:r>
                        <a:rPr lang="uk-UA" sz="900" dirty="0">
                          <a:effectLst/>
                        </a:rPr>
                        <a:t>вказати, який рівень дослідницьких навичок повинен бути сформований згідно з НРК;</a:t>
                      </a:r>
                      <a:endParaRPr lang="ru-RU" sz="900" dirty="0">
                        <a:effectLst/>
                      </a:endParaRPr>
                    </a:p>
                    <a:p>
                      <a:pPr marL="342900" lvl="0" indent="-342900">
                        <a:spcAft>
                          <a:spcPts val="0"/>
                        </a:spcAft>
                        <a:buFont typeface="Symbol"/>
                        <a:buChar char=""/>
                      </a:pPr>
                      <a:r>
                        <a:rPr lang="uk-UA" sz="900" dirty="0">
                          <a:effectLst/>
                        </a:rPr>
                        <a:t>описати завдання та активності, які все ж сприяють формуванню дослідницьких </a:t>
                      </a:r>
                      <a:r>
                        <a:rPr lang="uk-UA" sz="900" dirty="0" err="1">
                          <a:effectLst/>
                        </a:rPr>
                        <a:t>компетентностей</a:t>
                      </a:r>
                      <a:r>
                        <a:rPr lang="uk-UA" sz="900" dirty="0">
                          <a:effectLst/>
                        </a:rPr>
                        <a:t> (навіть якщо вони мінімальні: аналіз літератури, робота з даними, аналітичні звіти);</a:t>
                      </a:r>
                      <a:endParaRPr lang="ru-RU" sz="900" dirty="0">
                        <a:effectLst/>
                      </a:endParaRPr>
                    </a:p>
                    <a:p>
                      <a:pPr marL="342900" lvl="0" indent="-342900">
                        <a:spcAft>
                          <a:spcPts val="0"/>
                        </a:spcAft>
                        <a:buFont typeface="Symbol"/>
                        <a:buChar char=""/>
                      </a:pPr>
                      <a:r>
                        <a:rPr lang="uk-UA" sz="900" dirty="0">
                          <a:effectLst/>
                        </a:rPr>
                        <a:t>пояснити, чому інші інструменти чи технології не були застосовані (ресурси, специфіка спеціальності тощо).</a:t>
                      </a:r>
                      <a:endParaRPr lang="ru-RU" sz="900" dirty="0">
                        <a:effectLst/>
                        <a:latin typeface="Calibri"/>
                        <a:ea typeface="Times New Roman"/>
                        <a:cs typeface="Times New Roman"/>
                      </a:endParaRPr>
                    </a:p>
                  </a:txBody>
                  <a:tcPr marL="56387" marR="56387" marT="0" marB="0"/>
                </a:tc>
                <a:extLst>
                  <a:ext uri="{0D108BD9-81ED-4DB2-BD59-A6C34878D82A}">
                    <a16:rowId xmlns:a16="http://schemas.microsoft.com/office/drawing/2014/main" val="10003"/>
                  </a:ext>
                </a:extLst>
              </a:tr>
              <a:tr h="1195921">
                <a:tc>
                  <a:txBody>
                    <a:bodyPr/>
                    <a:lstStyle/>
                    <a:p>
                      <a:pPr algn="ctr">
                        <a:lnSpc>
                          <a:spcPct val="115000"/>
                        </a:lnSpc>
                        <a:spcAft>
                          <a:spcPts val="0"/>
                        </a:spcAft>
                      </a:pPr>
                      <a:r>
                        <a:rPr lang="uk-UA" sz="1000">
                          <a:effectLst/>
                        </a:rPr>
                        <a:t>Практичні рекомендації для гарантів</a:t>
                      </a:r>
                      <a:endParaRPr lang="ru-RU" sz="900">
                        <a:effectLst/>
                        <a:latin typeface="Calibri"/>
                        <a:ea typeface="Calibri"/>
                        <a:cs typeface="Times New Roman"/>
                      </a:endParaRPr>
                    </a:p>
                  </a:txBody>
                  <a:tcPr marL="56387" marR="56387" marT="0" marB="0" anchor="ctr"/>
                </a:tc>
                <a:tc>
                  <a:txBody>
                    <a:bodyPr/>
                    <a:lstStyle/>
                    <a:p>
                      <a:pPr marL="342900" lvl="0" indent="-342900">
                        <a:lnSpc>
                          <a:spcPct val="115000"/>
                        </a:lnSpc>
                        <a:spcAft>
                          <a:spcPts val="0"/>
                        </a:spcAft>
                        <a:buFont typeface="Symbol"/>
                        <a:buChar char=""/>
                      </a:pPr>
                      <a:r>
                        <a:rPr lang="uk-UA" sz="1000">
                          <a:effectLst/>
                        </a:rPr>
                        <a:t>Включати в програми дисциплін обов’язкові дослідницькі завдання.</a:t>
                      </a:r>
                      <a:endParaRPr lang="ru-RU" sz="900">
                        <a:effectLst/>
                      </a:endParaRPr>
                    </a:p>
                    <a:p>
                      <a:pPr marL="342900" lvl="0" indent="-342900">
                        <a:lnSpc>
                          <a:spcPct val="115000"/>
                        </a:lnSpc>
                        <a:spcAft>
                          <a:spcPts val="0"/>
                        </a:spcAft>
                        <a:buFont typeface="Symbol"/>
                        <a:buChar char=""/>
                      </a:pPr>
                      <a:r>
                        <a:rPr lang="uk-UA" sz="1000">
                          <a:effectLst/>
                        </a:rPr>
                        <a:t>Показати приклади студентських досліджень (курсові, кваліфікаційні роботи, участь у конференціях).</a:t>
                      </a:r>
                      <a:endParaRPr lang="ru-RU" sz="900">
                        <a:effectLst/>
                      </a:endParaRPr>
                    </a:p>
                    <a:p>
                      <a:pPr marL="342900" lvl="0" indent="-342900">
                        <a:lnSpc>
                          <a:spcPct val="115000"/>
                        </a:lnSpc>
                        <a:spcAft>
                          <a:spcPts val="0"/>
                        </a:spcAft>
                        <a:buFont typeface="Symbol"/>
                        <a:buChar char=""/>
                      </a:pPr>
                      <a:r>
                        <a:rPr lang="uk-UA" sz="1000">
                          <a:effectLst/>
                        </a:rPr>
                        <a:t>Задокументувати співпрацю з лабораторіями, науковими центрами, клініками.</a:t>
                      </a:r>
                      <a:endParaRPr lang="ru-RU" sz="900">
                        <a:effectLst/>
                      </a:endParaRPr>
                    </a:p>
                    <a:p>
                      <a:pPr marL="342900" lvl="0" indent="-342900">
                        <a:lnSpc>
                          <a:spcPct val="115000"/>
                        </a:lnSpc>
                        <a:spcAft>
                          <a:spcPts val="0"/>
                        </a:spcAft>
                        <a:buFont typeface="Symbol"/>
                        <a:buChar char=""/>
                      </a:pPr>
                      <a:r>
                        <a:rPr lang="uk-UA" sz="1000">
                          <a:effectLst/>
                        </a:rPr>
                        <a:t>Надавати дані про проєкти, гранти, підтримку стейкголдерів, у яких беруть участь студенти/викладачі.</a:t>
                      </a:r>
                      <a:endParaRPr lang="ru-RU" sz="900">
                        <a:effectLst/>
                      </a:endParaRPr>
                    </a:p>
                    <a:p>
                      <a:pPr marL="342900" lvl="0" indent="-342900">
                        <a:lnSpc>
                          <a:spcPct val="115000"/>
                        </a:lnSpc>
                        <a:spcAft>
                          <a:spcPts val="0"/>
                        </a:spcAft>
                        <a:buFont typeface="Symbol"/>
                        <a:buChar char=""/>
                      </a:pPr>
                      <a:r>
                        <a:rPr lang="uk-UA" sz="1000">
                          <a:effectLst/>
                        </a:rPr>
                        <a:t>Пояснювати логіку використання конкретних методів (чому обрані саме вони).</a:t>
                      </a:r>
                      <a:endParaRPr lang="ru-RU" sz="900">
                        <a:effectLst/>
                      </a:endParaRPr>
                    </a:p>
                    <a:p>
                      <a:pPr marL="342900" lvl="0" indent="-342900">
                        <a:lnSpc>
                          <a:spcPct val="115000"/>
                        </a:lnSpc>
                        <a:spcAft>
                          <a:spcPts val="0"/>
                        </a:spcAft>
                        <a:buFont typeface="Symbol"/>
                        <a:buChar char=""/>
                      </a:pPr>
                      <a:r>
                        <a:rPr lang="uk-UA" sz="1000">
                          <a:effectLst/>
                        </a:rPr>
                        <a:t>Забезпечити відображення дослідницького компоненту у силабусах.</a:t>
                      </a:r>
                      <a:endParaRPr lang="ru-RU" sz="900">
                        <a:effectLst/>
                        <a:latin typeface="Calibri"/>
                        <a:ea typeface="Calibri"/>
                        <a:cs typeface="Times New Roman"/>
                      </a:endParaRPr>
                    </a:p>
                  </a:txBody>
                  <a:tcPr marL="56387" marR="56387" marT="0" marB="0"/>
                </a:tc>
                <a:extLst>
                  <a:ext uri="{0D108BD9-81ED-4DB2-BD59-A6C34878D82A}">
                    <a16:rowId xmlns:a16="http://schemas.microsoft.com/office/drawing/2014/main" val="10004"/>
                  </a:ext>
                </a:extLst>
              </a:tr>
              <a:tr h="983288">
                <a:tc>
                  <a:txBody>
                    <a:bodyPr/>
                    <a:lstStyle/>
                    <a:p>
                      <a:pPr algn="ctr">
                        <a:lnSpc>
                          <a:spcPct val="115000"/>
                        </a:lnSpc>
                        <a:spcAft>
                          <a:spcPts val="0"/>
                        </a:spcAft>
                      </a:pPr>
                      <a:r>
                        <a:rPr lang="uk-UA" sz="1000" dirty="0">
                          <a:solidFill>
                            <a:srgbClr val="FF0000"/>
                          </a:solidFill>
                          <a:effectLst/>
                        </a:rPr>
                        <a:t>NOTA BENE!</a:t>
                      </a:r>
                      <a:endParaRPr lang="ru-RU" sz="900" dirty="0">
                        <a:solidFill>
                          <a:srgbClr val="FF0000"/>
                        </a:solidFill>
                        <a:effectLst/>
                        <a:latin typeface="Calibri"/>
                        <a:ea typeface="Calibri"/>
                        <a:cs typeface="Times New Roman"/>
                      </a:endParaRPr>
                    </a:p>
                  </a:txBody>
                  <a:tcPr marL="56387" marR="56387" marT="0" marB="0" anchor="ctr"/>
                </a:tc>
                <a:tc>
                  <a:txBody>
                    <a:bodyPr/>
                    <a:lstStyle/>
                    <a:p>
                      <a:pPr algn="just">
                        <a:lnSpc>
                          <a:spcPct val="115000"/>
                        </a:lnSpc>
                        <a:spcAft>
                          <a:spcPts val="0"/>
                        </a:spcAft>
                      </a:pPr>
                      <a:r>
                        <a:rPr lang="uk-UA" sz="1000" dirty="0">
                          <a:effectLst/>
                        </a:rPr>
                        <a:t>! Зміст </a:t>
                      </a:r>
                      <a:r>
                        <a:rPr lang="uk-UA" sz="1000" dirty="0" err="1">
                          <a:effectLst/>
                        </a:rPr>
                        <a:t>підкритерію</a:t>
                      </a:r>
                      <a:r>
                        <a:rPr lang="uk-UA" sz="1000" dirty="0">
                          <a:effectLst/>
                        </a:rPr>
                        <a:t> стосується використання дослідницьких методів в освітньому процесі й не може бути вичерпаним лише інформацією про наукову роботу викладачів і студентів. </a:t>
                      </a:r>
                      <a:endParaRPr lang="ru-RU" sz="900" dirty="0">
                        <a:effectLst/>
                      </a:endParaRPr>
                    </a:p>
                    <a:p>
                      <a:pPr algn="just">
                        <a:lnSpc>
                          <a:spcPct val="115000"/>
                        </a:lnSpc>
                        <a:spcAft>
                          <a:spcPts val="0"/>
                        </a:spcAft>
                      </a:pPr>
                      <a:r>
                        <a:rPr lang="uk-UA" sz="1000" dirty="0">
                          <a:effectLst/>
                        </a:rPr>
                        <a:t>! Наявність у здобувачів наукових публікацій у співавторстві з науковим керівником (для здобувачів першого (бакалаврського) та другого (магістерського) рівнів) не є обов’язковою вимогою. Їх відсутність не є недоліком.</a:t>
                      </a:r>
                      <a:endParaRPr lang="ru-RU" sz="900" dirty="0">
                        <a:effectLst/>
                        <a:latin typeface="Calibri"/>
                        <a:ea typeface="Calibri"/>
                        <a:cs typeface="Times New Roman"/>
                      </a:endParaRPr>
                    </a:p>
                  </a:txBody>
                  <a:tcPr marL="56387" marR="56387"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77211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404664"/>
            <a:ext cx="7264896" cy="1440160"/>
          </a:xfrm>
        </p:spPr>
        <p:txBody>
          <a:bodyPr>
            <a:normAutofit/>
          </a:bodyPr>
          <a:lstStyle/>
          <a:p>
            <a:pPr algn="just"/>
            <a:r>
              <a:rPr lang="uk-UA" sz="2000" dirty="0">
                <a:solidFill>
                  <a:schemeClr val="tx1"/>
                </a:solidFill>
                <a:latin typeface="Times New Roman" pitchFamily="18" charset="0"/>
                <a:cs typeface="Times New Roman" pitchFamily="18" charset="0"/>
              </a:rPr>
              <a:t>	</a:t>
            </a:r>
            <a:r>
              <a:rPr lang="uk-UA" sz="2000" b="1" dirty="0">
                <a:solidFill>
                  <a:schemeClr val="tx1"/>
                </a:solidFill>
                <a:latin typeface="Times New Roman" pitchFamily="18" charset="0"/>
                <a:cs typeface="Times New Roman" pitchFamily="18" charset="0"/>
              </a:rPr>
              <a:t>4.4. </a:t>
            </a:r>
            <a:r>
              <a:rPr lang="uk-UA" sz="2100" dirty="0">
                <a:solidFill>
                  <a:schemeClr val="tx1"/>
                </a:solidFill>
                <a:latin typeface="Times New Roman" pitchFamily="18" charset="0"/>
                <a:cs typeface="Times New Roman" pitchFamily="18" charset="0"/>
              </a:rPr>
              <a:t>Педагогічні, науково-педагогічні, наукові працівники (далі - викладачі) систематично оновлюють зміст освітніх компонентів на основі наукових досягнень і сучасних практик у відповідній галузі.</a:t>
            </a:r>
            <a:endParaRPr lang="ru-RU" sz="2100" dirty="0">
              <a:solidFill>
                <a:schemeClr val="tx1"/>
              </a:solidFill>
              <a:latin typeface="Times New Roman" pitchFamily="18" charset="0"/>
              <a:cs typeface="Times New Roman" pitchFamily="18" charset="0"/>
            </a:endParaRPr>
          </a:p>
        </p:txBody>
      </p:sp>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graphicFrame>
        <p:nvGraphicFramePr>
          <p:cNvPr id="2" name="Таблица 1"/>
          <p:cNvGraphicFramePr>
            <a:graphicFrameLocks noGrp="1"/>
          </p:cNvGraphicFramePr>
          <p:nvPr>
            <p:extLst>
              <p:ext uri="{D42A27DB-BD31-4B8C-83A1-F6EECF244321}">
                <p14:modId xmlns:p14="http://schemas.microsoft.com/office/powerpoint/2010/main" val="297649103"/>
              </p:ext>
            </p:extLst>
          </p:nvPr>
        </p:nvGraphicFramePr>
        <p:xfrm>
          <a:off x="251520" y="2276872"/>
          <a:ext cx="8064897" cy="3384376"/>
        </p:xfrm>
        <a:graphic>
          <a:graphicData uri="http://schemas.openxmlformats.org/drawingml/2006/table">
            <a:tbl>
              <a:tblPr firstRow="1" firstCol="1" bandRow="1">
                <a:tableStyleId>{5C22544A-7EE6-4342-B048-85BDC9FD1C3A}</a:tableStyleId>
              </a:tblPr>
              <a:tblGrid>
                <a:gridCol w="1760139">
                  <a:extLst>
                    <a:ext uri="{9D8B030D-6E8A-4147-A177-3AD203B41FA5}">
                      <a16:colId xmlns:a16="http://schemas.microsoft.com/office/drawing/2014/main" val="20000"/>
                    </a:ext>
                  </a:extLst>
                </a:gridCol>
                <a:gridCol w="6304758">
                  <a:extLst>
                    <a:ext uri="{9D8B030D-6E8A-4147-A177-3AD203B41FA5}">
                      <a16:colId xmlns:a16="http://schemas.microsoft.com/office/drawing/2014/main" val="20001"/>
                    </a:ext>
                  </a:extLst>
                </a:gridCol>
              </a:tblGrid>
              <a:tr h="1846023">
                <a:tc>
                  <a:txBody>
                    <a:bodyPr/>
                    <a:lstStyle/>
                    <a:p>
                      <a:pPr algn="ctr">
                        <a:lnSpc>
                          <a:spcPct val="115000"/>
                        </a:lnSpc>
                        <a:spcAft>
                          <a:spcPts val="0"/>
                        </a:spcAft>
                      </a:pPr>
                      <a:r>
                        <a:rPr lang="uk-UA" sz="1100" dirty="0">
                          <a:effectLst/>
                        </a:rPr>
                        <a:t>Суть </a:t>
                      </a:r>
                      <a:r>
                        <a:rPr lang="uk-UA" sz="1100" dirty="0" err="1">
                          <a:effectLst/>
                        </a:rPr>
                        <a:t>підкритерію</a:t>
                      </a:r>
                      <a:endParaRPr lang="ru-RU" sz="1000" dirty="0">
                        <a:effectLst/>
                      </a:endParaRPr>
                    </a:p>
                    <a:p>
                      <a:pPr algn="ctr">
                        <a:lnSpc>
                          <a:spcPct val="115000"/>
                        </a:lnSpc>
                        <a:spcAft>
                          <a:spcPts val="0"/>
                        </a:spcAft>
                      </a:pPr>
                      <a:r>
                        <a:rPr lang="uk-UA" sz="1100" dirty="0">
                          <a:effectLst/>
                        </a:rPr>
                        <a:t> </a:t>
                      </a:r>
                      <a:endParaRPr lang="ru-RU" sz="1000" dirty="0">
                        <a:effectLst/>
                        <a:latin typeface="Calibri"/>
                        <a:ea typeface="Calibri"/>
                        <a:cs typeface="Times New Roman"/>
                      </a:endParaRPr>
                    </a:p>
                  </a:txBody>
                  <a:tcPr marL="60111" marR="60111" marT="0" marB="0" anchor="ctr"/>
                </a:tc>
                <a:tc>
                  <a:txBody>
                    <a:bodyPr/>
                    <a:lstStyle/>
                    <a:p>
                      <a:pPr algn="just">
                        <a:spcAft>
                          <a:spcPts val="0"/>
                        </a:spcAft>
                      </a:pPr>
                      <a:r>
                        <a:rPr lang="uk-UA" sz="1000" dirty="0">
                          <a:effectLst/>
                        </a:rPr>
                        <a:t>Викладачі повинні регулярно оновлювати зміст дисциплін з урахуванням:</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сучасних наукових досягнень;</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актуальних професійних практик у галузі;</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нових методик, інструментів та технологій.</a:t>
                      </a:r>
                      <a:endParaRPr lang="ru-RU" sz="1000" dirty="0">
                        <a:effectLst/>
                      </a:endParaRPr>
                    </a:p>
                    <a:p>
                      <a:pPr algn="just">
                        <a:spcAft>
                          <a:spcPts val="0"/>
                        </a:spcAft>
                      </a:pPr>
                      <a:r>
                        <a:rPr lang="uk-UA" sz="1000" dirty="0">
                          <a:effectLst/>
                        </a:rPr>
                        <a:t>Оновлення має відбуватися відповідно до затвердженої процедури ЗВО і бути відображене у </a:t>
                      </a:r>
                      <a:r>
                        <a:rPr lang="uk-UA" sz="1000" dirty="0" err="1">
                          <a:effectLst/>
                        </a:rPr>
                        <a:t>силабусах</a:t>
                      </a:r>
                      <a:r>
                        <a:rPr lang="uk-UA" sz="1000" dirty="0">
                          <a:effectLst/>
                        </a:rPr>
                        <a:t> та робочих програмах.</a:t>
                      </a:r>
                      <a:endParaRPr lang="ru-RU" sz="1000" dirty="0">
                        <a:effectLst/>
                        <a:latin typeface="Calibri"/>
                        <a:ea typeface="Times New Roman"/>
                        <a:cs typeface="Times New Roman"/>
                      </a:endParaRPr>
                    </a:p>
                  </a:txBody>
                  <a:tcPr marL="60111" marR="60111" marT="0" marB="0"/>
                </a:tc>
                <a:extLst>
                  <a:ext uri="{0D108BD9-81ED-4DB2-BD59-A6C34878D82A}">
                    <a16:rowId xmlns:a16="http://schemas.microsoft.com/office/drawing/2014/main" val="10000"/>
                  </a:ext>
                </a:extLst>
              </a:tr>
              <a:tr h="1538353">
                <a:tc>
                  <a:txBody>
                    <a:bodyPr/>
                    <a:lstStyle/>
                    <a:p>
                      <a:pPr algn="ctr">
                        <a:lnSpc>
                          <a:spcPct val="115000"/>
                        </a:lnSpc>
                        <a:spcAft>
                          <a:spcPts val="0"/>
                        </a:spcAft>
                      </a:pPr>
                      <a:r>
                        <a:rPr lang="uk-UA" sz="1100">
                          <a:effectLst/>
                        </a:rPr>
                        <a:t>Нормативні документи</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marL="342900" lvl="0" indent="-342900" algn="just">
                        <a:spcAft>
                          <a:spcPts val="0"/>
                        </a:spcAft>
                        <a:buSzPts val="1000"/>
                        <a:buFont typeface="Symbol"/>
                        <a:buChar char=""/>
                        <a:tabLst>
                          <a:tab pos="457200" algn="l"/>
                        </a:tabLst>
                      </a:pPr>
                      <a:r>
                        <a:rPr lang="uk-UA" sz="1000" dirty="0">
                          <a:effectLst/>
                        </a:rPr>
                        <a:t>Закон України «Про вищу освіту» (ст. 65, 68).</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Стандарти і рекомендації щодо забезпечення якості в ЄПВО (ESG-2015), стандарт 1.6.</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Локальні акти ЗВО щодо оновлення змісту освіти.</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Робочі програми/</a:t>
                      </a:r>
                      <a:r>
                        <a:rPr lang="uk-UA" sz="1000" dirty="0" err="1">
                          <a:effectLst/>
                        </a:rPr>
                        <a:t>силабуси</a:t>
                      </a:r>
                      <a:r>
                        <a:rPr lang="uk-UA" sz="1000" dirty="0">
                          <a:effectLst/>
                        </a:rPr>
                        <a:t> освітніх компонентів.</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Аналітичні матеріали за результатами опитувань здобувачів.</a:t>
                      </a:r>
                      <a:endParaRPr lang="ru-RU" sz="1000" dirty="0">
                        <a:effectLst/>
                        <a:latin typeface="Calibri"/>
                        <a:ea typeface="Times New Roman"/>
                        <a:cs typeface="Times New Roman"/>
                      </a:endParaRPr>
                    </a:p>
                  </a:txBody>
                  <a:tcPr marL="60111" marR="60111"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01064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sp>
        <p:nvSpPr>
          <p:cNvPr id="2" name="Подзаголовок 1"/>
          <p:cNvSpPr>
            <a:spLocks noGrp="1"/>
          </p:cNvSpPr>
          <p:nvPr>
            <p:ph type="subTitle" idx="1"/>
          </p:nvPr>
        </p:nvSpPr>
        <p:spPr/>
        <p:txBody>
          <a:bodyPr/>
          <a:lstStyle/>
          <a:p>
            <a:endParaRPr lang="ru-RU"/>
          </a:p>
        </p:txBody>
      </p:sp>
      <p:graphicFrame>
        <p:nvGraphicFramePr>
          <p:cNvPr id="3" name="Таблица 2"/>
          <p:cNvGraphicFramePr>
            <a:graphicFrameLocks noGrp="1"/>
          </p:cNvGraphicFramePr>
          <p:nvPr>
            <p:extLst>
              <p:ext uri="{D42A27DB-BD31-4B8C-83A1-F6EECF244321}">
                <p14:modId xmlns:p14="http://schemas.microsoft.com/office/powerpoint/2010/main" val="2472401084"/>
              </p:ext>
            </p:extLst>
          </p:nvPr>
        </p:nvGraphicFramePr>
        <p:xfrm>
          <a:off x="323528" y="764704"/>
          <a:ext cx="7992889" cy="5256583"/>
        </p:xfrm>
        <a:graphic>
          <a:graphicData uri="http://schemas.openxmlformats.org/drawingml/2006/table">
            <a:tbl>
              <a:tblPr firstRow="1" firstCol="1" bandRow="1">
                <a:tableStyleId>{5C22544A-7EE6-4342-B048-85BDC9FD1C3A}</a:tableStyleId>
              </a:tblPr>
              <a:tblGrid>
                <a:gridCol w="1744423">
                  <a:extLst>
                    <a:ext uri="{9D8B030D-6E8A-4147-A177-3AD203B41FA5}">
                      <a16:colId xmlns:a16="http://schemas.microsoft.com/office/drawing/2014/main" val="20000"/>
                    </a:ext>
                  </a:extLst>
                </a:gridCol>
                <a:gridCol w="6248466">
                  <a:extLst>
                    <a:ext uri="{9D8B030D-6E8A-4147-A177-3AD203B41FA5}">
                      <a16:colId xmlns:a16="http://schemas.microsoft.com/office/drawing/2014/main" val="20001"/>
                    </a:ext>
                  </a:extLst>
                </a:gridCol>
              </a:tblGrid>
              <a:tr h="1596106">
                <a:tc>
                  <a:txBody>
                    <a:bodyPr/>
                    <a:lstStyle/>
                    <a:p>
                      <a:pPr algn="ctr">
                        <a:lnSpc>
                          <a:spcPct val="115000"/>
                        </a:lnSpc>
                        <a:spcAft>
                          <a:spcPts val="0"/>
                        </a:spcAft>
                      </a:pPr>
                      <a:r>
                        <a:rPr lang="uk-UA" sz="1100" dirty="0">
                          <a:effectLst/>
                        </a:rPr>
                        <a:t>Що перевірятимуть експерти</a:t>
                      </a:r>
                      <a:endParaRPr lang="ru-RU" sz="1000" dirty="0">
                        <a:effectLst/>
                      </a:endParaRPr>
                    </a:p>
                    <a:p>
                      <a:pPr algn="ctr">
                        <a:lnSpc>
                          <a:spcPct val="115000"/>
                        </a:lnSpc>
                        <a:spcAft>
                          <a:spcPts val="0"/>
                        </a:spcAft>
                      </a:pPr>
                      <a:r>
                        <a:rPr lang="uk-UA" sz="1100" dirty="0">
                          <a:effectLst/>
                        </a:rPr>
                        <a:t> </a:t>
                      </a:r>
                      <a:endParaRPr lang="ru-RU" sz="1000" dirty="0">
                        <a:effectLst/>
                        <a:latin typeface="Calibri"/>
                        <a:ea typeface="Calibri"/>
                        <a:cs typeface="Times New Roman"/>
                      </a:endParaRPr>
                    </a:p>
                  </a:txBody>
                  <a:tcPr marL="60111" marR="60111" marT="0" marB="0" anchor="ctr"/>
                </a:tc>
                <a:tc>
                  <a:txBody>
                    <a:bodyPr/>
                    <a:lstStyle/>
                    <a:p>
                      <a:pPr marL="342900" lvl="0" indent="-342900" algn="just">
                        <a:lnSpc>
                          <a:spcPct val="115000"/>
                        </a:lnSpc>
                        <a:spcAft>
                          <a:spcPts val="0"/>
                        </a:spcAft>
                        <a:buFont typeface="Symbol"/>
                        <a:buChar char=""/>
                      </a:pPr>
                      <a:r>
                        <a:rPr lang="uk-UA" sz="1100">
                          <a:effectLst/>
                        </a:rPr>
                        <a:t>Як функціонує система перегляду та оцінювання змісту дисциплін.</a:t>
                      </a:r>
                      <a:endParaRPr lang="ru-RU" sz="1000">
                        <a:effectLst/>
                      </a:endParaRPr>
                    </a:p>
                    <a:p>
                      <a:pPr marL="342900" lvl="0" indent="-342900" algn="just">
                        <a:lnSpc>
                          <a:spcPct val="115000"/>
                        </a:lnSpc>
                        <a:spcAft>
                          <a:spcPts val="0"/>
                        </a:spcAft>
                        <a:buFont typeface="Symbol"/>
                        <a:buChar char=""/>
                      </a:pPr>
                      <a:r>
                        <a:rPr lang="uk-UA" sz="1100">
                          <a:effectLst/>
                        </a:rPr>
                        <a:t>На підставі чого та з якою періодичністю оновлюються освітні компоненти.</a:t>
                      </a:r>
                      <a:endParaRPr lang="ru-RU" sz="1000">
                        <a:effectLst/>
                      </a:endParaRPr>
                    </a:p>
                    <a:p>
                      <a:pPr marL="342900" lvl="0" indent="-342900" algn="just">
                        <a:lnSpc>
                          <a:spcPct val="115000"/>
                        </a:lnSpc>
                        <a:spcAft>
                          <a:spcPts val="0"/>
                        </a:spcAft>
                        <a:buFont typeface="Symbol"/>
                        <a:buChar char=""/>
                      </a:pPr>
                      <a:r>
                        <a:rPr lang="uk-UA" sz="1100">
                          <a:effectLst/>
                        </a:rPr>
                        <a:t>Хто ініціює оновлення та як визначаються сучасні практики і наукові досягнення, що інтегруються в освітній процес.</a:t>
                      </a:r>
                      <a:endParaRPr lang="ru-RU" sz="1000">
                        <a:effectLst/>
                      </a:endParaRPr>
                    </a:p>
                    <a:p>
                      <a:pPr marL="342900" lvl="0" indent="-342900" algn="just">
                        <a:lnSpc>
                          <a:spcPct val="115000"/>
                        </a:lnSpc>
                        <a:spcAft>
                          <a:spcPts val="0"/>
                        </a:spcAft>
                        <a:buFont typeface="Symbol"/>
                        <a:buChar char=""/>
                      </a:pPr>
                      <a:r>
                        <a:rPr lang="uk-UA" sz="1100">
                          <a:effectLst/>
                        </a:rPr>
                        <a:t>Чи відображене оновлення в силабусах (теми, методи, інструменти, програмне забезпечення, лабораторне обладнання).</a:t>
                      </a:r>
                      <a:endParaRPr lang="ru-RU" sz="1000">
                        <a:effectLst/>
                        <a:latin typeface="Calibri"/>
                        <a:ea typeface="Calibri"/>
                        <a:cs typeface="Times New Roman"/>
                      </a:endParaRPr>
                    </a:p>
                  </a:txBody>
                  <a:tcPr marL="60111" marR="60111" marT="0" marB="0"/>
                </a:tc>
                <a:extLst>
                  <a:ext uri="{0D108BD9-81ED-4DB2-BD59-A6C34878D82A}">
                    <a16:rowId xmlns:a16="http://schemas.microsoft.com/office/drawing/2014/main" val="10000"/>
                  </a:ext>
                </a:extLst>
              </a:tr>
              <a:tr h="1274194">
                <a:tc>
                  <a:txBody>
                    <a:bodyPr/>
                    <a:lstStyle/>
                    <a:p>
                      <a:pPr algn="ctr">
                        <a:lnSpc>
                          <a:spcPct val="115000"/>
                        </a:lnSpc>
                        <a:spcAft>
                          <a:spcPts val="0"/>
                        </a:spcAft>
                      </a:pPr>
                      <a:r>
                        <a:rPr lang="uk-UA" sz="1100" dirty="0">
                          <a:effectLst/>
                        </a:rPr>
                        <a:t>Можливі недоліки та як їх обґрунтовувати</a:t>
                      </a:r>
                      <a:endParaRPr lang="ru-RU" sz="1000" dirty="0">
                        <a:effectLst/>
                        <a:latin typeface="Calibri"/>
                        <a:ea typeface="Calibri"/>
                        <a:cs typeface="Times New Roman"/>
                      </a:endParaRPr>
                    </a:p>
                  </a:txBody>
                  <a:tcPr marL="60111" marR="60111" marT="0" marB="0" anchor="ctr"/>
                </a:tc>
                <a:tc>
                  <a:txBody>
                    <a:bodyPr/>
                    <a:lstStyle/>
                    <a:p>
                      <a:pPr marL="342900" lvl="0" indent="-342900" algn="just">
                        <a:spcAft>
                          <a:spcPts val="0"/>
                        </a:spcAft>
                        <a:buFont typeface="Symbol"/>
                        <a:buChar char=""/>
                      </a:pPr>
                      <a:r>
                        <a:rPr lang="uk-UA" sz="1000">
                          <a:effectLst/>
                        </a:rPr>
                        <a:t>Не оновлюється зміст дисциплін – відсутні сучасні знання, методи чи технології.</a:t>
                      </a:r>
                      <a:endParaRPr lang="ru-RU" sz="1000">
                        <a:effectLst/>
                      </a:endParaRPr>
                    </a:p>
                    <a:p>
                      <a:pPr marL="342900" lvl="0" indent="-342900" algn="just">
                        <a:spcAft>
                          <a:spcPts val="0"/>
                        </a:spcAft>
                        <a:buFont typeface="Symbol"/>
                        <a:buChar char=""/>
                      </a:pPr>
                      <a:r>
                        <a:rPr lang="uk-UA" sz="1000">
                          <a:effectLst/>
                        </a:rPr>
                        <a:t>Застарілі практики та інструменти – навчання орієнтоване на методи, які вже не відповідають потребам ринку праці.</a:t>
                      </a:r>
                      <a:endParaRPr lang="ru-RU" sz="1000">
                        <a:effectLst/>
                      </a:endParaRPr>
                    </a:p>
                    <a:p>
                      <a:pPr marL="342900" lvl="0" indent="-342900" algn="just">
                        <a:spcAft>
                          <a:spcPts val="0"/>
                        </a:spcAft>
                        <a:buFont typeface="Symbol"/>
                        <a:buChar char=""/>
                      </a:pPr>
                      <a:r>
                        <a:rPr lang="uk-UA" sz="1000">
                          <a:effectLst/>
                        </a:rPr>
                        <a:t>Відсутність сучасного ПЗ/обладнання – програма не враховує інструменти, які є стандартами в галузі.</a:t>
                      </a:r>
                      <a:endParaRPr lang="ru-RU" sz="1000">
                        <a:effectLst/>
                      </a:endParaRPr>
                    </a:p>
                    <a:p>
                      <a:pPr algn="just">
                        <a:spcAft>
                          <a:spcPts val="0"/>
                        </a:spcAft>
                      </a:pPr>
                      <a:r>
                        <a:rPr lang="uk-UA" sz="1000">
                          <a:effectLst/>
                        </a:rPr>
                        <a:t>Обґрунтування недоліків: показати розрив між програмою та реальними вимогами галузі, ринку праці; навести приклади трендів чи методів, які не охоплені навчанням.</a:t>
                      </a:r>
                      <a:endParaRPr lang="ru-RU" sz="1000">
                        <a:effectLst/>
                        <a:latin typeface="Calibri"/>
                        <a:ea typeface="Times New Roman"/>
                        <a:cs typeface="Times New Roman"/>
                      </a:endParaRPr>
                    </a:p>
                  </a:txBody>
                  <a:tcPr marL="60111" marR="60111" marT="0" marB="0"/>
                </a:tc>
                <a:extLst>
                  <a:ext uri="{0D108BD9-81ED-4DB2-BD59-A6C34878D82A}">
                    <a16:rowId xmlns:a16="http://schemas.microsoft.com/office/drawing/2014/main" val="10001"/>
                  </a:ext>
                </a:extLst>
              </a:tr>
              <a:tr h="1864748">
                <a:tc>
                  <a:txBody>
                    <a:bodyPr/>
                    <a:lstStyle/>
                    <a:p>
                      <a:pPr algn="ctr">
                        <a:lnSpc>
                          <a:spcPct val="115000"/>
                        </a:lnSpc>
                        <a:spcAft>
                          <a:spcPts val="0"/>
                        </a:spcAft>
                      </a:pPr>
                      <a:r>
                        <a:rPr lang="uk-UA" sz="1100">
                          <a:effectLst/>
                        </a:rPr>
                        <a:t>Практичні рекомендації для гарантів</a:t>
                      </a:r>
                      <a:endParaRPr lang="ru-RU" sz="1000">
                        <a:effectLst/>
                        <a:latin typeface="Calibri"/>
                        <a:ea typeface="Calibri"/>
                        <a:cs typeface="Times New Roman"/>
                      </a:endParaRPr>
                    </a:p>
                  </a:txBody>
                  <a:tcPr marL="60111" marR="60111" marT="0" marB="0" anchor="ctr"/>
                </a:tc>
                <a:tc>
                  <a:txBody>
                    <a:bodyPr/>
                    <a:lstStyle/>
                    <a:p>
                      <a:pPr marL="342900" lvl="0" indent="-342900" algn="just">
                        <a:lnSpc>
                          <a:spcPct val="115000"/>
                        </a:lnSpc>
                        <a:spcAft>
                          <a:spcPts val="0"/>
                        </a:spcAft>
                        <a:buFont typeface="Symbol"/>
                        <a:buChar char=""/>
                      </a:pPr>
                      <a:r>
                        <a:rPr lang="uk-UA" sz="1100">
                          <a:effectLst/>
                        </a:rPr>
                        <a:t>Запровадьте щорічний перегляд силабусів (фіксуйте зміни у протоколах кафедри).</a:t>
                      </a:r>
                      <a:endParaRPr lang="ru-RU" sz="1000">
                        <a:effectLst/>
                      </a:endParaRPr>
                    </a:p>
                    <a:p>
                      <a:pPr marL="342900" lvl="0" indent="-342900" algn="just">
                        <a:lnSpc>
                          <a:spcPct val="115000"/>
                        </a:lnSpc>
                        <a:spcAft>
                          <a:spcPts val="0"/>
                        </a:spcAft>
                        <a:buFont typeface="Symbol"/>
                        <a:buChar char=""/>
                      </a:pPr>
                      <a:r>
                        <a:rPr lang="uk-UA" sz="1100">
                          <a:effectLst/>
                        </a:rPr>
                        <a:t>Використовуйте результати наукових досліджень викладачів та їхню професійну діяльність для оновлення змісту.</a:t>
                      </a:r>
                      <a:endParaRPr lang="ru-RU" sz="1000">
                        <a:effectLst/>
                      </a:endParaRPr>
                    </a:p>
                    <a:p>
                      <a:pPr marL="342900" lvl="0" indent="-342900" algn="just">
                        <a:lnSpc>
                          <a:spcPct val="115000"/>
                        </a:lnSpc>
                        <a:spcAft>
                          <a:spcPts val="0"/>
                        </a:spcAft>
                        <a:buFont typeface="Symbol"/>
                        <a:buChar char=""/>
                      </a:pPr>
                      <a:r>
                        <a:rPr lang="uk-UA" sz="1100">
                          <a:effectLst/>
                        </a:rPr>
                        <a:t>Проводьте консультації із стейкґолдерами (роботодавцями, випускниками, здобувачами) щодо актуальності програм.</a:t>
                      </a:r>
                      <a:endParaRPr lang="ru-RU" sz="1000">
                        <a:effectLst/>
                      </a:endParaRPr>
                    </a:p>
                    <a:p>
                      <a:pPr marL="342900" lvl="0" indent="-342900" algn="just">
                        <a:lnSpc>
                          <a:spcPct val="115000"/>
                        </a:lnSpc>
                        <a:spcAft>
                          <a:spcPts val="0"/>
                        </a:spcAft>
                        <a:buFont typeface="Symbol"/>
                        <a:buChar char=""/>
                      </a:pPr>
                      <a:r>
                        <a:rPr lang="uk-UA" sz="1100">
                          <a:effectLst/>
                        </a:rPr>
                        <a:t>Впроваджуйте нові кейси, практики, програмне забезпечення та інструменти у навчанні.</a:t>
                      </a:r>
                      <a:endParaRPr lang="ru-RU" sz="1000">
                        <a:effectLst/>
                      </a:endParaRPr>
                    </a:p>
                    <a:p>
                      <a:pPr marL="342900" lvl="0" indent="-342900" algn="just">
                        <a:lnSpc>
                          <a:spcPct val="115000"/>
                        </a:lnSpc>
                        <a:spcAft>
                          <a:spcPts val="0"/>
                        </a:spcAft>
                        <a:buFont typeface="Symbol"/>
                        <a:buChar char=""/>
                      </a:pPr>
                      <a:r>
                        <a:rPr lang="uk-UA" sz="1100">
                          <a:effectLst/>
                        </a:rPr>
                        <a:t>Зберігайте приклади оновлених силабусів та відгуків здобувачів як доказову базу для акредитації.</a:t>
                      </a:r>
                      <a:endParaRPr lang="ru-RU" sz="1000">
                        <a:effectLst/>
                        <a:latin typeface="Calibri"/>
                        <a:ea typeface="Calibri"/>
                        <a:cs typeface="Times New Roman"/>
                      </a:endParaRPr>
                    </a:p>
                  </a:txBody>
                  <a:tcPr marL="60111" marR="60111" marT="0" marB="0"/>
                </a:tc>
                <a:extLst>
                  <a:ext uri="{0D108BD9-81ED-4DB2-BD59-A6C34878D82A}">
                    <a16:rowId xmlns:a16="http://schemas.microsoft.com/office/drawing/2014/main" val="10002"/>
                  </a:ext>
                </a:extLst>
              </a:tr>
              <a:tr h="521535">
                <a:tc>
                  <a:txBody>
                    <a:bodyPr/>
                    <a:lstStyle/>
                    <a:p>
                      <a:pPr algn="ctr">
                        <a:lnSpc>
                          <a:spcPct val="115000"/>
                        </a:lnSpc>
                        <a:spcAft>
                          <a:spcPts val="0"/>
                        </a:spcAft>
                      </a:pPr>
                      <a:r>
                        <a:rPr lang="uk-UA" sz="1100" dirty="0">
                          <a:solidFill>
                            <a:srgbClr val="FF0000"/>
                          </a:solidFill>
                          <a:effectLst/>
                        </a:rPr>
                        <a:t>NOTA BENE!</a:t>
                      </a:r>
                      <a:endParaRPr lang="ru-RU" sz="1000" dirty="0">
                        <a:solidFill>
                          <a:srgbClr val="FF0000"/>
                        </a:solidFill>
                        <a:effectLst/>
                        <a:latin typeface="Calibri"/>
                        <a:ea typeface="Calibri"/>
                        <a:cs typeface="Times New Roman"/>
                      </a:endParaRPr>
                    </a:p>
                  </a:txBody>
                  <a:tcPr marL="60111" marR="60111" marT="0" marB="0" anchor="ctr"/>
                </a:tc>
                <a:tc>
                  <a:txBody>
                    <a:bodyPr/>
                    <a:lstStyle/>
                    <a:p>
                      <a:pPr algn="just">
                        <a:lnSpc>
                          <a:spcPct val="115000"/>
                        </a:lnSpc>
                        <a:spcAft>
                          <a:spcPts val="0"/>
                        </a:spcAft>
                      </a:pPr>
                      <a:r>
                        <a:rPr lang="uk-UA" sz="1100" dirty="0">
                          <a:effectLst/>
                        </a:rPr>
                        <a:t>! Не варто у цьому </a:t>
                      </a:r>
                      <a:r>
                        <a:rPr lang="uk-UA" sz="1100" dirty="0" err="1">
                          <a:effectLst/>
                        </a:rPr>
                        <a:t>підкритерії</a:t>
                      </a:r>
                      <a:r>
                        <a:rPr lang="uk-UA" sz="1100" dirty="0">
                          <a:effectLst/>
                        </a:rPr>
                        <a:t> зазначати інформацію про періодичний моніторинг та перегляд освітньої програми. Під час аналізу ОП слід акцентувати увагу на змісті освітніх компонентів.</a:t>
                      </a:r>
                      <a:endParaRPr lang="ru-RU" sz="1000" dirty="0">
                        <a:effectLst/>
                        <a:latin typeface="Calibri"/>
                        <a:ea typeface="Calibri"/>
                        <a:cs typeface="Times New Roman"/>
                      </a:endParaRPr>
                    </a:p>
                  </a:txBody>
                  <a:tcPr marL="60111" marR="60111"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5801005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550</TotalTime>
  <Words>6645</Words>
  <Application>Microsoft Office PowerPoint</Application>
  <PresentationFormat>Екран (4:3)</PresentationFormat>
  <Paragraphs>574</Paragraphs>
  <Slides>29</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29</vt:i4>
      </vt:variant>
    </vt:vector>
  </HeadingPairs>
  <TitlesOfParts>
    <vt:vector size="35" baseType="lpstr">
      <vt:lpstr>Arial</vt:lpstr>
      <vt:lpstr>Calibri</vt:lpstr>
      <vt:lpstr>Courier New</vt:lpstr>
      <vt:lpstr>Symbol</vt:lpstr>
      <vt:lpstr>Times New Roman</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New</dc:creator>
  <cp:lastModifiedBy>ВПРЛАЯО</cp:lastModifiedBy>
  <cp:revision>33</cp:revision>
  <dcterms:created xsi:type="dcterms:W3CDTF">2024-06-20T07:53:35Z</dcterms:created>
  <dcterms:modified xsi:type="dcterms:W3CDTF">2026-04-10T07:19:23Z</dcterms:modified>
</cp:coreProperties>
</file>