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6" r:id="rId4"/>
    <p:sldId id="259" r:id="rId5"/>
    <p:sldId id="277" r:id="rId6"/>
    <p:sldId id="278" r:id="rId7"/>
    <p:sldId id="279" r:id="rId8"/>
    <p:sldId id="280" r:id="rId9"/>
    <p:sldId id="281" r:id="rId10"/>
    <p:sldId id="282" r:id="rId11"/>
    <p:sldId id="283" r:id="rId12"/>
    <p:sldId id="284" r:id="rId13"/>
    <p:sldId id="286" r:id="rId14"/>
    <p:sldId id="285"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275"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10.04.2026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10.04.2026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10.04.2026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10.04.2026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10.04.2026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10.04.2026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10.04.2026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10.04.2026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10.04.2026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10.04.2026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31640" y="1916832"/>
            <a:ext cx="6400800" cy="2376264"/>
          </a:xfrm>
        </p:spPr>
        <p:txBody>
          <a:bodyPr>
            <a:normAutofit/>
          </a:bodyPr>
          <a:lstStyle/>
          <a:p>
            <a:r>
              <a:rPr lang="uk-UA" sz="6000" b="1" dirty="0">
                <a:solidFill>
                  <a:schemeClr val="tx1"/>
                </a:solidFill>
                <a:latin typeface="Times New Roman" pitchFamily="18" charset="0"/>
                <a:cs typeface="Times New Roman" pitchFamily="18" charset="0"/>
              </a:rPr>
              <a:t>Академії якості освіти</a:t>
            </a:r>
            <a:endParaRPr lang="ru-RU"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43" t="28554" r="3125" b="23224"/>
          <a:stretch/>
        </p:blipFill>
        <p:spPr bwMode="auto">
          <a:xfrm>
            <a:off x="1043608" y="116632"/>
            <a:ext cx="7488832"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5" name="Подзаголовок 2"/>
          <p:cNvSpPr txBox="1">
            <a:spLocks/>
          </p:cNvSpPr>
          <p:nvPr/>
        </p:nvSpPr>
        <p:spPr>
          <a:xfrm>
            <a:off x="1587624" y="4293096"/>
            <a:ext cx="6400800" cy="1944216"/>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uk-UA" sz="6600" b="1" dirty="0">
                <a:solidFill>
                  <a:schemeClr val="tx1"/>
                </a:solidFill>
                <a:latin typeface="Times New Roman" pitchFamily="18" charset="0"/>
                <a:cs typeface="Times New Roman" pitchFamily="18" charset="0"/>
              </a:rPr>
              <a:t>Модуль 1:</a:t>
            </a:r>
          </a:p>
          <a:p>
            <a:r>
              <a:rPr lang="uk-UA" sz="6600" b="1" dirty="0" err="1">
                <a:solidFill>
                  <a:schemeClr val="tx1"/>
                </a:solidFill>
                <a:latin typeface="Times New Roman" pitchFamily="18" charset="0"/>
                <a:cs typeface="Times New Roman" pitchFamily="18" charset="0"/>
              </a:rPr>
              <a:t>Проєктування</a:t>
            </a:r>
            <a:r>
              <a:rPr lang="uk-UA" sz="6600" b="1" dirty="0">
                <a:solidFill>
                  <a:schemeClr val="tx1"/>
                </a:solidFill>
                <a:latin typeface="Times New Roman" pitchFamily="18" charset="0"/>
                <a:cs typeface="Times New Roman" pitchFamily="18" charset="0"/>
              </a:rPr>
              <a:t> та структура освітньої програми</a:t>
            </a:r>
            <a:endParaRPr lang="ru-RU" sz="6600" b="1" dirty="0">
              <a:solidFill>
                <a:schemeClr val="tx1"/>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294677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2" name="Подзаголовок 1"/>
          <p:cNvSpPr>
            <a:spLocks noGrp="1"/>
          </p:cNvSpPr>
          <p:nvPr>
            <p:ph type="subTitle" idx="1"/>
          </p:nvPr>
        </p:nvSpPr>
        <p:spPr/>
        <p:txBody>
          <a:bodyPr/>
          <a:lstStyle/>
          <a:p>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val="673842614"/>
              </p:ext>
            </p:extLst>
          </p:nvPr>
        </p:nvGraphicFramePr>
        <p:xfrm>
          <a:off x="686311" y="404664"/>
          <a:ext cx="7630105" cy="5904655"/>
        </p:xfrm>
        <a:graphic>
          <a:graphicData uri="http://schemas.openxmlformats.org/drawingml/2006/table">
            <a:tbl>
              <a:tblPr firstRow="1" firstCol="1" bandRow="1">
                <a:tableStyleId>{5C22544A-7EE6-4342-B048-85BDC9FD1C3A}</a:tableStyleId>
              </a:tblPr>
              <a:tblGrid>
                <a:gridCol w="1665248">
                  <a:extLst>
                    <a:ext uri="{9D8B030D-6E8A-4147-A177-3AD203B41FA5}">
                      <a16:colId xmlns:a16="http://schemas.microsoft.com/office/drawing/2014/main" val="20000"/>
                    </a:ext>
                  </a:extLst>
                </a:gridCol>
                <a:gridCol w="5964857">
                  <a:extLst>
                    <a:ext uri="{9D8B030D-6E8A-4147-A177-3AD203B41FA5}">
                      <a16:colId xmlns:a16="http://schemas.microsoft.com/office/drawing/2014/main" val="20001"/>
                    </a:ext>
                  </a:extLst>
                </a:gridCol>
              </a:tblGrid>
              <a:tr h="1134823">
                <a:tc>
                  <a:txBody>
                    <a:bodyPr/>
                    <a:lstStyle/>
                    <a:p>
                      <a:pPr algn="ctr">
                        <a:lnSpc>
                          <a:spcPct val="115000"/>
                        </a:lnSpc>
                        <a:spcAft>
                          <a:spcPts val="0"/>
                        </a:spcAft>
                      </a:pPr>
                      <a:r>
                        <a:rPr lang="uk-UA" sz="1000" dirty="0">
                          <a:effectLst/>
                        </a:rPr>
                        <a:t>Що перевірятимуть експерти</a:t>
                      </a:r>
                      <a:endParaRPr lang="ru-RU" sz="900" dirty="0">
                        <a:effectLst/>
                      </a:endParaRPr>
                    </a:p>
                    <a:p>
                      <a:pPr algn="ctr">
                        <a:lnSpc>
                          <a:spcPct val="115000"/>
                        </a:lnSpc>
                        <a:spcAft>
                          <a:spcPts val="0"/>
                        </a:spcAft>
                      </a:pPr>
                      <a:r>
                        <a:rPr lang="uk-UA" sz="1000" dirty="0">
                          <a:effectLst/>
                        </a:rPr>
                        <a:t> </a:t>
                      </a:r>
                      <a:endParaRPr lang="ru-RU" sz="900" dirty="0">
                        <a:effectLst/>
                        <a:latin typeface="Calibri"/>
                        <a:ea typeface="Calibri"/>
                        <a:cs typeface="Times New Roman"/>
                      </a:endParaRPr>
                    </a:p>
                  </a:txBody>
                  <a:tcPr marL="56764" marR="56764" marT="0" marB="0" anchor="ctr"/>
                </a:tc>
                <a:tc>
                  <a:txBody>
                    <a:bodyPr/>
                    <a:lstStyle/>
                    <a:p>
                      <a:pPr marL="342900" lvl="0" indent="-342900" algn="just">
                        <a:lnSpc>
                          <a:spcPct val="115000"/>
                        </a:lnSpc>
                        <a:spcAft>
                          <a:spcPts val="0"/>
                        </a:spcAft>
                        <a:buFont typeface="+mj-lt"/>
                        <a:buAutoNum type="arabicPeriod"/>
                      </a:pPr>
                      <a:r>
                        <a:rPr lang="uk-UA" sz="1000" dirty="0">
                          <a:effectLst/>
                        </a:rPr>
                        <a:t>Яким чином ЗВО визначає коло </a:t>
                      </a:r>
                      <a:r>
                        <a:rPr lang="uk-UA" sz="1000" dirty="0" err="1">
                          <a:effectLst/>
                        </a:rPr>
                        <a:t>стейкголдерів</a:t>
                      </a:r>
                      <a:r>
                        <a:rPr lang="uk-UA" sz="1000" dirty="0">
                          <a:effectLst/>
                        </a:rPr>
                        <a:t> та збирає інформацію про їхні потреби?</a:t>
                      </a:r>
                      <a:endParaRPr lang="ru-RU" sz="900" dirty="0">
                        <a:effectLst/>
                      </a:endParaRPr>
                    </a:p>
                    <a:p>
                      <a:pPr marL="342900" lvl="0" indent="-342900" algn="just">
                        <a:lnSpc>
                          <a:spcPct val="115000"/>
                        </a:lnSpc>
                        <a:spcAft>
                          <a:spcPts val="0"/>
                        </a:spcAft>
                        <a:buFont typeface="+mj-lt"/>
                        <a:buAutoNum type="arabicPeriod"/>
                      </a:pPr>
                      <a:r>
                        <a:rPr lang="uk-UA" sz="1000" dirty="0">
                          <a:effectLst/>
                        </a:rPr>
                        <a:t>Які конкретні пропозиції надали заінтересовані сторони під час </a:t>
                      </a:r>
                      <a:r>
                        <a:rPr lang="uk-UA" sz="1000" dirty="0" err="1">
                          <a:effectLst/>
                        </a:rPr>
                        <a:t>проєктування</a:t>
                      </a:r>
                      <a:r>
                        <a:rPr lang="uk-UA" sz="1000" dirty="0">
                          <a:effectLst/>
                        </a:rPr>
                        <a:t> ОП?</a:t>
                      </a:r>
                      <a:endParaRPr lang="ru-RU" sz="900" dirty="0">
                        <a:effectLst/>
                      </a:endParaRPr>
                    </a:p>
                    <a:p>
                      <a:pPr marL="342900" lvl="0" indent="-342900" algn="just">
                        <a:lnSpc>
                          <a:spcPct val="115000"/>
                        </a:lnSpc>
                        <a:spcAft>
                          <a:spcPts val="0"/>
                        </a:spcAft>
                        <a:buFont typeface="+mj-lt"/>
                        <a:buAutoNum type="arabicPeriod"/>
                      </a:pPr>
                      <a:r>
                        <a:rPr lang="uk-UA" sz="1000" dirty="0">
                          <a:effectLst/>
                        </a:rPr>
                        <a:t>Які пропозиції були враховані, а які відхилені? Чому?</a:t>
                      </a:r>
                      <a:endParaRPr lang="ru-RU" sz="900" dirty="0">
                        <a:effectLst/>
                      </a:endParaRPr>
                    </a:p>
                    <a:p>
                      <a:pPr marL="342900" lvl="0" indent="-342900" algn="just">
                        <a:lnSpc>
                          <a:spcPct val="115000"/>
                        </a:lnSpc>
                        <a:spcAft>
                          <a:spcPts val="0"/>
                        </a:spcAft>
                        <a:buFont typeface="+mj-lt"/>
                        <a:buAutoNum type="arabicPeriod"/>
                      </a:pPr>
                      <a:r>
                        <a:rPr lang="uk-UA" sz="1000" dirty="0">
                          <a:effectLst/>
                        </a:rPr>
                        <a:t>Як ЗВО інформує </a:t>
                      </a:r>
                      <a:r>
                        <a:rPr lang="uk-UA" sz="1000" dirty="0" err="1">
                          <a:effectLst/>
                        </a:rPr>
                        <a:t>стейкголдерів</a:t>
                      </a:r>
                      <a:r>
                        <a:rPr lang="uk-UA" sz="1000" dirty="0">
                          <a:effectLst/>
                        </a:rPr>
                        <a:t> про врахування/неврахування їхніх пропозицій?</a:t>
                      </a:r>
                      <a:endParaRPr lang="ru-RU" sz="900" dirty="0">
                        <a:effectLst/>
                      </a:endParaRPr>
                    </a:p>
                    <a:p>
                      <a:pPr marL="342900" lvl="0" indent="-342900" algn="just">
                        <a:lnSpc>
                          <a:spcPct val="115000"/>
                        </a:lnSpc>
                        <a:spcAft>
                          <a:spcPts val="0"/>
                        </a:spcAft>
                        <a:buFont typeface="+mj-lt"/>
                        <a:buAutoNum type="arabicPeriod"/>
                      </a:pPr>
                      <a:r>
                        <a:rPr lang="uk-UA" sz="1000" dirty="0">
                          <a:effectLst/>
                        </a:rPr>
                        <a:t>Чи було залучено зовнішніх експертів (роботодавців, міжнародних партнерів)?</a:t>
                      </a:r>
                      <a:endParaRPr lang="ru-RU" sz="900" dirty="0">
                        <a:effectLst/>
                        <a:latin typeface="Calibri"/>
                        <a:ea typeface="Calibri"/>
                        <a:cs typeface="Times New Roman"/>
                      </a:endParaRPr>
                    </a:p>
                  </a:txBody>
                  <a:tcPr marL="56764" marR="56764" marT="0" marB="0"/>
                </a:tc>
                <a:extLst>
                  <a:ext uri="{0D108BD9-81ED-4DB2-BD59-A6C34878D82A}">
                    <a16:rowId xmlns:a16="http://schemas.microsoft.com/office/drawing/2014/main" val="10000"/>
                  </a:ext>
                </a:extLst>
              </a:tr>
              <a:tr h="907859">
                <a:tc>
                  <a:txBody>
                    <a:bodyPr/>
                    <a:lstStyle/>
                    <a:p>
                      <a:pPr algn="ctr">
                        <a:lnSpc>
                          <a:spcPct val="115000"/>
                        </a:lnSpc>
                        <a:spcAft>
                          <a:spcPts val="0"/>
                        </a:spcAft>
                      </a:pPr>
                      <a:r>
                        <a:rPr lang="uk-UA" sz="1000">
                          <a:effectLst/>
                        </a:rPr>
                        <a:t>Можливі недоліки та як їх обґрунтовувати</a:t>
                      </a:r>
                      <a:endParaRPr lang="ru-RU" sz="900">
                        <a:effectLst/>
                      </a:endParaRPr>
                    </a:p>
                    <a:p>
                      <a:pPr algn="ctr">
                        <a:lnSpc>
                          <a:spcPct val="115000"/>
                        </a:lnSpc>
                        <a:spcAft>
                          <a:spcPts val="0"/>
                        </a:spcAft>
                      </a:pPr>
                      <a:r>
                        <a:rPr lang="uk-UA" sz="1000">
                          <a:effectLst/>
                        </a:rPr>
                        <a:t> </a:t>
                      </a:r>
                      <a:endParaRPr lang="ru-RU" sz="900">
                        <a:effectLst/>
                        <a:latin typeface="Calibri"/>
                        <a:ea typeface="Calibri"/>
                        <a:cs typeface="Times New Roman"/>
                      </a:endParaRPr>
                    </a:p>
                  </a:txBody>
                  <a:tcPr marL="56764" marR="56764" marT="0" marB="0" anchor="ctr"/>
                </a:tc>
                <a:tc>
                  <a:txBody>
                    <a:bodyPr/>
                    <a:lstStyle/>
                    <a:p>
                      <a:pPr algn="just">
                        <a:lnSpc>
                          <a:spcPct val="115000"/>
                        </a:lnSpc>
                        <a:spcAft>
                          <a:spcPts val="0"/>
                        </a:spcAft>
                      </a:pPr>
                      <a:r>
                        <a:rPr lang="uk-UA" sz="1000">
                          <a:effectLst/>
                        </a:rPr>
                        <a:t>Потреби стейкголдерів на етапі проєктування ОП жодним чином не вивчались.</a:t>
                      </a:r>
                      <a:endParaRPr lang="ru-RU" sz="900">
                        <a:effectLst/>
                      </a:endParaRPr>
                    </a:p>
                    <a:p>
                      <a:pPr marL="342900" lvl="0" indent="-342900" algn="just">
                        <a:lnSpc>
                          <a:spcPct val="115000"/>
                        </a:lnSpc>
                        <a:spcAft>
                          <a:spcPts val="0"/>
                        </a:spcAft>
                        <a:buFont typeface="+mj-lt"/>
                        <a:buAutoNum type="arabicPeriod"/>
                      </a:pPr>
                      <a:r>
                        <a:rPr lang="uk-UA" sz="1000">
                          <a:effectLst/>
                        </a:rPr>
                        <a:t>Імітація обговорення (формальні протоколи без доказів реальної участі).</a:t>
                      </a:r>
                      <a:endParaRPr lang="ru-RU" sz="900">
                        <a:effectLst/>
                      </a:endParaRPr>
                    </a:p>
                    <a:p>
                      <a:pPr marL="342900" lvl="0" indent="-342900" algn="just">
                        <a:lnSpc>
                          <a:spcPct val="115000"/>
                        </a:lnSpc>
                        <a:spcAft>
                          <a:spcPts val="0"/>
                        </a:spcAft>
                        <a:buFont typeface="+mj-lt"/>
                        <a:buAutoNum type="arabicPeriod"/>
                      </a:pPr>
                      <a:r>
                        <a:rPr lang="uk-UA" sz="1000">
                          <a:effectLst/>
                        </a:rPr>
                        <a:t>Ігнорування окремих груп стейкголдерів (наприклад, не враховані випускники чи студенти).</a:t>
                      </a:r>
                      <a:endParaRPr lang="ru-RU" sz="900">
                        <a:effectLst/>
                      </a:endParaRPr>
                    </a:p>
                    <a:p>
                      <a:pPr marL="342900" lvl="0" indent="-342900" algn="just">
                        <a:lnSpc>
                          <a:spcPct val="115000"/>
                        </a:lnSpc>
                        <a:spcAft>
                          <a:spcPts val="0"/>
                        </a:spcAft>
                        <a:buFont typeface="+mj-lt"/>
                        <a:buAutoNum type="arabicPeriod"/>
                      </a:pPr>
                      <a:r>
                        <a:rPr lang="uk-UA" sz="1000">
                          <a:effectLst/>
                        </a:rPr>
                        <a:t>Фальсифікація даних (підроблені анкети, «заднім числом» створені документи).</a:t>
                      </a:r>
                      <a:endParaRPr lang="ru-RU" sz="900">
                        <a:effectLst/>
                        <a:latin typeface="Calibri"/>
                        <a:ea typeface="Calibri"/>
                        <a:cs typeface="Times New Roman"/>
                      </a:endParaRPr>
                    </a:p>
                  </a:txBody>
                  <a:tcPr marL="56764" marR="56764" marT="0" marB="0"/>
                </a:tc>
                <a:extLst>
                  <a:ext uri="{0D108BD9-81ED-4DB2-BD59-A6C34878D82A}">
                    <a16:rowId xmlns:a16="http://schemas.microsoft.com/office/drawing/2014/main" val="10001"/>
                  </a:ext>
                </a:extLst>
              </a:tr>
              <a:tr h="2500186">
                <a:tc>
                  <a:txBody>
                    <a:bodyPr/>
                    <a:lstStyle/>
                    <a:p>
                      <a:pPr algn="ctr">
                        <a:lnSpc>
                          <a:spcPct val="115000"/>
                        </a:lnSpc>
                        <a:spcAft>
                          <a:spcPts val="0"/>
                        </a:spcAft>
                      </a:pPr>
                      <a:r>
                        <a:rPr lang="uk-UA" sz="1000">
                          <a:effectLst/>
                        </a:rPr>
                        <a:t>Практичні рекомендації для гарантів</a:t>
                      </a:r>
                      <a:endParaRPr lang="ru-RU" sz="900">
                        <a:effectLst/>
                      </a:endParaRPr>
                    </a:p>
                    <a:p>
                      <a:pPr algn="ctr">
                        <a:lnSpc>
                          <a:spcPct val="115000"/>
                        </a:lnSpc>
                        <a:spcAft>
                          <a:spcPts val="0"/>
                        </a:spcAft>
                      </a:pPr>
                      <a:r>
                        <a:rPr lang="uk-UA" sz="1000">
                          <a:effectLst/>
                        </a:rPr>
                        <a:t> </a:t>
                      </a:r>
                      <a:endParaRPr lang="ru-RU" sz="900">
                        <a:effectLst/>
                        <a:latin typeface="Calibri"/>
                        <a:ea typeface="Calibri"/>
                        <a:cs typeface="Times New Roman"/>
                      </a:endParaRPr>
                    </a:p>
                  </a:txBody>
                  <a:tcPr marL="56764" marR="56764" marT="0" marB="0" anchor="ctr"/>
                </a:tc>
                <a:tc>
                  <a:txBody>
                    <a:bodyPr/>
                    <a:lstStyle/>
                    <a:p>
                      <a:pPr marL="342900" lvl="0" indent="-342900" algn="just">
                        <a:lnSpc>
                          <a:spcPct val="115000"/>
                        </a:lnSpc>
                        <a:spcAft>
                          <a:spcPts val="0"/>
                        </a:spcAft>
                        <a:buFont typeface="Symbol"/>
                        <a:buChar char=""/>
                      </a:pPr>
                      <a:r>
                        <a:rPr lang="uk-UA" sz="1000">
                          <a:effectLst/>
                        </a:rPr>
                        <a:t>Забезпечте системність роботи зі стейкголдерами: не лише одноразове опитування, а й постійний діалог.</a:t>
                      </a:r>
                      <a:endParaRPr lang="ru-RU" sz="900">
                        <a:effectLst/>
                      </a:endParaRPr>
                    </a:p>
                    <a:p>
                      <a:pPr marL="342900" lvl="0" indent="-342900" algn="just">
                        <a:lnSpc>
                          <a:spcPct val="115000"/>
                        </a:lnSpc>
                        <a:spcAft>
                          <a:spcPts val="0"/>
                        </a:spcAft>
                        <a:buFont typeface="Symbol"/>
                        <a:buChar char=""/>
                      </a:pPr>
                      <a:r>
                        <a:rPr lang="uk-UA" sz="1000">
                          <a:effectLst/>
                        </a:rPr>
                        <a:t>Використовуйте різні методи: онлайн-анкетування, фокус-групи, спільні засідання, консультації з роботодавцями.</a:t>
                      </a:r>
                      <a:endParaRPr lang="ru-RU" sz="900">
                        <a:effectLst/>
                      </a:endParaRPr>
                    </a:p>
                    <a:p>
                      <a:pPr marL="342900" lvl="0" indent="-342900" algn="just">
                        <a:lnSpc>
                          <a:spcPct val="115000"/>
                        </a:lnSpc>
                        <a:spcAft>
                          <a:spcPts val="0"/>
                        </a:spcAft>
                        <a:buFont typeface="Symbol"/>
                        <a:buChar char=""/>
                      </a:pPr>
                      <a:r>
                        <a:rPr lang="uk-UA" sz="1000">
                          <a:effectLst/>
                        </a:rPr>
                        <a:t>Важливо фіксувати усі етапи: хто надавав пропозиції, як вони були розглянуті, які враховано, які відхилено (і чому).</a:t>
                      </a:r>
                      <a:endParaRPr lang="ru-RU" sz="900">
                        <a:effectLst/>
                      </a:endParaRPr>
                    </a:p>
                    <a:p>
                      <a:pPr marL="342900" lvl="0" indent="-342900" algn="just">
                        <a:lnSpc>
                          <a:spcPct val="115000"/>
                        </a:lnSpc>
                        <a:spcAft>
                          <a:spcPts val="0"/>
                        </a:spcAft>
                        <a:buFont typeface="Symbol"/>
                        <a:buChar char=""/>
                      </a:pPr>
                      <a:r>
                        <a:rPr lang="uk-UA" sz="1000">
                          <a:effectLst/>
                        </a:rPr>
                        <a:t>Інформуйте стейкголдерів про результати (наприклад, через листи, зустрічі, сайт ОП).</a:t>
                      </a:r>
                      <a:endParaRPr lang="ru-RU" sz="900">
                        <a:effectLst/>
                      </a:endParaRPr>
                    </a:p>
                    <a:p>
                      <a:pPr marL="342900" lvl="0" indent="-342900" algn="just">
                        <a:lnSpc>
                          <a:spcPct val="115000"/>
                        </a:lnSpc>
                        <a:spcAft>
                          <a:spcPts val="0"/>
                        </a:spcAft>
                        <a:buFont typeface="Symbol"/>
                        <a:buChar char=""/>
                      </a:pPr>
                      <a:r>
                        <a:rPr lang="uk-UA" sz="1000">
                          <a:effectLst/>
                        </a:rPr>
                        <a:t>Залучайте до експертизи незалежних зовнішніх фахівців, у т.ч. з інших ЗВО та представників професійної спільноти.</a:t>
                      </a:r>
                      <a:endParaRPr lang="ru-RU" sz="900">
                        <a:effectLst/>
                      </a:endParaRPr>
                    </a:p>
                    <a:p>
                      <a:pPr marL="342900" lvl="0" indent="-342900" algn="just">
                        <a:lnSpc>
                          <a:spcPct val="115000"/>
                        </a:lnSpc>
                        <a:spcAft>
                          <a:spcPts val="0"/>
                        </a:spcAft>
                        <a:buFont typeface="Symbol"/>
                        <a:buChar char=""/>
                      </a:pPr>
                      <a:r>
                        <a:rPr lang="uk-UA" sz="1000">
                          <a:effectLst/>
                        </a:rPr>
                        <a:t>Пам’ятайте: внесення змін до структури дисциплін та компонентів програми (оновлення змісту) належить до критерію 8, а у 1.4 важливий саме етап первинного проєктування мети та ПРН.</a:t>
                      </a:r>
                      <a:endParaRPr lang="ru-RU" sz="900">
                        <a:effectLst/>
                        <a:latin typeface="Calibri"/>
                        <a:ea typeface="Calibri"/>
                        <a:cs typeface="Times New Roman"/>
                      </a:endParaRPr>
                    </a:p>
                  </a:txBody>
                  <a:tcPr marL="56764" marR="56764" marT="0" marB="0"/>
                </a:tc>
                <a:extLst>
                  <a:ext uri="{0D108BD9-81ED-4DB2-BD59-A6C34878D82A}">
                    <a16:rowId xmlns:a16="http://schemas.microsoft.com/office/drawing/2014/main" val="10002"/>
                  </a:ext>
                </a:extLst>
              </a:tr>
              <a:tr h="1361787">
                <a:tc>
                  <a:txBody>
                    <a:bodyPr/>
                    <a:lstStyle/>
                    <a:p>
                      <a:pPr algn="ctr">
                        <a:lnSpc>
                          <a:spcPct val="115000"/>
                        </a:lnSpc>
                        <a:spcAft>
                          <a:spcPts val="0"/>
                        </a:spcAft>
                      </a:pPr>
                      <a:r>
                        <a:rPr lang="uk-UA" sz="1000">
                          <a:effectLst/>
                        </a:rPr>
                        <a:t>NOTA BENE!</a:t>
                      </a:r>
                      <a:endParaRPr lang="ru-RU" sz="900">
                        <a:effectLst/>
                        <a:latin typeface="Calibri"/>
                        <a:ea typeface="Calibri"/>
                        <a:cs typeface="Times New Roman"/>
                      </a:endParaRPr>
                    </a:p>
                  </a:txBody>
                  <a:tcPr marL="56764" marR="56764" marT="0" marB="0" anchor="ctr"/>
                </a:tc>
                <a:tc>
                  <a:txBody>
                    <a:bodyPr/>
                    <a:lstStyle/>
                    <a:p>
                      <a:pPr algn="just">
                        <a:lnSpc>
                          <a:spcPct val="115000"/>
                        </a:lnSpc>
                        <a:spcAft>
                          <a:spcPts val="0"/>
                        </a:spcAft>
                      </a:pPr>
                      <a:r>
                        <a:rPr lang="uk-UA" sz="1000" dirty="0">
                          <a:effectLst/>
                        </a:rPr>
                        <a:t>! Під час аналізу інформації щодо урахування потреб заінтересованих сторін варто звертати увагу саме на етап </a:t>
                      </a:r>
                      <a:r>
                        <a:rPr lang="uk-UA" sz="1000" dirty="0" err="1">
                          <a:effectLst/>
                        </a:rPr>
                        <a:t>проєктування</a:t>
                      </a:r>
                      <a:r>
                        <a:rPr lang="uk-UA" sz="1000" dirty="0">
                          <a:effectLst/>
                        </a:rPr>
                        <a:t> ОП: формулювання (коригування) мети та програмних результатів навчання. Інформацію щодо удосконалення освітньої програми (зміни в переліку та/або змісті освітніх компонентів тощо) варто враховувати під час встановлення відповідності критерію 8. </a:t>
                      </a:r>
                      <a:endParaRPr lang="ru-RU" sz="900" dirty="0">
                        <a:effectLst/>
                      </a:endParaRPr>
                    </a:p>
                    <a:p>
                      <a:pPr algn="just">
                        <a:lnSpc>
                          <a:spcPct val="115000"/>
                        </a:lnSpc>
                        <a:spcAft>
                          <a:spcPts val="0"/>
                        </a:spcAft>
                      </a:pPr>
                      <a:r>
                        <a:rPr lang="uk-UA" sz="1000" dirty="0">
                          <a:effectLst/>
                        </a:rPr>
                        <a:t>! Слід звернути увагу на те, чи співпраця </a:t>
                      </a:r>
                      <a:r>
                        <a:rPr lang="uk-UA" sz="1000" dirty="0" err="1">
                          <a:effectLst/>
                        </a:rPr>
                        <a:t>стейкголдерів</a:t>
                      </a:r>
                      <a:r>
                        <a:rPr lang="uk-UA" sz="1000" dirty="0">
                          <a:effectLst/>
                        </a:rPr>
                        <a:t> із закладом вищої освіти за відповідною програмою має реальний чи імітаційний характер.</a:t>
                      </a:r>
                      <a:endParaRPr lang="ru-RU" sz="900" dirty="0">
                        <a:effectLst/>
                        <a:latin typeface="Calibri"/>
                        <a:ea typeface="Calibri"/>
                        <a:cs typeface="Times New Roman"/>
                      </a:endParaRPr>
                    </a:p>
                  </a:txBody>
                  <a:tcPr marL="56764" marR="56764"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58010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224136"/>
          </a:xfrm>
        </p:spPr>
        <p:txBody>
          <a:bodyPr>
            <a:normAutofit fontScale="85000" lnSpcReduction="10000"/>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1.5. </a:t>
            </a:r>
            <a:r>
              <a:rPr lang="uk-UA" sz="2100" dirty="0">
                <a:solidFill>
                  <a:schemeClr val="tx1"/>
                </a:solidFill>
                <a:latin typeface="Times New Roman" pitchFamily="18" charset="0"/>
                <a:cs typeface="Times New Roman" pitchFamily="18" charset="0"/>
              </a:rPr>
              <a:t>Мета освітньої програми та програмні результати навчання визначаються з урахуванням тенденцій розвитку науки, спеціальності, ринку праці, галузевого та регіонального контексту, а також досвіду аналогічних вітчизняних та іноземних освітніх програм.</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2972058765"/>
              </p:ext>
            </p:extLst>
          </p:nvPr>
        </p:nvGraphicFramePr>
        <p:xfrm>
          <a:off x="467544" y="1700808"/>
          <a:ext cx="7776864" cy="4248472"/>
        </p:xfrm>
        <a:graphic>
          <a:graphicData uri="http://schemas.openxmlformats.org/drawingml/2006/table">
            <a:tbl>
              <a:tblPr firstRow="1" firstCol="1" bandRow="1">
                <a:tableStyleId>{5C22544A-7EE6-4342-B048-85BDC9FD1C3A}</a:tableStyleId>
              </a:tblPr>
              <a:tblGrid>
                <a:gridCol w="1697276">
                  <a:extLst>
                    <a:ext uri="{9D8B030D-6E8A-4147-A177-3AD203B41FA5}">
                      <a16:colId xmlns:a16="http://schemas.microsoft.com/office/drawing/2014/main" val="20000"/>
                    </a:ext>
                  </a:extLst>
                </a:gridCol>
                <a:gridCol w="6079588">
                  <a:extLst>
                    <a:ext uri="{9D8B030D-6E8A-4147-A177-3AD203B41FA5}">
                      <a16:colId xmlns:a16="http://schemas.microsoft.com/office/drawing/2014/main" val="20001"/>
                    </a:ext>
                  </a:extLst>
                </a:gridCol>
              </a:tblGrid>
              <a:tr h="1556158">
                <a:tc>
                  <a:txBody>
                    <a:bodyPr/>
                    <a:lstStyle/>
                    <a:p>
                      <a:pPr algn="ctr">
                        <a:lnSpc>
                          <a:spcPct val="115000"/>
                        </a:lnSpc>
                        <a:spcAft>
                          <a:spcPts val="0"/>
                        </a:spcAft>
                      </a:pPr>
                      <a:r>
                        <a:rPr lang="uk-UA" sz="1100">
                          <a:effectLst/>
                        </a:rPr>
                        <a:t>Суть підкритерію</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Відповідність передбачає, що при формуванні мети та програмних результатів навчання (ПРН) заклад вищої освіти:</a:t>
                      </a:r>
                      <a:endParaRPr lang="ru-RU" sz="1000">
                        <a:effectLst/>
                      </a:endParaRPr>
                    </a:p>
                    <a:p>
                      <a:pPr marL="342900" lvl="0" indent="-342900" algn="just">
                        <a:spcAft>
                          <a:spcPts val="0"/>
                        </a:spcAft>
                        <a:buSzPts val="1000"/>
                        <a:buFont typeface="Symbol"/>
                        <a:buChar char=""/>
                        <a:tabLst>
                          <a:tab pos="457200" algn="l"/>
                        </a:tabLst>
                      </a:pPr>
                      <a:r>
                        <a:rPr lang="uk-UA" sz="1000">
                          <a:effectLst/>
                        </a:rPr>
                        <a:t>враховує сучасні тенденції розвитку науки і відповідної спеціальності;</a:t>
                      </a:r>
                      <a:endParaRPr lang="ru-RU" sz="1000">
                        <a:effectLst/>
                      </a:endParaRPr>
                    </a:p>
                    <a:p>
                      <a:pPr marL="342900" lvl="0" indent="-342900" algn="just">
                        <a:spcAft>
                          <a:spcPts val="0"/>
                        </a:spcAft>
                        <a:buSzPts val="1000"/>
                        <a:buFont typeface="Symbol"/>
                        <a:buChar char=""/>
                        <a:tabLst>
                          <a:tab pos="457200" algn="l"/>
                        </a:tabLst>
                      </a:pPr>
                      <a:r>
                        <a:rPr lang="uk-UA" sz="1000">
                          <a:effectLst/>
                        </a:rPr>
                        <a:t>аналізує ринок праці та перспективи працевлаштування випускників;</a:t>
                      </a:r>
                      <a:endParaRPr lang="ru-RU" sz="1000">
                        <a:effectLst/>
                      </a:endParaRPr>
                    </a:p>
                    <a:p>
                      <a:pPr marL="342900" lvl="0" indent="-342900" algn="just">
                        <a:spcAft>
                          <a:spcPts val="0"/>
                        </a:spcAft>
                        <a:buSzPts val="1000"/>
                        <a:buFont typeface="Symbol"/>
                        <a:buChar char=""/>
                        <a:tabLst>
                          <a:tab pos="457200" algn="l"/>
                        </a:tabLst>
                      </a:pPr>
                      <a:r>
                        <a:rPr lang="uk-UA" sz="1000">
                          <a:effectLst/>
                        </a:rPr>
                        <a:t>бере до уваги потреби галузі та регіону;</a:t>
                      </a:r>
                      <a:endParaRPr lang="ru-RU" sz="1000">
                        <a:effectLst/>
                      </a:endParaRPr>
                    </a:p>
                    <a:p>
                      <a:pPr marL="342900" lvl="0" indent="-342900" algn="just">
                        <a:spcAft>
                          <a:spcPts val="0"/>
                        </a:spcAft>
                        <a:buSzPts val="1000"/>
                        <a:buFont typeface="Symbol"/>
                        <a:buChar char=""/>
                        <a:tabLst>
                          <a:tab pos="457200" algn="l"/>
                        </a:tabLst>
                      </a:pPr>
                      <a:r>
                        <a:rPr lang="uk-UA" sz="1000">
                          <a:effectLst/>
                        </a:rPr>
                        <a:t>здійснює критичний аналіз аналогічних освітніх програм (вітчизняних і зарубіжних);</a:t>
                      </a:r>
                      <a:endParaRPr lang="ru-RU" sz="1000">
                        <a:effectLst/>
                      </a:endParaRPr>
                    </a:p>
                    <a:p>
                      <a:pPr marL="342900" lvl="0" indent="-342900" algn="just">
                        <a:spcAft>
                          <a:spcPts val="0"/>
                        </a:spcAft>
                        <a:buSzPts val="1000"/>
                        <a:buFont typeface="Symbol"/>
                        <a:buChar char=""/>
                        <a:tabLst>
                          <a:tab pos="457200" algn="l"/>
                        </a:tabLst>
                      </a:pPr>
                      <a:r>
                        <a:rPr lang="uk-UA" sz="1000">
                          <a:effectLst/>
                        </a:rPr>
                        <a:t>узгоджує мету і ПРН із цілями вищої освіти Ради Європи: формування громадянської позиції, підготовка до ринку праці, особистісний розвиток, продукування нових знань.</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2692314">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Font typeface="+mj-lt"/>
                        <a:buAutoNum type="arabicPeriod"/>
                      </a:pPr>
                      <a:r>
                        <a:rPr lang="uk-UA" sz="1100" dirty="0">
                          <a:effectLst/>
                        </a:rPr>
                        <a:t>Стандарти і рекомендації щодо забезпечення якості в Європейському просторі вищої освіти (ESG 2015), Стандарт 1.2.</a:t>
                      </a:r>
                      <a:endParaRPr lang="ru-RU" sz="1000" dirty="0">
                        <a:effectLst/>
                      </a:endParaRPr>
                    </a:p>
                    <a:p>
                      <a:pPr marL="342900" lvl="0" indent="-342900" algn="just">
                        <a:lnSpc>
                          <a:spcPct val="115000"/>
                        </a:lnSpc>
                        <a:spcAft>
                          <a:spcPts val="0"/>
                        </a:spcAft>
                        <a:buFont typeface="+mj-lt"/>
                        <a:buAutoNum type="arabicPeriod"/>
                      </a:pPr>
                      <a:r>
                        <a:rPr lang="uk-UA" sz="1100" dirty="0">
                          <a:effectLst/>
                        </a:rPr>
                        <a:t>Закон України «Про вищу освіту» (статті щодо якості освітньої діяльності, врахування ринку праці).</a:t>
                      </a:r>
                      <a:endParaRPr lang="ru-RU" sz="1000" dirty="0">
                        <a:effectLst/>
                      </a:endParaRPr>
                    </a:p>
                    <a:p>
                      <a:pPr marL="342900" lvl="0" indent="-342900" algn="just">
                        <a:lnSpc>
                          <a:spcPct val="115000"/>
                        </a:lnSpc>
                        <a:spcAft>
                          <a:spcPts val="0"/>
                        </a:spcAft>
                        <a:buFont typeface="+mj-lt"/>
                        <a:buAutoNum type="arabicPeriod"/>
                      </a:pPr>
                      <a:r>
                        <a:rPr lang="uk-UA" sz="1100" dirty="0">
                          <a:effectLst/>
                        </a:rPr>
                        <a:t>Національна рамка кваліфікацій України.</a:t>
                      </a:r>
                      <a:endParaRPr lang="ru-RU" sz="1000" dirty="0">
                        <a:effectLst/>
                      </a:endParaRPr>
                    </a:p>
                    <a:p>
                      <a:pPr marL="342900" lvl="0" indent="-342900" algn="just">
                        <a:lnSpc>
                          <a:spcPct val="115000"/>
                        </a:lnSpc>
                        <a:spcAft>
                          <a:spcPts val="0"/>
                        </a:spcAft>
                        <a:buFont typeface="+mj-lt"/>
                        <a:buAutoNum type="arabicPeriod"/>
                      </a:pPr>
                      <a:r>
                        <a:rPr lang="uk-UA" sz="1100" dirty="0">
                          <a:effectLst/>
                        </a:rPr>
                        <a:t>Цілі Ради Європи для вищої освіти.</a:t>
                      </a:r>
                      <a:endParaRPr lang="ru-RU" sz="1000" dirty="0">
                        <a:effectLst/>
                      </a:endParaRPr>
                    </a:p>
                    <a:p>
                      <a:pPr marL="342900" lvl="0" indent="-342900" algn="just">
                        <a:lnSpc>
                          <a:spcPct val="115000"/>
                        </a:lnSpc>
                        <a:spcAft>
                          <a:spcPts val="0"/>
                        </a:spcAft>
                        <a:buFont typeface="+mj-lt"/>
                        <a:buAutoNum type="arabicPeriod"/>
                      </a:pPr>
                      <a:r>
                        <a:rPr lang="uk-UA" sz="1100" dirty="0">
                          <a:effectLst/>
                        </a:rPr>
                        <a:t>Локальний акт ЗВО, що регламентує процедуру </a:t>
                      </a:r>
                      <a:r>
                        <a:rPr lang="uk-UA" sz="1100" dirty="0" err="1">
                          <a:effectLst/>
                        </a:rPr>
                        <a:t>проєктування</a:t>
                      </a:r>
                      <a:r>
                        <a:rPr lang="uk-UA" sz="1100" dirty="0">
                          <a:effectLst/>
                        </a:rPr>
                        <a:t> та перегляду освітніх програм.</a:t>
                      </a:r>
                      <a:endParaRPr lang="ru-RU" sz="1000" dirty="0">
                        <a:effectLst/>
                      </a:endParaRPr>
                    </a:p>
                    <a:p>
                      <a:pPr marL="342900" lvl="0" indent="-342900" algn="just">
                        <a:lnSpc>
                          <a:spcPct val="115000"/>
                        </a:lnSpc>
                        <a:spcAft>
                          <a:spcPts val="0"/>
                        </a:spcAft>
                        <a:buFont typeface="+mj-lt"/>
                        <a:buAutoNum type="arabicPeriod"/>
                      </a:pPr>
                      <a:r>
                        <a:rPr lang="uk-UA" sz="1100" dirty="0">
                          <a:effectLst/>
                        </a:rPr>
                        <a:t>Різні редакції освітньої програми (для демонстрації динаміки врахування змін у науці, спеціальності, регіональному та галузевому контекстах).</a:t>
                      </a:r>
                      <a:endParaRPr lang="ru-RU" sz="1000" dirty="0">
                        <a:effectLst/>
                      </a:endParaRPr>
                    </a:p>
                    <a:p>
                      <a:pPr marL="342900" lvl="0" indent="-342900" algn="just">
                        <a:lnSpc>
                          <a:spcPct val="115000"/>
                        </a:lnSpc>
                        <a:spcAft>
                          <a:spcPts val="0"/>
                        </a:spcAft>
                        <a:buFont typeface="+mj-lt"/>
                        <a:buAutoNum type="arabicPeriod"/>
                      </a:pPr>
                      <a:r>
                        <a:rPr lang="uk-UA" sz="1100" dirty="0">
                          <a:effectLst/>
                        </a:rPr>
                        <a:t>Звіти/довідки про моніторинг ринку праці та аналіз тенденцій розвитку галузі.</a:t>
                      </a:r>
                      <a:endParaRPr lang="ru-RU" sz="1000" dirty="0">
                        <a:effectLst/>
                      </a:endParaRPr>
                    </a:p>
                    <a:p>
                      <a:pPr marL="342900" lvl="0" indent="-342900" algn="just">
                        <a:lnSpc>
                          <a:spcPct val="115000"/>
                        </a:lnSpc>
                        <a:spcAft>
                          <a:spcPts val="0"/>
                        </a:spcAft>
                        <a:buFont typeface="+mj-lt"/>
                        <a:buAutoNum type="arabicPeriod"/>
                      </a:pPr>
                      <a:r>
                        <a:rPr lang="uk-UA" sz="1100" dirty="0">
                          <a:effectLst/>
                        </a:rPr>
                        <a:t>Матеріали співпраці з роботодавцями, галузевими асоціаціями, органами влади, професійними спільнотами.</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45819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541145417"/>
              </p:ext>
            </p:extLst>
          </p:nvPr>
        </p:nvGraphicFramePr>
        <p:xfrm>
          <a:off x="683569" y="476674"/>
          <a:ext cx="7488832" cy="5976661"/>
        </p:xfrm>
        <a:graphic>
          <a:graphicData uri="http://schemas.openxmlformats.org/drawingml/2006/table">
            <a:tbl>
              <a:tblPr firstRow="1" firstCol="1" bandRow="1">
                <a:tableStyleId>{5C22544A-7EE6-4342-B048-85BDC9FD1C3A}</a:tableStyleId>
              </a:tblPr>
              <a:tblGrid>
                <a:gridCol w="1634416">
                  <a:extLst>
                    <a:ext uri="{9D8B030D-6E8A-4147-A177-3AD203B41FA5}">
                      <a16:colId xmlns:a16="http://schemas.microsoft.com/office/drawing/2014/main" val="20000"/>
                    </a:ext>
                  </a:extLst>
                </a:gridCol>
                <a:gridCol w="5854416">
                  <a:extLst>
                    <a:ext uri="{9D8B030D-6E8A-4147-A177-3AD203B41FA5}">
                      <a16:colId xmlns:a16="http://schemas.microsoft.com/office/drawing/2014/main" val="20001"/>
                    </a:ext>
                  </a:extLst>
                </a:gridCol>
              </a:tblGrid>
              <a:tr h="1889917">
                <a:tc>
                  <a:txBody>
                    <a:bodyPr/>
                    <a:lstStyle/>
                    <a:p>
                      <a:pPr algn="ctr">
                        <a:lnSpc>
                          <a:spcPct val="115000"/>
                        </a:lnSpc>
                        <a:spcAft>
                          <a:spcPts val="0"/>
                        </a:spcAft>
                      </a:pPr>
                      <a:r>
                        <a:rPr lang="uk-UA" sz="900" dirty="0">
                          <a:effectLst/>
                        </a:rPr>
                        <a:t>Що перевірятимуть експерти</a:t>
                      </a:r>
                      <a:endParaRPr lang="ru-RU" sz="900" dirty="0">
                        <a:effectLst/>
                      </a:endParaRPr>
                    </a:p>
                    <a:p>
                      <a:pPr algn="ctr">
                        <a:lnSpc>
                          <a:spcPct val="115000"/>
                        </a:lnSpc>
                        <a:spcAft>
                          <a:spcPts val="0"/>
                        </a:spcAft>
                      </a:pPr>
                      <a:r>
                        <a:rPr lang="uk-UA" sz="900" dirty="0">
                          <a:effectLst/>
                        </a:rPr>
                        <a:t> </a:t>
                      </a:r>
                      <a:endParaRPr lang="ru-RU" sz="900" dirty="0">
                        <a:effectLst/>
                        <a:latin typeface="Calibri"/>
                        <a:ea typeface="Calibri"/>
                        <a:cs typeface="Times New Roman"/>
                      </a:endParaRPr>
                    </a:p>
                  </a:txBody>
                  <a:tcPr marL="45871" marR="45871" marT="0" marB="0" anchor="ctr"/>
                </a:tc>
                <a:tc>
                  <a:txBody>
                    <a:bodyPr/>
                    <a:lstStyle/>
                    <a:p>
                      <a:pPr marL="171450" lvl="0" indent="-171450" algn="just">
                        <a:spcAft>
                          <a:spcPts val="0"/>
                        </a:spcAft>
                        <a:buFont typeface="Arial" pitchFamily="34" charset="0"/>
                        <a:buChar char="•"/>
                        <a:tabLst>
                          <a:tab pos="457200" algn="l"/>
                        </a:tabLst>
                      </a:pPr>
                      <a:r>
                        <a:rPr lang="uk-UA" sz="900" dirty="0">
                          <a:effectLst/>
                        </a:rPr>
                        <a:t>Як і коли здійснювався аналіз тенденцій розвитку науки, спеціальності та ринку праці? Які джерела інформації використовувалися?</a:t>
                      </a:r>
                      <a:endParaRPr lang="ru-RU" sz="900" dirty="0">
                        <a:effectLst/>
                      </a:endParaRPr>
                    </a:p>
                    <a:p>
                      <a:pPr marL="171450" lvl="0" indent="-171450" algn="just">
                        <a:spcAft>
                          <a:spcPts val="0"/>
                        </a:spcAft>
                        <a:buFont typeface="Arial" pitchFamily="34" charset="0"/>
                        <a:buChar char="•"/>
                        <a:tabLst>
                          <a:tab pos="457200" algn="l"/>
                        </a:tabLst>
                      </a:pPr>
                      <a:r>
                        <a:rPr lang="uk-UA" sz="900" dirty="0">
                          <a:effectLst/>
                        </a:rPr>
                        <a:t>Як результати цього аналізу вплинули на формулювання мети ОП та програмних результатів навчання?</a:t>
                      </a:r>
                      <a:endParaRPr lang="ru-RU" sz="900" dirty="0">
                        <a:effectLst/>
                      </a:endParaRPr>
                    </a:p>
                    <a:p>
                      <a:pPr marL="171450" lvl="0" indent="-171450" algn="just">
                        <a:spcAft>
                          <a:spcPts val="0"/>
                        </a:spcAft>
                        <a:buFont typeface="Arial" pitchFamily="34" charset="0"/>
                        <a:buChar char="•"/>
                        <a:tabLst>
                          <a:tab pos="457200" algn="l"/>
                        </a:tabLst>
                      </a:pPr>
                      <a:r>
                        <a:rPr lang="uk-UA" sz="900" dirty="0">
                          <a:effectLst/>
                        </a:rPr>
                        <a:t>У який спосіб врахований галузевий контекст (взаємодія з роботодавцями, галузеві стратегії розвитку)?</a:t>
                      </a:r>
                      <a:endParaRPr lang="ru-RU" sz="900" dirty="0">
                        <a:effectLst/>
                      </a:endParaRPr>
                    </a:p>
                    <a:p>
                      <a:pPr marL="171450" lvl="0" indent="-171450" algn="just">
                        <a:spcAft>
                          <a:spcPts val="0"/>
                        </a:spcAft>
                        <a:buFont typeface="Arial" pitchFamily="34" charset="0"/>
                        <a:buChar char="•"/>
                        <a:tabLst>
                          <a:tab pos="457200" algn="l"/>
                        </a:tabLst>
                      </a:pPr>
                      <a:r>
                        <a:rPr lang="uk-UA" sz="900" dirty="0">
                          <a:effectLst/>
                        </a:rPr>
                        <a:t>Яким чином враховані потреби регіону? Чи є приклади співпраці з місцевими органами влади, бізнесом, громадськими організаціями?</a:t>
                      </a:r>
                      <a:endParaRPr lang="ru-RU" sz="900" dirty="0">
                        <a:effectLst/>
                      </a:endParaRPr>
                    </a:p>
                    <a:p>
                      <a:pPr marL="171450" lvl="0" indent="-171450" algn="just">
                        <a:spcAft>
                          <a:spcPts val="0"/>
                        </a:spcAft>
                        <a:buFont typeface="Arial" pitchFamily="34" charset="0"/>
                        <a:buChar char="•"/>
                        <a:tabLst>
                          <a:tab pos="457200" algn="l"/>
                        </a:tabLst>
                      </a:pPr>
                      <a:r>
                        <a:rPr lang="uk-UA" sz="900" dirty="0">
                          <a:effectLst/>
                        </a:rPr>
                        <a:t>Досвід яких освітніх програм (вітчизняних та зарубіжних) був проаналізований? Які практики </a:t>
                      </a:r>
                      <a:r>
                        <a:rPr lang="uk-UA" sz="900" dirty="0" err="1">
                          <a:effectLst/>
                        </a:rPr>
                        <a:t>запозичено</a:t>
                      </a:r>
                      <a:r>
                        <a:rPr lang="uk-UA" sz="900" dirty="0">
                          <a:effectLst/>
                        </a:rPr>
                        <a:t>, а які – відкинуто?</a:t>
                      </a:r>
                      <a:endParaRPr lang="ru-RU" sz="900" dirty="0">
                        <a:effectLst/>
                      </a:endParaRPr>
                    </a:p>
                    <a:p>
                      <a:pPr marL="171450" lvl="0" indent="-171450" algn="just">
                        <a:spcAft>
                          <a:spcPts val="0"/>
                        </a:spcAft>
                        <a:buFont typeface="Arial" pitchFamily="34" charset="0"/>
                        <a:buChar char="•"/>
                        <a:tabLst>
                          <a:tab pos="457200" algn="l"/>
                        </a:tabLst>
                      </a:pPr>
                      <a:r>
                        <a:rPr lang="uk-UA" sz="900" dirty="0">
                          <a:effectLst/>
                        </a:rPr>
                        <a:t>У чому полягають відмінності та переваги цієї програми порівняно з аналогічними?</a:t>
                      </a:r>
                      <a:endParaRPr lang="ru-RU" sz="900" dirty="0">
                        <a:effectLst/>
                      </a:endParaRPr>
                    </a:p>
                    <a:p>
                      <a:pPr marL="0" indent="0" algn="just">
                        <a:lnSpc>
                          <a:spcPct val="115000"/>
                        </a:lnSpc>
                        <a:spcAft>
                          <a:spcPts val="0"/>
                        </a:spcAft>
                        <a:buFont typeface="Arial" pitchFamily="34" charset="0"/>
                        <a:buNone/>
                      </a:pPr>
                      <a:r>
                        <a:rPr lang="uk-UA" sz="900" dirty="0">
                          <a:effectLst/>
                        </a:rPr>
                        <a:t>На що звернути увагу?</a:t>
                      </a:r>
                      <a:endParaRPr lang="ru-RU" sz="900" dirty="0">
                        <a:effectLst/>
                      </a:endParaRPr>
                    </a:p>
                    <a:p>
                      <a:pPr marL="171450" indent="-171450" algn="just">
                        <a:lnSpc>
                          <a:spcPct val="115000"/>
                        </a:lnSpc>
                        <a:spcAft>
                          <a:spcPts val="0"/>
                        </a:spcAft>
                        <a:buFont typeface="Arial" pitchFamily="34" charset="0"/>
                        <a:buChar char="•"/>
                      </a:pPr>
                      <a:r>
                        <a:rPr lang="uk-UA" sz="900" dirty="0">
                          <a:effectLst/>
                        </a:rPr>
                        <a:t>Значення галузевого та регіонального контексту може бути різним для різних освітніх програм.</a:t>
                      </a:r>
                      <a:endParaRPr lang="ru-RU" sz="900" dirty="0">
                        <a:effectLst/>
                      </a:endParaRPr>
                    </a:p>
                    <a:p>
                      <a:pPr marL="171450" indent="-171450" algn="just">
                        <a:lnSpc>
                          <a:spcPct val="115000"/>
                        </a:lnSpc>
                        <a:spcAft>
                          <a:spcPts val="0"/>
                        </a:spcAft>
                        <a:buFont typeface="Arial" pitchFamily="34" charset="0"/>
                        <a:buChar char="•"/>
                      </a:pPr>
                      <a:r>
                        <a:rPr lang="uk-UA" sz="900" dirty="0">
                          <a:effectLst/>
                        </a:rPr>
                        <a:t>Важливо показувати реальність (дати, джерела, результати), а не лише декларативні твердження.</a:t>
                      </a:r>
                      <a:endParaRPr lang="ru-RU" sz="900" dirty="0">
                        <a:effectLst/>
                        <a:latin typeface="Calibri"/>
                        <a:ea typeface="Calibri"/>
                        <a:cs typeface="Times New Roman"/>
                      </a:endParaRPr>
                    </a:p>
                  </a:txBody>
                  <a:tcPr marL="45871" marR="45871" marT="0" marB="0"/>
                </a:tc>
                <a:extLst>
                  <a:ext uri="{0D108BD9-81ED-4DB2-BD59-A6C34878D82A}">
                    <a16:rowId xmlns:a16="http://schemas.microsoft.com/office/drawing/2014/main" val="10000"/>
                  </a:ext>
                </a:extLst>
              </a:tr>
              <a:tr h="1114567">
                <a:tc>
                  <a:txBody>
                    <a:bodyPr/>
                    <a:lstStyle/>
                    <a:p>
                      <a:pPr algn="ctr">
                        <a:lnSpc>
                          <a:spcPct val="115000"/>
                        </a:lnSpc>
                        <a:spcAft>
                          <a:spcPts val="0"/>
                        </a:spcAft>
                      </a:pPr>
                      <a:r>
                        <a:rPr lang="uk-UA" sz="900">
                          <a:effectLst/>
                        </a:rPr>
                        <a:t>Можливі недоліки та як їх обґрунтовувати</a:t>
                      </a:r>
                      <a:endParaRPr lang="ru-RU" sz="900">
                        <a:effectLst/>
                      </a:endParaRPr>
                    </a:p>
                    <a:p>
                      <a:pPr algn="ctr">
                        <a:lnSpc>
                          <a:spcPct val="115000"/>
                        </a:lnSpc>
                        <a:spcAft>
                          <a:spcPts val="0"/>
                        </a:spcAft>
                      </a:pPr>
                      <a:r>
                        <a:rPr lang="uk-UA" sz="900">
                          <a:effectLst/>
                        </a:rPr>
                        <a:t> </a:t>
                      </a:r>
                      <a:endParaRPr lang="ru-RU" sz="900">
                        <a:effectLst/>
                        <a:latin typeface="Calibri"/>
                        <a:ea typeface="Calibri"/>
                        <a:cs typeface="Times New Roman"/>
                      </a:endParaRPr>
                    </a:p>
                  </a:txBody>
                  <a:tcPr marL="45871" marR="45871" marT="0" marB="0" anchor="ctr"/>
                </a:tc>
                <a:tc>
                  <a:txBody>
                    <a:bodyPr/>
                    <a:lstStyle/>
                    <a:p>
                      <a:pPr marL="342900" lvl="0" indent="-342900" algn="just">
                        <a:lnSpc>
                          <a:spcPct val="115000"/>
                        </a:lnSpc>
                        <a:spcAft>
                          <a:spcPts val="0"/>
                        </a:spcAft>
                        <a:buFont typeface="+mj-lt"/>
                        <a:buAutoNum type="arabicPeriod"/>
                      </a:pPr>
                      <a:r>
                        <a:rPr lang="uk-UA" sz="900" dirty="0">
                          <a:effectLst/>
                        </a:rPr>
                        <a:t>Відсутність або формальний характер аналізу тенденцій науки та ринку праці.</a:t>
                      </a:r>
                      <a:endParaRPr lang="ru-RU" sz="900" dirty="0">
                        <a:effectLst/>
                      </a:endParaRPr>
                    </a:p>
                    <a:p>
                      <a:pPr marL="342900" lvl="0" indent="-342900" algn="just">
                        <a:lnSpc>
                          <a:spcPct val="115000"/>
                        </a:lnSpc>
                        <a:spcAft>
                          <a:spcPts val="0"/>
                        </a:spcAft>
                        <a:buFont typeface="+mj-lt"/>
                        <a:buAutoNum type="arabicPeriod"/>
                      </a:pPr>
                      <a:r>
                        <a:rPr lang="uk-UA" sz="900" dirty="0">
                          <a:effectLst/>
                        </a:rPr>
                        <a:t>Посилання на застарілі або недостовірні джерела.</a:t>
                      </a:r>
                      <a:endParaRPr lang="ru-RU" sz="900" dirty="0">
                        <a:effectLst/>
                      </a:endParaRPr>
                    </a:p>
                    <a:p>
                      <a:pPr marL="342900" lvl="0" indent="-342900" algn="just">
                        <a:lnSpc>
                          <a:spcPct val="115000"/>
                        </a:lnSpc>
                        <a:spcAft>
                          <a:spcPts val="0"/>
                        </a:spcAft>
                        <a:buFont typeface="+mj-lt"/>
                        <a:buAutoNum type="arabicPeriod"/>
                      </a:pPr>
                      <a:r>
                        <a:rPr lang="uk-UA" sz="900" dirty="0">
                          <a:effectLst/>
                        </a:rPr>
                        <a:t>Ігнорування регіональних потреб, особливо у ЗВО, розташованих у специфічних соціально-економічних умовах.</a:t>
                      </a:r>
                      <a:endParaRPr lang="ru-RU" sz="900" dirty="0">
                        <a:effectLst/>
                      </a:endParaRPr>
                    </a:p>
                    <a:p>
                      <a:pPr marL="342900" lvl="0" indent="-342900" algn="just">
                        <a:lnSpc>
                          <a:spcPct val="115000"/>
                        </a:lnSpc>
                        <a:spcAft>
                          <a:spcPts val="0"/>
                        </a:spcAft>
                        <a:buFont typeface="+mj-lt"/>
                        <a:buAutoNum type="arabicPeriod"/>
                      </a:pPr>
                      <a:r>
                        <a:rPr lang="uk-UA" sz="900" dirty="0">
                          <a:effectLst/>
                        </a:rPr>
                        <a:t>Відсутність порівняльного аналізу аналогічних освітніх програм.</a:t>
                      </a:r>
                      <a:endParaRPr lang="ru-RU" sz="900" dirty="0">
                        <a:effectLst/>
                      </a:endParaRPr>
                    </a:p>
                    <a:p>
                      <a:pPr marL="342900" lvl="0" indent="-342900" algn="just">
                        <a:lnSpc>
                          <a:spcPct val="115000"/>
                        </a:lnSpc>
                        <a:spcAft>
                          <a:spcPts val="0"/>
                        </a:spcAft>
                        <a:buFont typeface="+mj-lt"/>
                        <a:buAutoNum type="arabicPeriod"/>
                      </a:pPr>
                      <a:r>
                        <a:rPr lang="uk-UA" sz="900" dirty="0">
                          <a:effectLst/>
                        </a:rPr>
                        <a:t>Мета та ПРН сформульовані абстрактно, без зв’язку з ідентифікованими тенденціями.</a:t>
                      </a:r>
                      <a:endParaRPr lang="ru-RU" sz="900" dirty="0">
                        <a:effectLst/>
                        <a:latin typeface="Calibri"/>
                        <a:ea typeface="Calibri"/>
                        <a:cs typeface="Times New Roman"/>
                      </a:endParaRPr>
                    </a:p>
                  </a:txBody>
                  <a:tcPr marL="45871" marR="45871" marT="0" marB="0"/>
                </a:tc>
                <a:extLst>
                  <a:ext uri="{0D108BD9-81ED-4DB2-BD59-A6C34878D82A}">
                    <a16:rowId xmlns:a16="http://schemas.microsoft.com/office/drawing/2014/main" val="10001"/>
                  </a:ext>
                </a:extLst>
              </a:tr>
              <a:tr h="2043372">
                <a:tc>
                  <a:txBody>
                    <a:bodyPr/>
                    <a:lstStyle/>
                    <a:p>
                      <a:pPr algn="ctr">
                        <a:lnSpc>
                          <a:spcPct val="115000"/>
                        </a:lnSpc>
                        <a:spcAft>
                          <a:spcPts val="0"/>
                        </a:spcAft>
                      </a:pPr>
                      <a:r>
                        <a:rPr lang="uk-UA" sz="900">
                          <a:effectLst/>
                        </a:rPr>
                        <a:t>Практичні рекомендації для гарантів</a:t>
                      </a:r>
                      <a:endParaRPr lang="ru-RU" sz="900">
                        <a:effectLst/>
                      </a:endParaRPr>
                    </a:p>
                    <a:p>
                      <a:pPr algn="ctr">
                        <a:lnSpc>
                          <a:spcPct val="115000"/>
                        </a:lnSpc>
                        <a:spcAft>
                          <a:spcPts val="0"/>
                        </a:spcAft>
                      </a:pPr>
                      <a:r>
                        <a:rPr lang="uk-UA" sz="900">
                          <a:effectLst/>
                        </a:rPr>
                        <a:t> </a:t>
                      </a:r>
                      <a:endParaRPr lang="ru-RU" sz="900">
                        <a:effectLst/>
                        <a:latin typeface="Calibri"/>
                        <a:ea typeface="Calibri"/>
                        <a:cs typeface="Times New Roman"/>
                      </a:endParaRPr>
                    </a:p>
                  </a:txBody>
                  <a:tcPr marL="45871" marR="45871" marT="0" marB="0" anchor="ctr"/>
                </a:tc>
                <a:tc>
                  <a:txBody>
                    <a:bodyPr/>
                    <a:lstStyle/>
                    <a:p>
                      <a:pPr marL="342900" lvl="0" indent="-342900" algn="just">
                        <a:lnSpc>
                          <a:spcPct val="115000"/>
                        </a:lnSpc>
                        <a:spcAft>
                          <a:spcPts val="0"/>
                        </a:spcAft>
                        <a:buFont typeface="+mj-lt"/>
                        <a:buAutoNum type="arabicPeriod"/>
                      </a:pPr>
                      <a:r>
                        <a:rPr lang="uk-UA" sz="900">
                          <a:effectLst/>
                        </a:rPr>
                        <a:t>Документуйте аналіз: зберігайте протоколи робочих груп, довідки, звіти про моніторинг ринку праці, результати опитувань роботодавців.</a:t>
                      </a:r>
                      <a:endParaRPr lang="ru-RU" sz="900">
                        <a:effectLst/>
                      </a:endParaRPr>
                    </a:p>
                    <a:p>
                      <a:pPr marL="342900" lvl="0" indent="-342900" algn="just">
                        <a:lnSpc>
                          <a:spcPct val="115000"/>
                        </a:lnSpc>
                        <a:spcAft>
                          <a:spcPts val="0"/>
                        </a:spcAft>
                        <a:buFont typeface="+mj-lt"/>
                        <a:buAutoNum type="arabicPeriod"/>
                      </a:pPr>
                      <a:r>
                        <a:rPr lang="uk-UA" sz="900">
                          <a:effectLst/>
                        </a:rPr>
                        <a:t>Регулярно оновлюйте дані: аналіз тенденцій має бути не одноразовою дією, а системним процесом (наприклад, щорічний моніторинг).</a:t>
                      </a:r>
                      <a:endParaRPr lang="ru-RU" sz="900">
                        <a:effectLst/>
                      </a:endParaRPr>
                    </a:p>
                    <a:p>
                      <a:pPr marL="342900" lvl="0" indent="-342900" algn="just">
                        <a:lnSpc>
                          <a:spcPct val="115000"/>
                        </a:lnSpc>
                        <a:spcAft>
                          <a:spcPts val="0"/>
                        </a:spcAft>
                        <a:buFont typeface="+mj-lt"/>
                        <a:buAutoNum type="arabicPeriod"/>
                      </a:pPr>
                      <a:r>
                        <a:rPr lang="uk-UA" sz="900">
                          <a:effectLst/>
                        </a:rPr>
                        <a:t>Використовуйте різні джерела: статистичні звіти, державні стратегії розвитку, аналітику галузевих асоціацій, міжнародні рейтинги, бази вакансій.</a:t>
                      </a:r>
                      <a:endParaRPr lang="ru-RU" sz="900">
                        <a:effectLst/>
                      </a:endParaRPr>
                    </a:p>
                    <a:p>
                      <a:pPr marL="342900" lvl="0" indent="-342900" algn="just">
                        <a:lnSpc>
                          <a:spcPct val="115000"/>
                        </a:lnSpc>
                        <a:spcAft>
                          <a:spcPts val="0"/>
                        </a:spcAft>
                        <a:buFont typeface="+mj-lt"/>
                        <a:buAutoNum type="arabicPeriod"/>
                      </a:pPr>
                      <a:r>
                        <a:rPr lang="uk-UA" sz="900">
                          <a:effectLst/>
                        </a:rPr>
                        <a:t>Порівнюйте з іншими програмами: вказуйте, які саме практики запозичені й чому, а від яких відмовилися.</a:t>
                      </a:r>
                      <a:endParaRPr lang="ru-RU" sz="900">
                        <a:effectLst/>
                      </a:endParaRPr>
                    </a:p>
                    <a:p>
                      <a:pPr marL="342900" lvl="0" indent="-342900" algn="just">
                        <a:lnSpc>
                          <a:spcPct val="115000"/>
                        </a:lnSpc>
                        <a:spcAft>
                          <a:spcPts val="0"/>
                        </a:spcAft>
                        <a:buFont typeface="+mj-lt"/>
                        <a:buAutoNum type="arabicPeriod"/>
                      </a:pPr>
                      <a:r>
                        <a:rPr lang="uk-UA" sz="900">
                          <a:effectLst/>
                        </a:rPr>
                        <a:t>Пояснюйте логіку зв’язку: як результати аналізу вплинули на конкретні формулювання мети та ПРН.</a:t>
                      </a:r>
                      <a:endParaRPr lang="ru-RU" sz="900">
                        <a:effectLst/>
                      </a:endParaRPr>
                    </a:p>
                    <a:p>
                      <a:pPr marL="342900" lvl="0" indent="-342900" algn="just">
                        <a:lnSpc>
                          <a:spcPct val="115000"/>
                        </a:lnSpc>
                        <a:spcAft>
                          <a:spcPts val="0"/>
                        </a:spcAft>
                        <a:buFont typeface="+mj-lt"/>
                        <a:buAutoNum type="arabicPeriod"/>
                      </a:pPr>
                      <a:r>
                        <a:rPr lang="uk-UA" sz="900">
                          <a:effectLst/>
                        </a:rPr>
                        <a:t>Враховуйте міжнародний вимір: орієнтуйтеся не лише на український ринок праці, а й на можливості випускників за кордоном.</a:t>
                      </a:r>
                      <a:endParaRPr lang="ru-RU" sz="900">
                        <a:effectLst/>
                        <a:latin typeface="Calibri"/>
                        <a:ea typeface="Calibri"/>
                        <a:cs typeface="Times New Roman"/>
                      </a:endParaRPr>
                    </a:p>
                  </a:txBody>
                  <a:tcPr marL="45871" marR="45871" marT="0" marB="0"/>
                </a:tc>
                <a:extLst>
                  <a:ext uri="{0D108BD9-81ED-4DB2-BD59-A6C34878D82A}">
                    <a16:rowId xmlns:a16="http://schemas.microsoft.com/office/drawing/2014/main" val="10002"/>
                  </a:ext>
                </a:extLst>
              </a:tr>
              <a:tr h="928805">
                <a:tc>
                  <a:txBody>
                    <a:bodyPr/>
                    <a:lstStyle/>
                    <a:p>
                      <a:pPr algn="ctr">
                        <a:lnSpc>
                          <a:spcPct val="115000"/>
                        </a:lnSpc>
                        <a:spcAft>
                          <a:spcPts val="0"/>
                        </a:spcAft>
                      </a:pPr>
                      <a:r>
                        <a:rPr lang="uk-UA" sz="900">
                          <a:effectLst/>
                        </a:rPr>
                        <a:t>NOTA BENE!</a:t>
                      </a:r>
                      <a:endParaRPr lang="ru-RU" sz="900">
                        <a:effectLst/>
                        <a:latin typeface="Calibri"/>
                        <a:ea typeface="Calibri"/>
                        <a:cs typeface="Times New Roman"/>
                      </a:endParaRPr>
                    </a:p>
                  </a:txBody>
                  <a:tcPr marL="45871" marR="45871" marT="0" marB="0" anchor="ctr"/>
                </a:tc>
                <a:tc>
                  <a:txBody>
                    <a:bodyPr/>
                    <a:lstStyle/>
                    <a:p>
                      <a:pPr algn="just">
                        <a:lnSpc>
                          <a:spcPct val="115000"/>
                        </a:lnSpc>
                        <a:spcAft>
                          <a:spcPts val="0"/>
                        </a:spcAft>
                      </a:pPr>
                      <a:r>
                        <a:rPr lang="uk-UA" sz="900" dirty="0">
                          <a:effectLst/>
                        </a:rPr>
                        <a:t>! Слід врахувати різноманіття освітніх програм та різне значення галузевого або регіонального контексту під час їхнього </a:t>
                      </a:r>
                      <a:r>
                        <a:rPr lang="uk-UA" sz="900" dirty="0" err="1">
                          <a:effectLst/>
                        </a:rPr>
                        <a:t>проєктування</a:t>
                      </a:r>
                      <a:r>
                        <a:rPr lang="uk-UA" sz="900" dirty="0">
                          <a:effectLst/>
                        </a:rPr>
                        <a:t>. </a:t>
                      </a:r>
                      <a:endParaRPr lang="ru-RU" sz="900" dirty="0">
                        <a:effectLst/>
                      </a:endParaRPr>
                    </a:p>
                    <a:p>
                      <a:pPr algn="just">
                        <a:lnSpc>
                          <a:spcPct val="115000"/>
                        </a:lnSpc>
                        <a:spcAft>
                          <a:spcPts val="0"/>
                        </a:spcAft>
                      </a:pPr>
                      <a:r>
                        <a:rPr lang="uk-UA" sz="900" dirty="0">
                          <a:effectLst/>
                        </a:rPr>
                        <a:t>! Факт ігнорування закладом вищої освіти тенденцій розвитку спеціальності, ринку праці, галузевого та регіонального контексту, досвіду реалізації аналогічних освітніх програм потрібно не лише констатувати, але й обґрунтувати, зазначивши, як це позначається на якості підготовки за освітньою програмою.</a:t>
                      </a:r>
                      <a:endParaRPr lang="ru-RU" sz="900" dirty="0">
                        <a:effectLst/>
                        <a:latin typeface="Calibri"/>
                        <a:ea typeface="Calibri"/>
                        <a:cs typeface="Times New Roman"/>
                      </a:endParaRPr>
                    </a:p>
                  </a:txBody>
                  <a:tcPr marL="45871" marR="45871"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7883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43608" y="1340768"/>
            <a:ext cx="6400800" cy="3528392"/>
          </a:xfrm>
        </p:spPr>
        <p:txBody>
          <a:bodyPr>
            <a:normAutofit fontScale="25000" lnSpcReduction="20000"/>
          </a:bodyPr>
          <a:lstStyle/>
          <a:p>
            <a:r>
              <a:rPr lang="uk-UA" sz="16600" b="1" dirty="0">
                <a:solidFill>
                  <a:schemeClr val="tx1"/>
                </a:solidFill>
                <a:latin typeface="Times New Roman" pitchFamily="18" charset="0"/>
                <a:cs typeface="Times New Roman" pitchFamily="18" charset="0"/>
              </a:rPr>
              <a:t>КРИТЕРІЙ 2. </a:t>
            </a:r>
          </a:p>
          <a:p>
            <a:endParaRPr lang="ru-RU" sz="11200" dirty="0">
              <a:solidFill>
                <a:schemeClr val="tx1"/>
              </a:solidFill>
              <a:latin typeface="Times New Roman" pitchFamily="18" charset="0"/>
              <a:cs typeface="Times New Roman" pitchFamily="18" charset="0"/>
            </a:endParaRPr>
          </a:p>
          <a:p>
            <a:r>
              <a:rPr lang="uk-UA" sz="16600" b="1" dirty="0">
                <a:solidFill>
                  <a:schemeClr val="tx1"/>
                </a:solidFill>
                <a:latin typeface="Times New Roman" pitchFamily="18" charset="0"/>
                <a:cs typeface="Times New Roman" pitchFamily="18" charset="0"/>
              </a:rPr>
              <a:t>СТРУКТУРА ТА ЗМІСТ ОСВІТНЬОЇ ПРОГРАМИ</a:t>
            </a:r>
            <a:endParaRPr lang="ru-RU" sz="16600" b="1" dirty="0">
              <a:solidFill>
                <a:schemeClr val="tx1"/>
              </a:solidFill>
              <a:latin typeface="Times New Roman" pitchFamily="18" charset="0"/>
              <a:cs typeface="Times New Roman" pitchFamily="18" charset="0"/>
            </a:endParaRPr>
          </a:p>
          <a:p>
            <a:endParaRPr lang="ru-RU" sz="2400" dirty="0">
              <a:solidFill>
                <a:schemeClr val="tx1"/>
              </a:solidFill>
              <a:latin typeface="Times New Roman" pitchFamily="18" charset="0"/>
              <a:cs typeface="Times New Roman" pitchFamily="18" charset="0"/>
            </a:endParaRPr>
          </a:p>
        </p:txBody>
      </p:sp>
      <p:sp>
        <p:nvSpPr>
          <p:cNvPr id="6"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Tree>
    <p:extLst>
      <p:ext uri="{BB962C8B-B14F-4D97-AF65-F5344CB8AC3E}">
        <p14:creationId xmlns:p14="http://schemas.microsoft.com/office/powerpoint/2010/main" val="3305921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224136"/>
          </a:xfrm>
        </p:spPr>
        <p:txBody>
          <a:bodyPr>
            <a:normAutofit fontScale="85000" lnSpcReduction="20000"/>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2.1. </a:t>
            </a:r>
            <a:r>
              <a:rPr lang="uk-UA" sz="2100" dirty="0">
                <a:solidFill>
                  <a:schemeClr val="tx1"/>
                </a:solidFill>
                <a:latin typeface="Times New Roman" pitchFamily="18" charset="0"/>
                <a:cs typeface="Times New Roman" pitchFamily="18" charset="0"/>
              </a:rPr>
              <a:t>Обсяг освітньої програми та окремих освітніх компонентів у (кредитах Європейської кредитної трансферно-накопичувальної системи) відповідає вимогам законодавства щодо обсягу освітніх програм для відповідного рівня вищої освіти та відповідного стандарту вищої освіти (за наявності).</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866693266"/>
              </p:ext>
            </p:extLst>
          </p:nvPr>
        </p:nvGraphicFramePr>
        <p:xfrm>
          <a:off x="457201" y="2276872"/>
          <a:ext cx="7859216" cy="3384376"/>
        </p:xfrm>
        <a:graphic>
          <a:graphicData uri="http://schemas.openxmlformats.org/drawingml/2006/table">
            <a:tbl>
              <a:tblPr firstRow="1" firstCol="1" bandRow="1">
                <a:tableStyleId>{5C22544A-7EE6-4342-B048-85BDC9FD1C3A}</a:tableStyleId>
              </a:tblPr>
              <a:tblGrid>
                <a:gridCol w="1715250">
                  <a:extLst>
                    <a:ext uri="{9D8B030D-6E8A-4147-A177-3AD203B41FA5}">
                      <a16:colId xmlns:a16="http://schemas.microsoft.com/office/drawing/2014/main" val="20000"/>
                    </a:ext>
                  </a:extLst>
                </a:gridCol>
                <a:gridCol w="6143966">
                  <a:extLst>
                    <a:ext uri="{9D8B030D-6E8A-4147-A177-3AD203B41FA5}">
                      <a16:colId xmlns:a16="http://schemas.microsoft.com/office/drawing/2014/main" val="20001"/>
                    </a:ext>
                  </a:extLst>
                </a:gridCol>
              </a:tblGrid>
              <a:tr h="1450447">
                <a:tc>
                  <a:txBody>
                    <a:bodyPr/>
                    <a:lstStyle/>
                    <a:p>
                      <a:pPr indent="450215" algn="ctr">
                        <a:lnSpc>
                          <a:spcPct val="115000"/>
                        </a:lnSpc>
                        <a:spcAft>
                          <a:spcPts val="0"/>
                        </a:spcAft>
                      </a:pPr>
                      <a:r>
                        <a:rPr lang="uk-UA" sz="1100">
                          <a:effectLst/>
                        </a:rPr>
                        <a:t>Суть підкритерію</a:t>
                      </a:r>
                      <a:endParaRPr lang="ru-RU" sz="1000">
                        <a:effectLst/>
                      </a:endParaRPr>
                    </a:p>
                    <a:p>
                      <a:pPr indent="450215"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Відповідність підкритерію 2.1 передбачає дотримання ЗВО вимог щодо:</a:t>
                      </a:r>
                      <a:endParaRPr lang="ru-RU" sz="1000">
                        <a:effectLst/>
                      </a:endParaRPr>
                    </a:p>
                    <a:p>
                      <a:pPr marL="342900" lvl="0" indent="-342900" algn="just">
                        <a:spcAft>
                          <a:spcPts val="0"/>
                        </a:spcAft>
                        <a:buSzPts val="1000"/>
                        <a:buFont typeface="Symbol"/>
                        <a:buChar char=""/>
                        <a:tabLst>
                          <a:tab pos="457200" algn="l"/>
                        </a:tabLst>
                      </a:pPr>
                      <a:r>
                        <a:rPr lang="uk-UA" sz="1000">
                          <a:effectLst/>
                        </a:rPr>
                        <a:t>загального обсягу освітньої програми (у кредитах ЄКТС) для відповідного рівня вищої освіти;</a:t>
                      </a:r>
                      <a:endParaRPr lang="ru-RU" sz="1000">
                        <a:effectLst/>
                      </a:endParaRPr>
                    </a:p>
                    <a:p>
                      <a:pPr marL="342900" lvl="0" indent="-342900" algn="just">
                        <a:spcAft>
                          <a:spcPts val="0"/>
                        </a:spcAft>
                        <a:buSzPts val="1000"/>
                        <a:buFont typeface="Symbol"/>
                        <a:buChar char=""/>
                        <a:tabLst>
                          <a:tab pos="457200" algn="l"/>
                        </a:tabLst>
                      </a:pPr>
                      <a:r>
                        <a:rPr lang="uk-UA" sz="1000">
                          <a:effectLst/>
                        </a:rPr>
                        <a:t>обсягу окремих освітніх компонентів (дисциплін, практики, кваліфікаційної роботи тощо), визначених стандартом вищої освіти (якщо він ухвалений для відповідної спеціальності та рівня);</a:t>
                      </a:r>
                      <a:endParaRPr lang="ru-RU" sz="1000">
                        <a:effectLst/>
                      </a:endParaRPr>
                    </a:p>
                    <a:p>
                      <a:pPr marL="342900" lvl="0" indent="-342900" algn="just">
                        <a:spcAft>
                          <a:spcPts val="0"/>
                        </a:spcAft>
                        <a:buSzPts val="1000"/>
                        <a:buFont typeface="Symbol"/>
                        <a:buChar char=""/>
                        <a:tabLst>
                          <a:tab pos="457200" algn="l"/>
                        </a:tabLst>
                      </a:pPr>
                      <a:r>
                        <a:rPr lang="uk-UA" sz="1000">
                          <a:effectLst/>
                        </a:rPr>
                        <a:t>права здобувачів на вибір дисциплін, що становлять не менше 25 % обсягу ОП (ст. 62 ЗУ «Про вищу освіту»).</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1933929">
                <a:tc>
                  <a:txBody>
                    <a:bodyPr/>
                    <a:lstStyle/>
                    <a:p>
                      <a:pPr indent="450215" algn="ctr">
                        <a:lnSpc>
                          <a:spcPct val="115000"/>
                        </a:lnSpc>
                        <a:spcAft>
                          <a:spcPts val="0"/>
                        </a:spcAft>
                      </a:pPr>
                      <a:r>
                        <a:rPr lang="uk-UA" sz="1100">
                          <a:effectLst/>
                        </a:rPr>
                        <a:t>Нормативні документи</a:t>
                      </a:r>
                      <a:endParaRPr lang="ru-RU" sz="1000">
                        <a:effectLst/>
                      </a:endParaRPr>
                    </a:p>
                    <a:p>
                      <a:pPr indent="450215"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spcAft>
                          <a:spcPts val="0"/>
                        </a:spcAft>
                        <a:tabLst>
                          <a:tab pos="457200" algn="l"/>
                        </a:tabLst>
                      </a:pPr>
                      <a:r>
                        <a:rPr lang="uk-UA" sz="1000" dirty="0">
                          <a:effectLst/>
                        </a:rPr>
                        <a:t>Закон України «Про вищу освіту»</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стаття 5 (щодо обсягу ОП для різних рівнів вищої освіти);</a:t>
                      </a:r>
                      <a:endParaRPr lang="ru-RU" sz="1000" dirty="0">
                        <a:effectLst/>
                      </a:endParaRPr>
                    </a:p>
                    <a:p>
                      <a:pPr marL="742950" lvl="1" indent="-285750" algn="just">
                        <a:spcAft>
                          <a:spcPts val="0"/>
                        </a:spcAft>
                        <a:buSzPts val="1000"/>
                        <a:buFont typeface="Courier New"/>
                        <a:buChar char="o"/>
                        <a:tabLst>
                          <a:tab pos="914400" algn="l"/>
                        </a:tabLst>
                      </a:pPr>
                      <a:r>
                        <a:rPr lang="uk-UA" sz="1000" dirty="0">
                          <a:effectLst/>
                        </a:rPr>
                        <a:t>пункт 15 частини 1 статті 62 (право здобувача на вибір дисциплін).</a:t>
                      </a:r>
                      <a:endParaRPr lang="ru-RU" sz="1000" dirty="0">
                        <a:effectLst/>
                      </a:endParaRPr>
                    </a:p>
                    <a:p>
                      <a:pPr marL="342900" lvl="0" indent="-342900" algn="just">
                        <a:spcAft>
                          <a:spcPts val="0"/>
                        </a:spcAft>
                        <a:tabLst>
                          <a:tab pos="457200" algn="l"/>
                        </a:tabLst>
                      </a:pPr>
                      <a:r>
                        <a:rPr lang="uk-UA" sz="1000" dirty="0">
                          <a:effectLst/>
                        </a:rPr>
                        <a:t>Стандарт вищої освіти відповідної спеціальності та рівня (за наявності).</a:t>
                      </a:r>
                      <a:endParaRPr lang="ru-RU" sz="1000" dirty="0">
                        <a:effectLst/>
                      </a:endParaRPr>
                    </a:p>
                    <a:p>
                      <a:pPr marL="342900" lvl="0" indent="-342900" algn="just">
                        <a:spcAft>
                          <a:spcPts val="0"/>
                        </a:spcAft>
                        <a:tabLst>
                          <a:tab pos="457200" algn="l"/>
                        </a:tabLst>
                      </a:pPr>
                      <a:r>
                        <a:rPr lang="uk-UA" sz="1000" dirty="0">
                          <a:effectLst/>
                        </a:rPr>
                        <a:t>ESG-2015 (Стандарт 1.2) — затвердження програм на основі чітких процедур.</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Освітня програма (актуальна затверджена редакція).</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Навчальний план (із розподілом кредитів ЄКТС).</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Локальні положення ЗВО про формування ОП та навчальних планів.</a:t>
                      </a:r>
                      <a:endParaRPr lang="ru-RU" sz="1000" dirty="0">
                        <a:effectLst/>
                        <a:latin typeface="Calibri"/>
                        <a:ea typeface="Times New Roman"/>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09942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1588368980"/>
              </p:ext>
            </p:extLst>
          </p:nvPr>
        </p:nvGraphicFramePr>
        <p:xfrm>
          <a:off x="457201" y="620688"/>
          <a:ext cx="7859216" cy="5472608"/>
        </p:xfrm>
        <a:graphic>
          <a:graphicData uri="http://schemas.openxmlformats.org/drawingml/2006/table">
            <a:tbl>
              <a:tblPr firstRow="1" firstCol="1" bandRow="1">
                <a:tableStyleId>{5C22544A-7EE6-4342-B048-85BDC9FD1C3A}</a:tableStyleId>
              </a:tblPr>
              <a:tblGrid>
                <a:gridCol w="1715250">
                  <a:extLst>
                    <a:ext uri="{9D8B030D-6E8A-4147-A177-3AD203B41FA5}">
                      <a16:colId xmlns:a16="http://schemas.microsoft.com/office/drawing/2014/main" val="20000"/>
                    </a:ext>
                  </a:extLst>
                </a:gridCol>
                <a:gridCol w="6143966">
                  <a:extLst>
                    <a:ext uri="{9D8B030D-6E8A-4147-A177-3AD203B41FA5}">
                      <a16:colId xmlns:a16="http://schemas.microsoft.com/office/drawing/2014/main" val="20001"/>
                    </a:ext>
                  </a:extLst>
                </a:gridCol>
              </a:tblGrid>
              <a:tr h="1186602">
                <a:tc>
                  <a:txBody>
                    <a:bodyPr/>
                    <a:lstStyle/>
                    <a:p>
                      <a:pPr indent="450215" algn="ctr">
                        <a:lnSpc>
                          <a:spcPct val="115000"/>
                        </a:lnSpc>
                        <a:spcAft>
                          <a:spcPts val="0"/>
                        </a:spcAft>
                      </a:pPr>
                      <a:r>
                        <a:rPr lang="uk-UA" sz="1100" dirty="0">
                          <a:effectLst/>
                        </a:rPr>
                        <a:t>Що перевірятимуть експерти</a:t>
                      </a:r>
                      <a:endParaRPr lang="ru-RU" sz="1000" dirty="0">
                        <a:effectLst/>
                      </a:endParaRPr>
                    </a:p>
                    <a:p>
                      <a:pPr indent="450215" algn="ctr">
                        <a:lnSpc>
                          <a:spcPct val="115000"/>
                        </a:lnSpc>
                        <a:spcAft>
                          <a:spcPts val="0"/>
                        </a:spcAft>
                      </a:pPr>
                      <a:r>
                        <a:rPr lang="uk-UA" sz="1100" dirty="0">
                          <a:effectLst/>
                        </a:rPr>
                        <a:t> </a:t>
                      </a:r>
                      <a:endParaRPr lang="ru-RU" sz="1000" dirty="0">
                        <a:effectLst/>
                        <a:latin typeface="Calibri"/>
                        <a:ea typeface="Calibri"/>
                        <a:cs typeface="Times New Roman"/>
                      </a:endParaRPr>
                    </a:p>
                  </a:txBody>
                  <a:tcPr marL="60111" marR="60111" marT="0" marB="0" anchor="ctr"/>
                </a:tc>
                <a:tc>
                  <a:txBody>
                    <a:bodyPr/>
                    <a:lstStyle/>
                    <a:p>
                      <a:pPr marL="342900" lvl="0" indent="-342900" algn="just">
                        <a:spcAft>
                          <a:spcPts val="0"/>
                        </a:spcAft>
                        <a:buFont typeface="Arial" pitchFamily="34" charset="0"/>
                        <a:buChar char="•"/>
                        <a:tabLst>
                          <a:tab pos="457200" algn="l"/>
                        </a:tabLst>
                      </a:pPr>
                      <a:r>
                        <a:rPr lang="uk-UA" sz="1000" dirty="0">
                          <a:effectLst/>
                        </a:rPr>
                        <a:t>Яким є загальний обсяг освітньої програми (у кредитах ЄКТС)? Чи відповідає він вимогам законодавства?</a:t>
                      </a:r>
                      <a:endParaRPr lang="ru-RU" sz="1000" dirty="0">
                        <a:effectLst/>
                      </a:endParaRPr>
                    </a:p>
                    <a:p>
                      <a:pPr marL="342900" lvl="0" indent="-342900" algn="just">
                        <a:spcAft>
                          <a:spcPts val="0"/>
                        </a:spcAft>
                        <a:buFont typeface="Arial" pitchFamily="34" charset="0"/>
                        <a:buChar char="•"/>
                        <a:tabLst>
                          <a:tab pos="457200" algn="l"/>
                        </a:tabLst>
                      </a:pPr>
                      <a:r>
                        <a:rPr lang="uk-UA" sz="1000" dirty="0">
                          <a:effectLst/>
                        </a:rPr>
                        <a:t>Чи відповідає обсяг окремих освітніх компонентів (у кредитах ЄКТС) вимогам стандарту вищої освіти?</a:t>
                      </a:r>
                      <a:endParaRPr lang="ru-RU" sz="1000" dirty="0">
                        <a:effectLst/>
                      </a:endParaRPr>
                    </a:p>
                    <a:p>
                      <a:pPr marL="342900" lvl="0" indent="-342900" algn="just">
                        <a:spcAft>
                          <a:spcPts val="0"/>
                        </a:spcAft>
                        <a:buFont typeface="Arial" pitchFamily="34" charset="0"/>
                        <a:buChar char="•"/>
                        <a:tabLst>
                          <a:tab pos="457200" algn="l"/>
                        </a:tabLst>
                      </a:pPr>
                      <a:r>
                        <a:rPr lang="uk-UA" sz="1000" dirty="0">
                          <a:effectLst/>
                        </a:rPr>
                        <a:t>Чи збігається кількість кредитів, визначених у навчальному плані та в освітній програмі?</a:t>
                      </a:r>
                      <a:endParaRPr lang="ru-RU" sz="1000" dirty="0">
                        <a:effectLst/>
                      </a:endParaRPr>
                    </a:p>
                    <a:p>
                      <a:pPr marL="342900" lvl="0" indent="-342900" algn="just">
                        <a:spcAft>
                          <a:spcPts val="0"/>
                        </a:spcAft>
                        <a:buFont typeface="Arial" pitchFamily="34" charset="0"/>
                        <a:buChar char="•"/>
                        <a:tabLst>
                          <a:tab pos="457200" algn="l"/>
                        </a:tabLst>
                      </a:pPr>
                      <a:r>
                        <a:rPr lang="uk-UA" sz="1000" dirty="0">
                          <a:effectLst/>
                        </a:rPr>
                        <a:t>Яким є обсяг кредитів ЄКТС, відведених на практику, і чи відповідає він вимогам стандарту?</a:t>
                      </a:r>
                      <a:endParaRPr lang="ru-RU" sz="1000" dirty="0">
                        <a:effectLst/>
                      </a:endParaRPr>
                    </a:p>
                    <a:p>
                      <a:pPr marL="342900" lvl="0" indent="-342900" algn="just">
                        <a:spcAft>
                          <a:spcPts val="0"/>
                        </a:spcAft>
                        <a:buFont typeface="Arial" pitchFamily="34" charset="0"/>
                        <a:buChar char="•"/>
                        <a:tabLst>
                          <a:tab pos="457200" algn="l"/>
                        </a:tabLst>
                      </a:pPr>
                      <a:r>
                        <a:rPr lang="uk-UA" sz="1000" dirty="0">
                          <a:effectLst/>
                        </a:rPr>
                        <a:t>Чи забезпечено не менше 25 % кредитів ЄКТС для вибіркових дисциплін здобувачів?</a:t>
                      </a:r>
                      <a:endParaRPr lang="ru-RU" sz="1000" dirty="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1961453">
                <a:tc>
                  <a:txBody>
                    <a:bodyPr/>
                    <a:lstStyle/>
                    <a:p>
                      <a:pPr indent="450215" algn="ctr">
                        <a:lnSpc>
                          <a:spcPct val="115000"/>
                        </a:lnSpc>
                        <a:spcAft>
                          <a:spcPts val="0"/>
                        </a:spcAft>
                      </a:pPr>
                      <a:r>
                        <a:rPr lang="uk-UA" sz="1100" dirty="0">
                          <a:effectLst/>
                        </a:rPr>
                        <a:t>Можливі недоліки та як їх обґрунтовувати</a:t>
                      </a:r>
                      <a:endParaRPr lang="ru-RU" sz="1000" dirty="0">
                        <a:effectLst/>
                      </a:endParaRPr>
                    </a:p>
                    <a:p>
                      <a:pPr indent="450215" algn="ctr">
                        <a:lnSpc>
                          <a:spcPct val="115000"/>
                        </a:lnSpc>
                        <a:spcAft>
                          <a:spcPts val="0"/>
                        </a:spcAft>
                      </a:pPr>
                      <a:r>
                        <a:rPr lang="uk-UA" sz="1100" dirty="0">
                          <a:effectLst/>
                        </a:rPr>
                        <a:t> </a:t>
                      </a:r>
                      <a:endParaRPr lang="ru-RU" sz="1000" dirty="0">
                        <a:effectLst/>
                        <a:latin typeface="Calibri"/>
                        <a:ea typeface="Calibri"/>
                        <a:cs typeface="Times New Roman"/>
                      </a:endParaRPr>
                    </a:p>
                  </a:txBody>
                  <a:tcPr marL="60111" marR="60111" marT="0" marB="0" anchor="ctr"/>
                </a:tc>
                <a:tc>
                  <a:txBody>
                    <a:bodyPr/>
                    <a:lstStyle/>
                    <a:p>
                      <a:pPr algn="just">
                        <a:spcAft>
                          <a:spcPts val="0"/>
                        </a:spcAft>
                      </a:pPr>
                      <a:r>
                        <a:rPr lang="uk-UA" sz="1000" dirty="0">
                          <a:effectLst/>
                        </a:rPr>
                        <a:t>2.1.1. Обсяг освітньої програми або її складових не відповідає вимогам законодавства або стандарту вищої освіти (за наявності).</a:t>
                      </a:r>
                      <a:endParaRPr lang="ru-RU" sz="1000" dirty="0">
                        <a:effectLst/>
                      </a:endParaRPr>
                    </a:p>
                    <a:p>
                      <a:pPr algn="just">
                        <a:spcAft>
                          <a:spcPts val="0"/>
                        </a:spcAft>
                      </a:pPr>
                      <a:r>
                        <a:rPr lang="uk-UA" sz="1000" dirty="0">
                          <a:effectLst/>
                        </a:rPr>
                        <a:t>Можливі ситуації:</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загальний обсяг ОП (у кредитах ЄКТС) не відповідає вимогам для рівня;</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відсутня практика або її обсяг менший/більший, ніж визначено стандартом;</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кількість кредитів, відведених на забезпечення ключових </a:t>
                      </a:r>
                      <a:r>
                        <a:rPr lang="uk-UA" sz="1000" dirty="0" err="1">
                          <a:effectLst/>
                        </a:rPr>
                        <a:t>компетентностей</a:t>
                      </a:r>
                      <a:r>
                        <a:rPr lang="uk-UA" sz="1000" dirty="0">
                          <a:effectLst/>
                        </a:rPr>
                        <a:t>, не відповідає стандарту;</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обсяг вибіркових дисциплін становить менше 25 % загального обсягу програми.</a:t>
                      </a:r>
                      <a:endParaRPr lang="ru-RU" sz="1000" dirty="0">
                        <a:effectLst/>
                      </a:endParaRPr>
                    </a:p>
                    <a:p>
                      <a:pPr marL="457200" algn="just">
                        <a:lnSpc>
                          <a:spcPct val="115000"/>
                        </a:lnSpc>
                        <a:spcAft>
                          <a:spcPts val="0"/>
                        </a:spcAft>
                      </a:pPr>
                      <a:r>
                        <a:rPr lang="uk-UA" sz="1100" dirty="0">
                          <a:effectLst/>
                        </a:rPr>
                        <a:t> </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1"/>
                  </a:ext>
                </a:extLst>
              </a:tr>
              <a:tr h="1423922">
                <a:tc>
                  <a:txBody>
                    <a:bodyPr/>
                    <a:lstStyle/>
                    <a:p>
                      <a:pPr indent="450215" algn="ctr">
                        <a:lnSpc>
                          <a:spcPct val="115000"/>
                        </a:lnSpc>
                        <a:spcAft>
                          <a:spcPts val="0"/>
                        </a:spcAft>
                      </a:pPr>
                      <a:r>
                        <a:rPr lang="uk-UA" sz="1100" dirty="0">
                          <a:effectLst/>
                        </a:rPr>
                        <a:t>Практичні рекомендації для гарантів</a:t>
                      </a:r>
                      <a:endParaRPr lang="ru-RU" sz="1000" dirty="0">
                        <a:effectLst/>
                      </a:endParaRPr>
                    </a:p>
                    <a:p>
                      <a:pPr indent="450215" algn="ctr">
                        <a:lnSpc>
                          <a:spcPct val="115000"/>
                        </a:lnSpc>
                        <a:spcAft>
                          <a:spcPts val="0"/>
                        </a:spcAft>
                      </a:pPr>
                      <a:r>
                        <a:rPr lang="uk-UA" sz="1100" dirty="0">
                          <a:effectLst/>
                        </a:rPr>
                        <a:t> </a:t>
                      </a:r>
                      <a:endParaRPr lang="ru-RU" sz="1000" dirty="0">
                        <a:effectLst/>
                        <a:latin typeface="Calibri"/>
                        <a:ea typeface="Calibri"/>
                        <a:cs typeface="Times New Roman"/>
                      </a:endParaRPr>
                    </a:p>
                  </a:txBody>
                  <a:tcPr marL="60111" marR="60111" marT="0" marB="0" anchor="ctr"/>
                </a:tc>
                <a:tc>
                  <a:txBody>
                    <a:bodyPr/>
                    <a:lstStyle/>
                    <a:p>
                      <a:pPr marL="342900" lvl="0" indent="-342900" algn="just">
                        <a:spcAft>
                          <a:spcPts val="0"/>
                        </a:spcAft>
                        <a:buFont typeface="Arial" pitchFamily="34" charset="0"/>
                        <a:buChar char="•"/>
                        <a:tabLst>
                          <a:tab pos="457200" algn="l"/>
                        </a:tabLst>
                      </a:pPr>
                      <a:r>
                        <a:rPr lang="uk-UA" sz="1000" dirty="0">
                          <a:effectLst/>
                        </a:rPr>
                        <a:t>Перевірте обсяг програми – бакалавр (180–240 кредитів), магістр (90–120), </a:t>
                      </a:r>
                      <a:r>
                        <a:rPr lang="uk-UA" sz="1000" dirty="0" err="1">
                          <a:effectLst/>
                        </a:rPr>
                        <a:t>PhD</a:t>
                      </a:r>
                      <a:r>
                        <a:rPr lang="uk-UA" sz="1000" dirty="0">
                          <a:effectLst/>
                        </a:rPr>
                        <a:t> (30–60).</a:t>
                      </a:r>
                      <a:endParaRPr lang="ru-RU" sz="1000" dirty="0">
                        <a:effectLst/>
                      </a:endParaRPr>
                    </a:p>
                    <a:p>
                      <a:pPr marL="342900" lvl="0" indent="-342900" algn="just">
                        <a:spcAft>
                          <a:spcPts val="0"/>
                        </a:spcAft>
                        <a:buFont typeface="Arial" pitchFamily="34" charset="0"/>
                        <a:buChar char="•"/>
                        <a:tabLst>
                          <a:tab pos="457200" algn="l"/>
                        </a:tabLst>
                      </a:pPr>
                      <a:r>
                        <a:rPr lang="uk-UA" sz="1000" dirty="0">
                          <a:effectLst/>
                        </a:rPr>
                        <a:t>Узгодьте документи – обсяг у кредитах має збігатися в ОП і навчальному плані.</a:t>
                      </a:r>
                      <a:endParaRPr lang="ru-RU" sz="1000" dirty="0">
                        <a:effectLst/>
                      </a:endParaRPr>
                    </a:p>
                    <a:p>
                      <a:pPr marL="342900" lvl="0" indent="-342900" algn="just">
                        <a:spcAft>
                          <a:spcPts val="0"/>
                        </a:spcAft>
                        <a:buFont typeface="Arial" pitchFamily="34" charset="0"/>
                        <a:buChar char="•"/>
                        <a:tabLst>
                          <a:tab pos="457200" algn="l"/>
                        </a:tabLst>
                      </a:pPr>
                      <a:r>
                        <a:rPr lang="uk-UA" sz="1000" dirty="0">
                          <a:effectLst/>
                        </a:rPr>
                        <a:t>Звірте зі стандартом – врахуйте кредити на практику, дипломну/кваліфікаційну роботу.</a:t>
                      </a:r>
                      <a:endParaRPr lang="ru-RU" sz="1000" dirty="0">
                        <a:effectLst/>
                      </a:endParaRPr>
                    </a:p>
                    <a:p>
                      <a:pPr marL="342900" lvl="0" indent="-342900" algn="just">
                        <a:spcAft>
                          <a:spcPts val="0"/>
                        </a:spcAft>
                        <a:buFont typeface="Arial" pitchFamily="34" charset="0"/>
                        <a:buChar char="•"/>
                        <a:tabLst>
                          <a:tab pos="457200" algn="l"/>
                        </a:tabLst>
                      </a:pPr>
                      <a:r>
                        <a:rPr lang="uk-UA" sz="1000" dirty="0">
                          <a:effectLst/>
                        </a:rPr>
                        <a:t>Забезпечте вибірковість – не менше 25 % дисциплін за вибором здобувачів.</a:t>
                      </a:r>
                      <a:endParaRPr lang="ru-RU" sz="1000" dirty="0">
                        <a:effectLst/>
                      </a:endParaRPr>
                    </a:p>
                    <a:p>
                      <a:pPr marL="342900" lvl="0" indent="-342900" algn="just">
                        <a:spcAft>
                          <a:spcPts val="0"/>
                        </a:spcAft>
                        <a:buFont typeface="Arial" pitchFamily="34" charset="0"/>
                        <a:buChar char="•"/>
                        <a:tabLst>
                          <a:tab pos="457200" algn="l"/>
                        </a:tabLst>
                      </a:pPr>
                      <a:r>
                        <a:rPr lang="uk-UA" sz="1000" dirty="0">
                          <a:effectLst/>
                        </a:rPr>
                        <a:t>Документуйте рішення – протоколи рад, накази, зміни до ОП.</a:t>
                      </a:r>
                      <a:endParaRPr lang="ru-RU" sz="1000" dirty="0">
                        <a:effectLst/>
                      </a:endParaRPr>
                    </a:p>
                    <a:p>
                      <a:pPr marL="342900" lvl="0" indent="-342900" algn="just">
                        <a:spcAft>
                          <a:spcPts val="0"/>
                        </a:spcAft>
                        <a:buFont typeface="Arial" pitchFamily="34" charset="0"/>
                        <a:buChar char="•"/>
                        <a:tabLst>
                          <a:tab pos="457200" algn="l"/>
                        </a:tabLst>
                      </a:pPr>
                      <a:r>
                        <a:rPr lang="uk-UA" sz="1000" dirty="0">
                          <a:effectLst/>
                        </a:rPr>
                        <a:t>Проведіть внутрішній аудит – перевірте відповідність перед поданням на акредитацію.</a:t>
                      </a:r>
                      <a:endParaRPr lang="ru-RU" sz="1000" dirty="0">
                        <a:effectLst/>
                        <a:latin typeface="Calibri"/>
                        <a:ea typeface="Times New Roman"/>
                        <a:cs typeface="Times New Roman"/>
                      </a:endParaRPr>
                    </a:p>
                  </a:txBody>
                  <a:tcPr marL="60111" marR="60111" marT="0" marB="0"/>
                </a:tc>
                <a:extLst>
                  <a:ext uri="{0D108BD9-81ED-4DB2-BD59-A6C34878D82A}">
                    <a16:rowId xmlns:a16="http://schemas.microsoft.com/office/drawing/2014/main" val="10002"/>
                  </a:ext>
                </a:extLst>
              </a:tr>
              <a:tr h="900631">
                <a:tc>
                  <a:txBody>
                    <a:bodyPr/>
                    <a:lstStyle/>
                    <a:p>
                      <a:pPr indent="450215" algn="ctr">
                        <a:lnSpc>
                          <a:spcPct val="115000"/>
                        </a:lnSpc>
                        <a:spcAft>
                          <a:spcPts val="0"/>
                        </a:spcAft>
                      </a:pPr>
                      <a:r>
                        <a:rPr lang="uk-UA" sz="1100" dirty="0">
                          <a:effectLst/>
                        </a:rPr>
                        <a:t>NOTA BENE!</a:t>
                      </a:r>
                      <a:endParaRPr lang="ru-RU" sz="1000" dirty="0">
                        <a:effectLst/>
                        <a:latin typeface="Calibri"/>
                        <a:ea typeface="Calibri"/>
                        <a:cs typeface="Times New Roman"/>
                      </a:endParaRPr>
                    </a:p>
                  </a:txBody>
                  <a:tcPr marL="60111" marR="60111" marT="0" marB="0" anchor="ctr"/>
                </a:tc>
                <a:tc>
                  <a:txBody>
                    <a:bodyPr/>
                    <a:lstStyle/>
                    <a:p>
                      <a:pPr algn="just">
                        <a:lnSpc>
                          <a:spcPct val="115000"/>
                        </a:lnSpc>
                        <a:spcAft>
                          <a:spcPts val="0"/>
                        </a:spcAft>
                      </a:pPr>
                      <a:r>
                        <a:rPr lang="uk-UA" sz="1100" dirty="0">
                          <a:effectLst/>
                        </a:rPr>
                        <a:t>! Для аналізу відповідності обсягу освітньої програми у кредитах ЄКТС вимогам стандарту вищої освіти (за відсутності стандарту вищої освіти – пп.3-6 Закону України «Про вищу освіту») до уваги береться актуальна затверджена освітня програма.</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00992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584176"/>
          </a:xfrm>
        </p:spPr>
        <p:txBody>
          <a:bodyPr>
            <a:normAutofit fontScale="77500" lnSpcReduction="20000"/>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2.2. </a:t>
            </a:r>
            <a:r>
              <a:rPr lang="uk-UA" sz="2100" dirty="0">
                <a:solidFill>
                  <a:schemeClr val="tx1"/>
                </a:solidFill>
                <a:latin typeface="Times New Roman" pitchFamily="18" charset="0"/>
                <a:cs typeface="Times New Roman" pitchFamily="18" charset="0"/>
              </a:rPr>
              <a:t>Зміст освітньої програми має чітку структуру; освітні компоненти, включені до освітньої програми, становлять логічну </a:t>
            </a:r>
            <a:r>
              <a:rPr lang="uk-UA" sz="2100" dirty="0" err="1">
                <a:solidFill>
                  <a:schemeClr val="tx1"/>
                </a:solidFill>
                <a:latin typeface="Times New Roman" pitchFamily="18" charset="0"/>
                <a:cs typeface="Times New Roman" pitchFamily="18" charset="0"/>
              </a:rPr>
              <a:t>взаємоповʼязану</a:t>
            </a:r>
            <a:r>
              <a:rPr lang="uk-UA" sz="2100" dirty="0">
                <a:solidFill>
                  <a:schemeClr val="tx1"/>
                </a:solidFill>
                <a:latin typeface="Times New Roman" pitchFamily="18" charset="0"/>
                <a:cs typeface="Times New Roman" pitchFamily="18" charset="0"/>
              </a:rPr>
              <a:t> систему та в сукупності дають можливість досягти заявленої мети та програмних результатів навчання. Зміст освітньої програми забезпечує формування загальнокультурних та громадянських </a:t>
            </a:r>
            <a:r>
              <a:rPr lang="uk-UA" sz="2100" dirty="0" err="1">
                <a:solidFill>
                  <a:schemeClr val="tx1"/>
                </a:solidFill>
                <a:latin typeface="Times New Roman" pitchFamily="18" charset="0"/>
                <a:cs typeface="Times New Roman" pitchFamily="18" charset="0"/>
              </a:rPr>
              <a:t>компетентностей</a:t>
            </a:r>
            <a:r>
              <a:rPr lang="uk-UA" sz="2100" dirty="0">
                <a:solidFill>
                  <a:schemeClr val="tx1"/>
                </a:solidFill>
                <a:latin typeface="Times New Roman" pitchFamily="18" charset="0"/>
                <a:cs typeface="Times New Roman" pitchFamily="18" charset="0"/>
              </a:rPr>
              <a:t>, досягнення програмних результатів навчання, що передбачають готовність здобувача самостійно здійснювати аналіз та визначати закономірності суспільних процесів.</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3254304658"/>
              </p:ext>
            </p:extLst>
          </p:nvPr>
        </p:nvGraphicFramePr>
        <p:xfrm>
          <a:off x="457201" y="2420888"/>
          <a:ext cx="7787208" cy="3024335"/>
        </p:xfrm>
        <a:graphic>
          <a:graphicData uri="http://schemas.openxmlformats.org/drawingml/2006/table">
            <a:tbl>
              <a:tblPr firstRow="1" firstCol="1" bandRow="1">
                <a:tableStyleId>{5C22544A-7EE6-4342-B048-85BDC9FD1C3A}</a:tableStyleId>
              </a:tblPr>
              <a:tblGrid>
                <a:gridCol w="1699535">
                  <a:extLst>
                    <a:ext uri="{9D8B030D-6E8A-4147-A177-3AD203B41FA5}">
                      <a16:colId xmlns:a16="http://schemas.microsoft.com/office/drawing/2014/main" val="20000"/>
                    </a:ext>
                  </a:extLst>
                </a:gridCol>
                <a:gridCol w="6087673">
                  <a:extLst>
                    <a:ext uri="{9D8B030D-6E8A-4147-A177-3AD203B41FA5}">
                      <a16:colId xmlns:a16="http://schemas.microsoft.com/office/drawing/2014/main" val="20001"/>
                    </a:ext>
                  </a:extLst>
                </a:gridCol>
              </a:tblGrid>
              <a:tr h="1008112">
                <a:tc>
                  <a:txBody>
                    <a:bodyPr/>
                    <a:lstStyle/>
                    <a:p>
                      <a:pPr algn="ctr">
                        <a:lnSpc>
                          <a:spcPct val="115000"/>
                        </a:lnSpc>
                        <a:spcAft>
                          <a:spcPts val="0"/>
                        </a:spcAft>
                      </a:pPr>
                      <a:r>
                        <a:rPr lang="uk-UA" sz="1100">
                          <a:effectLst/>
                        </a:rPr>
                        <a:t>Суть підкритерію</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Зміст освітньої програми (ОП) має чітку структуру, де всі освітні компоненти становлять логічну систему, забезпечують послідовне досягнення мети та програмних результатів навчання (ПРН), формують фахові, загальнокультурні та громадянські компетентності. Структура програми повинна містити попередні знання та навички, необхідні для успішного вивчення дисциплін, проходження практик та досягнення ПРН.</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2016223">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dirty="0">
                          <a:effectLst/>
                        </a:rPr>
                        <a:t>Закон України «Про вищу освіту» (ст. 91)</a:t>
                      </a:r>
                      <a:endParaRPr lang="ru-RU" sz="1000" dirty="0">
                        <a:effectLst/>
                      </a:endParaRPr>
                    </a:p>
                    <a:p>
                      <a:pPr algn="just">
                        <a:spcAft>
                          <a:spcPts val="0"/>
                        </a:spcAft>
                      </a:pPr>
                      <a:r>
                        <a:rPr lang="uk-UA" sz="1000" dirty="0">
                          <a:effectLst/>
                        </a:rPr>
                        <a:t>Стандарти і рекомендації щодо забезпечення якості в Європейському просторі вищої освіти (ESG-2015), стандарт 1.2</a:t>
                      </a:r>
                      <a:endParaRPr lang="ru-RU" sz="1000" dirty="0">
                        <a:effectLst/>
                      </a:endParaRPr>
                    </a:p>
                    <a:p>
                      <a:pPr algn="just">
                        <a:spcAft>
                          <a:spcPts val="0"/>
                        </a:spcAft>
                      </a:pPr>
                      <a:r>
                        <a:rPr lang="uk-UA" sz="1000" dirty="0">
                          <a:effectLst/>
                        </a:rPr>
                        <a:t>Внутрішні організаційно-управлінські документи ЗВО:</a:t>
                      </a:r>
                      <a:endParaRPr lang="ru-RU" sz="1000" dirty="0">
                        <a:effectLst/>
                      </a:endParaRPr>
                    </a:p>
                    <a:p>
                      <a:pPr marL="342900" lvl="0" indent="-342900" algn="just">
                        <a:spcAft>
                          <a:spcPts val="0"/>
                        </a:spcAft>
                        <a:buSzPts val="1000"/>
                        <a:buFont typeface="Symbol"/>
                        <a:buChar char=""/>
                        <a:tabLst>
                          <a:tab pos="21590" algn="l"/>
                        </a:tabLst>
                      </a:pPr>
                      <a:r>
                        <a:rPr lang="uk-UA" sz="1000" dirty="0">
                          <a:effectLst/>
                        </a:rPr>
                        <a:t>освітня програма;</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навчальний план;</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робочі програми/</a:t>
                      </a:r>
                      <a:r>
                        <a:rPr lang="uk-UA" sz="1000" dirty="0" err="1">
                          <a:effectLst/>
                        </a:rPr>
                        <a:t>силабуси</a:t>
                      </a:r>
                      <a:r>
                        <a:rPr lang="uk-UA" sz="1000" dirty="0">
                          <a:effectLst/>
                        </a:rPr>
                        <a:t> освітніх компонентів;</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структурно-логічна схема.</a:t>
                      </a:r>
                      <a:endParaRPr lang="ru-RU" sz="1000" dirty="0">
                        <a:effectLst/>
                        <a:latin typeface="Calibri"/>
                        <a:ea typeface="Times New Roman"/>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82154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2001170869"/>
              </p:ext>
            </p:extLst>
          </p:nvPr>
        </p:nvGraphicFramePr>
        <p:xfrm>
          <a:off x="539552" y="188640"/>
          <a:ext cx="7704856" cy="6251260"/>
        </p:xfrm>
        <a:graphic>
          <a:graphicData uri="http://schemas.openxmlformats.org/drawingml/2006/table">
            <a:tbl>
              <a:tblPr firstRow="1" firstCol="1" bandRow="1">
                <a:tableStyleId>{5C22544A-7EE6-4342-B048-85BDC9FD1C3A}</a:tableStyleId>
              </a:tblPr>
              <a:tblGrid>
                <a:gridCol w="1681562">
                  <a:extLst>
                    <a:ext uri="{9D8B030D-6E8A-4147-A177-3AD203B41FA5}">
                      <a16:colId xmlns:a16="http://schemas.microsoft.com/office/drawing/2014/main" val="20000"/>
                    </a:ext>
                  </a:extLst>
                </a:gridCol>
                <a:gridCol w="6023294">
                  <a:extLst>
                    <a:ext uri="{9D8B030D-6E8A-4147-A177-3AD203B41FA5}">
                      <a16:colId xmlns:a16="http://schemas.microsoft.com/office/drawing/2014/main" val="20001"/>
                    </a:ext>
                  </a:extLst>
                </a:gridCol>
              </a:tblGrid>
              <a:tr h="1367425">
                <a:tc>
                  <a:txBody>
                    <a:bodyPr/>
                    <a:lstStyle/>
                    <a:p>
                      <a:pPr algn="ctr">
                        <a:lnSpc>
                          <a:spcPct val="115000"/>
                        </a:lnSpc>
                        <a:spcAft>
                          <a:spcPts val="0"/>
                        </a:spcAft>
                      </a:pPr>
                      <a:r>
                        <a:rPr lang="uk-UA" sz="900" dirty="0">
                          <a:effectLst/>
                        </a:rPr>
                        <a:t>Що перевірятимуть експерти</a:t>
                      </a:r>
                      <a:endParaRPr lang="ru-RU" sz="900" dirty="0">
                        <a:effectLst/>
                      </a:endParaRPr>
                    </a:p>
                    <a:p>
                      <a:pPr algn="ctr">
                        <a:lnSpc>
                          <a:spcPct val="115000"/>
                        </a:lnSpc>
                        <a:spcAft>
                          <a:spcPts val="0"/>
                        </a:spcAft>
                      </a:pPr>
                      <a:r>
                        <a:rPr lang="uk-UA" sz="900" dirty="0">
                          <a:effectLst/>
                        </a:rPr>
                        <a:t> </a:t>
                      </a:r>
                      <a:endParaRPr lang="ru-RU" sz="900" dirty="0">
                        <a:effectLst/>
                        <a:latin typeface="Calibri"/>
                        <a:ea typeface="Calibri"/>
                        <a:cs typeface="Times New Roman"/>
                      </a:endParaRPr>
                    </a:p>
                  </a:txBody>
                  <a:tcPr marL="53261" marR="53261" marT="0" marB="0" anchor="ctr"/>
                </a:tc>
                <a:tc>
                  <a:txBody>
                    <a:bodyPr/>
                    <a:lstStyle/>
                    <a:p>
                      <a:pPr marL="342900" lvl="0" indent="-342900" algn="just">
                        <a:spcAft>
                          <a:spcPts val="0"/>
                        </a:spcAft>
                        <a:buFont typeface="Arial" pitchFamily="34" charset="0"/>
                        <a:buChar char="•"/>
                        <a:tabLst>
                          <a:tab pos="457200" algn="l"/>
                        </a:tabLst>
                      </a:pPr>
                      <a:r>
                        <a:rPr lang="uk-UA" sz="900" dirty="0">
                          <a:effectLst/>
                        </a:rPr>
                        <a:t>Чи забезпечують освітні компоненти досягнення усіх заявлених ПРН.</a:t>
                      </a:r>
                      <a:endParaRPr lang="ru-RU" sz="900" dirty="0">
                        <a:effectLst/>
                      </a:endParaRPr>
                    </a:p>
                    <a:p>
                      <a:pPr marL="342900" lvl="0" indent="-342900" algn="just">
                        <a:spcAft>
                          <a:spcPts val="0"/>
                        </a:spcAft>
                        <a:buFont typeface="Arial" pitchFamily="34" charset="0"/>
                        <a:buChar char="•"/>
                        <a:tabLst>
                          <a:tab pos="457200" algn="l"/>
                        </a:tabLst>
                      </a:pPr>
                      <a:r>
                        <a:rPr lang="uk-UA" sz="900" dirty="0">
                          <a:effectLst/>
                        </a:rPr>
                        <a:t>Чи простежується логічна послідовність опанування компонентів.</a:t>
                      </a:r>
                      <a:endParaRPr lang="ru-RU" sz="900" dirty="0">
                        <a:effectLst/>
                      </a:endParaRPr>
                    </a:p>
                    <a:p>
                      <a:pPr marL="342900" lvl="0" indent="-342900" algn="just">
                        <a:spcAft>
                          <a:spcPts val="0"/>
                        </a:spcAft>
                        <a:buFont typeface="Arial" pitchFamily="34" charset="0"/>
                        <a:buChar char="•"/>
                        <a:tabLst>
                          <a:tab pos="457200" algn="l"/>
                        </a:tabLst>
                      </a:pPr>
                      <a:r>
                        <a:rPr lang="uk-UA" sz="900" dirty="0">
                          <a:effectLst/>
                        </a:rPr>
                        <a:t>Чи відображено відповідність ПРН у матриці відповідності та в </a:t>
                      </a:r>
                      <a:r>
                        <a:rPr lang="uk-UA" sz="900" dirty="0" err="1">
                          <a:effectLst/>
                        </a:rPr>
                        <a:t>силабусах</a:t>
                      </a:r>
                      <a:r>
                        <a:rPr lang="uk-UA" sz="900" dirty="0">
                          <a:effectLst/>
                        </a:rPr>
                        <a:t>.</a:t>
                      </a:r>
                      <a:endParaRPr lang="ru-RU" sz="900" dirty="0">
                        <a:effectLst/>
                      </a:endParaRPr>
                    </a:p>
                    <a:p>
                      <a:pPr marL="342900" lvl="0" indent="-342900" algn="just">
                        <a:spcAft>
                          <a:spcPts val="0"/>
                        </a:spcAft>
                        <a:buFont typeface="Arial" pitchFamily="34" charset="0"/>
                        <a:buChar char="•"/>
                        <a:tabLst>
                          <a:tab pos="457200" algn="l"/>
                        </a:tabLst>
                      </a:pPr>
                      <a:r>
                        <a:rPr lang="uk-UA" sz="900" dirty="0">
                          <a:effectLst/>
                        </a:rPr>
                        <a:t>Чи формуються заявлені компетентності, зокрема загальнокультурні та громадянські.</a:t>
                      </a:r>
                      <a:endParaRPr lang="ru-RU" sz="900" dirty="0">
                        <a:effectLst/>
                      </a:endParaRPr>
                    </a:p>
                    <a:p>
                      <a:pPr marL="342900" lvl="0" indent="-342900" algn="just">
                        <a:spcAft>
                          <a:spcPts val="0"/>
                        </a:spcAft>
                        <a:buFont typeface="Arial" pitchFamily="34" charset="0"/>
                        <a:buChar char="•"/>
                        <a:tabLst>
                          <a:tab pos="457200" algn="l"/>
                        </a:tabLst>
                      </a:pPr>
                      <a:r>
                        <a:rPr lang="uk-UA" sz="900" dirty="0">
                          <a:effectLst/>
                        </a:rPr>
                        <a:t>Чи забезпечено попередні знання та навички для: засвоєння дисциплін, проходження практик, виконання атестаційних робіт.</a:t>
                      </a:r>
                      <a:endParaRPr lang="ru-RU" sz="900" dirty="0">
                        <a:effectLst/>
                      </a:endParaRPr>
                    </a:p>
                    <a:p>
                      <a:pPr marL="342900" lvl="0" indent="-342900" algn="just">
                        <a:spcAft>
                          <a:spcPts val="0"/>
                        </a:spcAft>
                        <a:buFont typeface="Arial" pitchFamily="34" charset="0"/>
                        <a:buChar char="•"/>
                        <a:tabLst>
                          <a:tab pos="457200" algn="l"/>
                        </a:tabLst>
                      </a:pPr>
                      <a:r>
                        <a:rPr lang="uk-UA" sz="900" dirty="0">
                          <a:effectLst/>
                        </a:rPr>
                        <a:t>Чи наявна структурно-логічна схема, що демонструє взаємозв’язки між дисциплінами, практикою та атестацією.</a:t>
                      </a:r>
                      <a:endParaRPr lang="ru-RU" sz="900" dirty="0">
                        <a:effectLst/>
                        <a:latin typeface="Calibri"/>
                        <a:ea typeface="Times New Roman"/>
                        <a:cs typeface="Times New Roman"/>
                      </a:endParaRPr>
                    </a:p>
                  </a:txBody>
                  <a:tcPr marL="53261" marR="53261" marT="0" marB="0"/>
                </a:tc>
                <a:extLst>
                  <a:ext uri="{0D108BD9-81ED-4DB2-BD59-A6C34878D82A}">
                    <a16:rowId xmlns:a16="http://schemas.microsoft.com/office/drawing/2014/main" val="10000"/>
                  </a:ext>
                </a:extLst>
              </a:tr>
              <a:tr h="2563922">
                <a:tc>
                  <a:txBody>
                    <a:bodyPr/>
                    <a:lstStyle/>
                    <a:p>
                      <a:pPr algn="ctr">
                        <a:lnSpc>
                          <a:spcPct val="115000"/>
                        </a:lnSpc>
                        <a:spcAft>
                          <a:spcPts val="0"/>
                        </a:spcAft>
                      </a:pPr>
                      <a:r>
                        <a:rPr lang="uk-UA" sz="900" dirty="0">
                          <a:effectLst/>
                        </a:rPr>
                        <a:t>Можливі недоліки та як їх обґрунтовувати</a:t>
                      </a:r>
                      <a:endParaRPr lang="ru-RU" sz="900" dirty="0">
                        <a:effectLst/>
                      </a:endParaRPr>
                    </a:p>
                    <a:p>
                      <a:pPr algn="ctr">
                        <a:lnSpc>
                          <a:spcPct val="115000"/>
                        </a:lnSpc>
                        <a:spcAft>
                          <a:spcPts val="0"/>
                        </a:spcAft>
                      </a:pPr>
                      <a:r>
                        <a:rPr lang="uk-UA" sz="900" dirty="0">
                          <a:effectLst/>
                        </a:rPr>
                        <a:t> </a:t>
                      </a:r>
                      <a:endParaRPr lang="ru-RU" sz="900" dirty="0">
                        <a:effectLst/>
                        <a:latin typeface="Calibri"/>
                        <a:ea typeface="Calibri"/>
                        <a:cs typeface="Times New Roman"/>
                      </a:endParaRPr>
                    </a:p>
                  </a:txBody>
                  <a:tcPr marL="53261" marR="53261" marT="0" marB="0" anchor="ctr"/>
                </a:tc>
                <a:tc>
                  <a:txBody>
                    <a:bodyPr/>
                    <a:lstStyle/>
                    <a:p>
                      <a:pPr algn="just">
                        <a:spcAft>
                          <a:spcPts val="0"/>
                        </a:spcAft>
                      </a:pPr>
                      <a:r>
                        <a:rPr lang="uk-UA" sz="900" dirty="0">
                          <a:effectLst/>
                        </a:rPr>
                        <a:t>ОП не забезпечує попередніх знань/навичок для практики.</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Вказати практику, для якої є недолік.</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Визначити потрібні знання/навички (наприклад, робота з програмним забезпеченням).</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Пояснити, чому їхня відсутність заважає виконати завдання практики.</a:t>
                      </a:r>
                      <a:endParaRPr lang="ru-RU" sz="900" dirty="0">
                        <a:effectLst/>
                      </a:endParaRPr>
                    </a:p>
                    <a:p>
                      <a:pPr algn="just">
                        <a:spcAft>
                          <a:spcPts val="0"/>
                        </a:spcAft>
                      </a:pPr>
                      <a:r>
                        <a:rPr lang="uk-UA" sz="900" dirty="0">
                          <a:effectLst/>
                        </a:rPr>
                        <a:t>ОП не забезпечує попередніх знань для вивчення дисципліни.</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Вказати дисципліну, де виникає проблема.</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Перелічити необхідні знання/навички, які не формуються раніше.</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Обґрунтувати наслідки для успішного засвоєння змісту.</a:t>
                      </a:r>
                      <a:endParaRPr lang="ru-RU" sz="900" dirty="0">
                        <a:effectLst/>
                      </a:endParaRPr>
                    </a:p>
                    <a:p>
                      <a:pPr algn="just">
                        <a:spcAft>
                          <a:spcPts val="0"/>
                        </a:spcAft>
                      </a:pPr>
                      <a:r>
                        <a:rPr lang="uk-UA" sz="900" dirty="0">
                          <a:effectLst/>
                        </a:rPr>
                        <a:t>Є хоча б один ПРН, який неможливо досягти.</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Вказати конкретний ПРН.</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Пояснити, чому (не охоплений жодним компонентом, зміст компонентів не відповідає, ПРН формуються лише вибірковими дисциплінами).</a:t>
                      </a:r>
                      <a:endParaRPr lang="ru-RU" sz="900" dirty="0">
                        <a:effectLst/>
                      </a:endParaRPr>
                    </a:p>
                    <a:p>
                      <a:pPr algn="just">
                        <a:spcAft>
                          <a:spcPts val="0"/>
                        </a:spcAft>
                      </a:pPr>
                      <a:r>
                        <a:rPr lang="uk-UA" sz="900" dirty="0">
                          <a:effectLst/>
                        </a:rPr>
                        <a:t>Є компетентність, яка не формується.</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Вказати компетентність.</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Пояснити, чому жоден компонент її не забезпечує.</a:t>
                      </a:r>
                      <a:endParaRPr lang="ru-RU" sz="900" dirty="0">
                        <a:effectLst/>
                        <a:latin typeface="Calibri"/>
                        <a:ea typeface="Times New Roman"/>
                        <a:cs typeface="Times New Roman"/>
                      </a:endParaRPr>
                    </a:p>
                  </a:txBody>
                  <a:tcPr marL="53261" marR="53261" marT="0" marB="0"/>
                </a:tc>
                <a:extLst>
                  <a:ext uri="{0D108BD9-81ED-4DB2-BD59-A6C34878D82A}">
                    <a16:rowId xmlns:a16="http://schemas.microsoft.com/office/drawing/2014/main" val="10001"/>
                  </a:ext>
                </a:extLst>
              </a:tr>
              <a:tr h="1709281">
                <a:tc>
                  <a:txBody>
                    <a:bodyPr/>
                    <a:lstStyle/>
                    <a:p>
                      <a:pPr algn="ctr">
                        <a:lnSpc>
                          <a:spcPct val="115000"/>
                        </a:lnSpc>
                        <a:spcAft>
                          <a:spcPts val="0"/>
                        </a:spcAft>
                      </a:pPr>
                      <a:r>
                        <a:rPr lang="uk-UA" sz="900">
                          <a:effectLst/>
                        </a:rPr>
                        <a:t>Практичні рекомендації для гарантів</a:t>
                      </a:r>
                      <a:endParaRPr lang="ru-RU" sz="900">
                        <a:effectLst/>
                      </a:endParaRPr>
                    </a:p>
                    <a:p>
                      <a:pPr algn="ctr">
                        <a:lnSpc>
                          <a:spcPct val="115000"/>
                        </a:lnSpc>
                        <a:spcAft>
                          <a:spcPts val="0"/>
                        </a:spcAft>
                      </a:pPr>
                      <a:r>
                        <a:rPr lang="uk-UA" sz="900">
                          <a:effectLst/>
                        </a:rPr>
                        <a:t> </a:t>
                      </a:r>
                      <a:endParaRPr lang="ru-RU" sz="900">
                        <a:effectLst/>
                        <a:latin typeface="Calibri"/>
                        <a:ea typeface="Calibri"/>
                        <a:cs typeface="Times New Roman"/>
                      </a:endParaRPr>
                    </a:p>
                  </a:txBody>
                  <a:tcPr marL="53261" marR="53261" marT="0" marB="0" anchor="ctr"/>
                </a:tc>
                <a:tc>
                  <a:txBody>
                    <a:bodyPr/>
                    <a:lstStyle/>
                    <a:p>
                      <a:pPr marL="342900" lvl="0" indent="-342900" algn="just">
                        <a:spcAft>
                          <a:spcPts val="0"/>
                        </a:spcAft>
                        <a:buFont typeface="+mj-lt"/>
                        <a:buAutoNum type="arabicPeriod"/>
                      </a:pPr>
                      <a:r>
                        <a:rPr lang="uk-UA" sz="900">
                          <a:effectLst/>
                        </a:rPr>
                        <a:t>Перевірити, чи кожен ПРН закріплений за конкретними обов’язковими компонентами (матриця відповідності).</a:t>
                      </a:r>
                      <a:endParaRPr lang="ru-RU" sz="900">
                        <a:effectLst/>
                      </a:endParaRPr>
                    </a:p>
                    <a:p>
                      <a:pPr marL="342900" lvl="0" indent="-342900" algn="just">
                        <a:spcAft>
                          <a:spcPts val="0"/>
                        </a:spcAft>
                        <a:buFont typeface="+mj-lt"/>
                        <a:buAutoNum type="arabicPeriod"/>
                      </a:pPr>
                      <a:r>
                        <a:rPr lang="uk-UA" sz="900">
                          <a:effectLst/>
                        </a:rPr>
                        <a:t>Оновити та узгодити структурно-логічну схему з навчальним планом.</a:t>
                      </a:r>
                      <a:endParaRPr lang="ru-RU" sz="900">
                        <a:effectLst/>
                      </a:endParaRPr>
                    </a:p>
                    <a:p>
                      <a:pPr marL="342900" lvl="0" indent="-342900" algn="just">
                        <a:spcAft>
                          <a:spcPts val="0"/>
                        </a:spcAft>
                        <a:buFont typeface="+mj-lt"/>
                        <a:buAutoNum type="arabicPeriod"/>
                      </a:pPr>
                      <a:r>
                        <a:rPr lang="uk-UA" sz="900">
                          <a:effectLst/>
                        </a:rPr>
                        <a:t>У робочих програмах/силабусах чітко прописати:  попередні знання (пререквізити), методи оцінювання, очікувані результати.</a:t>
                      </a:r>
                      <a:endParaRPr lang="ru-RU" sz="900">
                        <a:effectLst/>
                      </a:endParaRPr>
                    </a:p>
                    <a:p>
                      <a:pPr marL="342900" lvl="0" indent="-342900" algn="just">
                        <a:spcAft>
                          <a:spcPts val="0"/>
                        </a:spcAft>
                        <a:buFont typeface="+mj-lt"/>
                        <a:buAutoNum type="arabicPeriod"/>
                      </a:pPr>
                      <a:r>
                        <a:rPr lang="uk-UA" sz="900">
                          <a:effectLst/>
                        </a:rPr>
                        <a:t>Проаналізувати практики: чи достатньо попередньої підготовки для їх проходження.</a:t>
                      </a:r>
                      <a:endParaRPr lang="ru-RU" sz="900">
                        <a:effectLst/>
                      </a:endParaRPr>
                    </a:p>
                    <a:p>
                      <a:pPr marL="342900" lvl="0" indent="-342900" algn="just">
                        <a:spcAft>
                          <a:spcPts val="0"/>
                        </a:spcAft>
                        <a:buFont typeface="+mj-lt"/>
                        <a:buAutoNum type="arabicPeriod"/>
                      </a:pPr>
                      <a:r>
                        <a:rPr lang="uk-UA" sz="900">
                          <a:effectLst/>
                        </a:rPr>
                        <a:t>Забезпечити відображення формування загальнокультурних та громадянських компетентностей у змісті компонентів.</a:t>
                      </a:r>
                      <a:endParaRPr lang="ru-RU" sz="900">
                        <a:effectLst/>
                      </a:endParaRPr>
                    </a:p>
                    <a:p>
                      <a:pPr marL="342900" lvl="0" indent="-342900" algn="just">
                        <a:spcAft>
                          <a:spcPts val="0"/>
                        </a:spcAft>
                        <a:buFont typeface="+mj-lt"/>
                        <a:buAutoNum type="arabicPeriod"/>
                      </a:pPr>
                      <a:r>
                        <a:rPr lang="uk-UA" sz="900">
                          <a:effectLst/>
                        </a:rPr>
                        <a:t>Проводити внутрішній аудит: чи немає ПРН або компетентностей «поза увагою»; чи не дублюються без потреби компоненти; чи немає «прогалин» у логіці вивчення дисциплін.</a:t>
                      </a:r>
                      <a:endParaRPr lang="ru-RU" sz="900">
                        <a:effectLst/>
                        <a:latin typeface="Calibri"/>
                        <a:ea typeface="Times New Roman"/>
                        <a:cs typeface="Times New Roman"/>
                      </a:endParaRPr>
                    </a:p>
                  </a:txBody>
                  <a:tcPr marL="53261" marR="53261" marT="0" marB="0"/>
                </a:tc>
                <a:extLst>
                  <a:ext uri="{0D108BD9-81ED-4DB2-BD59-A6C34878D82A}">
                    <a16:rowId xmlns:a16="http://schemas.microsoft.com/office/drawing/2014/main" val="10002"/>
                  </a:ext>
                </a:extLst>
              </a:tr>
              <a:tr h="610632">
                <a:tc>
                  <a:txBody>
                    <a:bodyPr/>
                    <a:lstStyle/>
                    <a:p>
                      <a:pPr algn="ctr">
                        <a:lnSpc>
                          <a:spcPct val="115000"/>
                        </a:lnSpc>
                        <a:spcAft>
                          <a:spcPts val="0"/>
                        </a:spcAft>
                      </a:pPr>
                      <a:r>
                        <a:rPr lang="uk-UA" sz="900">
                          <a:effectLst/>
                        </a:rPr>
                        <a:t>NOTA BENE!</a:t>
                      </a:r>
                      <a:endParaRPr lang="ru-RU" sz="900">
                        <a:effectLst/>
                        <a:latin typeface="Calibri"/>
                        <a:ea typeface="Calibri"/>
                        <a:cs typeface="Times New Roman"/>
                      </a:endParaRPr>
                    </a:p>
                  </a:txBody>
                  <a:tcPr marL="53261" marR="53261" marT="0" marB="0" anchor="ctr"/>
                </a:tc>
                <a:tc>
                  <a:txBody>
                    <a:bodyPr/>
                    <a:lstStyle/>
                    <a:p>
                      <a:pPr algn="just">
                        <a:lnSpc>
                          <a:spcPct val="115000"/>
                        </a:lnSpc>
                        <a:spcAft>
                          <a:spcPts val="0"/>
                        </a:spcAft>
                      </a:pPr>
                      <a:r>
                        <a:rPr lang="uk-UA" sz="900" dirty="0">
                          <a:effectLst/>
                        </a:rPr>
                        <a:t>! Невідповідність позначок у матриці відповідності забезпечення ПРН освітніми компонентами ОП може бути визначена як підтвердження суттєвого недоліку лише за умови аналізу змісту освітніх компонентів та відсутності необхідних змістовних складових у них.</a:t>
                      </a:r>
                      <a:endParaRPr lang="ru-RU" sz="900" dirty="0">
                        <a:effectLst/>
                        <a:latin typeface="Calibri"/>
                        <a:ea typeface="Calibri"/>
                        <a:cs typeface="Times New Roman"/>
                      </a:endParaRPr>
                    </a:p>
                  </a:txBody>
                  <a:tcPr marL="53261" marR="53261"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2657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584176"/>
          </a:xfrm>
        </p:spPr>
        <p:txBody>
          <a:bodyPr>
            <a:normAutofit/>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2.3. </a:t>
            </a:r>
            <a:r>
              <a:rPr lang="uk-UA" sz="2100" dirty="0">
                <a:solidFill>
                  <a:schemeClr val="tx1"/>
                </a:solidFill>
                <a:latin typeface="Times New Roman" pitchFamily="18" charset="0"/>
                <a:cs typeface="Times New Roman" pitchFamily="18" charset="0"/>
              </a:rPr>
              <a:t>Зміст освітньої програми відповідає предметній області визначеної для неї спеціальності (спеціальностей, якщо освітня програма є міждисциплінарною).</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874710576"/>
              </p:ext>
            </p:extLst>
          </p:nvPr>
        </p:nvGraphicFramePr>
        <p:xfrm>
          <a:off x="457201" y="1916831"/>
          <a:ext cx="7859216" cy="3317950"/>
        </p:xfrm>
        <a:graphic>
          <a:graphicData uri="http://schemas.openxmlformats.org/drawingml/2006/table">
            <a:tbl>
              <a:tblPr firstRow="1" firstCol="1" bandRow="1">
                <a:tableStyleId>{5C22544A-7EE6-4342-B048-85BDC9FD1C3A}</a:tableStyleId>
              </a:tblPr>
              <a:tblGrid>
                <a:gridCol w="1715250">
                  <a:extLst>
                    <a:ext uri="{9D8B030D-6E8A-4147-A177-3AD203B41FA5}">
                      <a16:colId xmlns:a16="http://schemas.microsoft.com/office/drawing/2014/main" val="20000"/>
                    </a:ext>
                  </a:extLst>
                </a:gridCol>
                <a:gridCol w="6143966">
                  <a:extLst>
                    <a:ext uri="{9D8B030D-6E8A-4147-A177-3AD203B41FA5}">
                      <a16:colId xmlns:a16="http://schemas.microsoft.com/office/drawing/2014/main" val="20001"/>
                    </a:ext>
                  </a:extLst>
                </a:gridCol>
              </a:tblGrid>
              <a:tr h="1658975">
                <a:tc>
                  <a:txBody>
                    <a:bodyPr/>
                    <a:lstStyle/>
                    <a:p>
                      <a:pPr algn="ctr">
                        <a:lnSpc>
                          <a:spcPct val="115000"/>
                        </a:lnSpc>
                        <a:spcAft>
                          <a:spcPts val="0"/>
                        </a:spcAft>
                      </a:pPr>
                      <a:r>
                        <a:rPr lang="uk-UA" sz="1100">
                          <a:effectLst/>
                        </a:rPr>
                        <a:t>Суть підкритерію</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Зміст освітньої програми має відповідати предметній області спеціальності (або міждисциплінарній області, якщо програма міждисциплінарна). Це означає:</a:t>
                      </a:r>
                      <a:endParaRPr lang="ru-RU" sz="1000">
                        <a:effectLst/>
                      </a:endParaRPr>
                    </a:p>
                    <a:p>
                      <a:pPr marL="342900" lvl="0" indent="-342900" algn="just">
                        <a:spcAft>
                          <a:spcPts val="0"/>
                        </a:spcAft>
                        <a:buSzPts val="1000"/>
                        <a:buFont typeface="Symbol"/>
                        <a:buChar char=""/>
                        <a:tabLst>
                          <a:tab pos="457200" algn="l"/>
                        </a:tabLst>
                      </a:pPr>
                      <a:r>
                        <a:rPr lang="uk-UA" sz="1000">
                          <a:effectLst/>
                        </a:rPr>
                        <a:t>тематичне наповнення дисциплін, тем курсових і кваліфікаційних робіт відповідає об’єкту вивчення та теоретичному змісту предметної області;</a:t>
                      </a:r>
                      <a:endParaRPr lang="ru-RU" sz="1000">
                        <a:effectLst/>
                      </a:endParaRPr>
                    </a:p>
                    <a:p>
                      <a:pPr marL="342900" lvl="0" indent="-342900" algn="just">
                        <a:spcAft>
                          <a:spcPts val="0"/>
                        </a:spcAft>
                        <a:buSzPts val="1000"/>
                        <a:buFont typeface="Symbol"/>
                        <a:buChar char=""/>
                        <a:tabLst>
                          <a:tab pos="457200" algn="l"/>
                        </a:tabLst>
                      </a:pPr>
                      <a:r>
                        <a:rPr lang="uk-UA" sz="1000">
                          <a:effectLst/>
                        </a:rPr>
                        <a:t>здобувач оволодіває методами, методиками, технологіями, необхідними для професійної діяльності;</a:t>
                      </a:r>
                      <a:endParaRPr lang="ru-RU" sz="1000">
                        <a:effectLst/>
                      </a:endParaRPr>
                    </a:p>
                    <a:p>
                      <a:pPr marL="342900" lvl="0" indent="-342900" algn="just">
                        <a:spcAft>
                          <a:spcPts val="0"/>
                        </a:spcAft>
                        <a:buSzPts val="1000"/>
                        <a:buFont typeface="Symbol"/>
                        <a:buChar char=""/>
                        <a:tabLst>
                          <a:tab pos="457200" algn="l"/>
                        </a:tabLst>
                      </a:pPr>
                      <a:r>
                        <a:rPr lang="uk-UA" sz="1000">
                          <a:effectLst/>
                        </a:rPr>
                        <a:t>зміст освітніх компонентів передбачає навчання застосуванню інструментів та обладнання, які є обов’язковими у професійній сфері;</a:t>
                      </a:r>
                      <a:endParaRPr lang="ru-RU" sz="1000">
                        <a:effectLst/>
                      </a:endParaRPr>
                    </a:p>
                    <a:p>
                      <a:pPr marL="342900" lvl="0" indent="-342900" algn="just">
                        <a:spcAft>
                          <a:spcPts val="0"/>
                        </a:spcAft>
                        <a:buSzPts val="1000"/>
                        <a:buFont typeface="Symbol"/>
                        <a:buChar char=""/>
                        <a:tabLst>
                          <a:tab pos="457200" algn="l"/>
                        </a:tabLst>
                      </a:pPr>
                      <a:r>
                        <a:rPr lang="uk-UA" sz="1000">
                          <a:effectLst/>
                        </a:rPr>
                        <a:t>для міждисциплінарних програм – забезпечується формування компетентностей, передбачених стандартами кількох спеціальностей.</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1658975">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spcAft>
                          <a:spcPts val="0"/>
                        </a:spcAft>
                        <a:tabLst>
                          <a:tab pos="457200" algn="l"/>
                        </a:tabLst>
                      </a:pPr>
                      <a:r>
                        <a:rPr lang="uk-UA" sz="1000" dirty="0">
                          <a:effectLst/>
                        </a:rPr>
                        <a:t>Закон України «Про вищу освіту» (п.151, 184 ч.1 ст.1, ст.91, п.3 ч.3 ст.10).</a:t>
                      </a:r>
                      <a:endParaRPr lang="ru-RU" sz="1000" dirty="0">
                        <a:effectLst/>
                      </a:endParaRPr>
                    </a:p>
                    <a:p>
                      <a:pPr marL="342900" lvl="0" indent="-342900" algn="just">
                        <a:spcAft>
                          <a:spcPts val="0"/>
                        </a:spcAft>
                        <a:tabLst>
                          <a:tab pos="457200" algn="l"/>
                        </a:tabLst>
                      </a:pPr>
                      <a:r>
                        <a:rPr lang="uk-UA" sz="1000" dirty="0">
                          <a:effectLst/>
                        </a:rPr>
                        <a:t>Стандарт вищої освіти за спеціальністю відповідного рівня.</a:t>
                      </a:r>
                      <a:endParaRPr lang="ru-RU" sz="1000" dirty="0">
                        <a:effectLst/>
                      </a:endParaRPr>
                    </a:p>
                    <a:p>
                      <a:pPr marL="342900" lvl="0" indent="-342900" algn="just">
                        <a:spcAft>
                          <a:spcPts val="0"/>
                        </a:spcAft>
                        <a:tabLst>
                          <a:tab pos="457200" algn="l"/>
                        </a:tabLst>
                      </a:pPr>
                      <a:r>
                        <a:rPr lang="uk-UA" sz="1000" dirty="0">
                          <a:effectLst/>
                        </a:rPr>
                        <a:t>ISCED-F 2013 – </a:t>
                      </a:r>
                      <a:r>
                        <a:rPr lang="uk-UA" sz="1000" dirty="0" err="1">
                          <a:effectLst/>
                        </a:rPr>
                        <a:t>International</a:t>
                      </a:r>
                      <a:r>
                        <a:rPr lang="uk-UA" sz="1000" dirty="0">
                          <a:effectLst/>
                        </a:rPr>
                        <a:t> Standard </a:t>
                      </a:r>
                      <a:r>
                        <a:rPr lang="uk-UA" sz="1000" dirty="0" err="1">
                          <a:effectLst/>
                        </a:rPr>
                        <a:t>Classification</a:t>
                      </a:r>
                      <a:r>
                        <a:rPr lang="uk-UA" sz="1000" dirty="0">
                          <a:effectLst/>
                        </a:rPr>
                        <a:t> </a:t>
                      </a:r>
                      <a:r>
                        <a:rPr lang="uk-UA" sz="1000" dirty="0" err="1">
                          <a:effectLst/>
                        </a:rPr>
                        <a:t>of</a:t>
                      </a:r>
                      <a:r>
                        <a:rPr lang="uk-UA" sz="1000" dirty="0">
                          <a:effectLst/>
                        </a:rPr>
                        <a:t> </a:t>
                      </a:r>
                      <a:r>
                        <a:rPr lang="uk-UA" sz="1000" dirty="0" err="1">
                          <a:effectLst/>
                        </a:rPr>
                        <a:t>Education</a:t>
                      </a:r>
                      <a:r>
                        <a:rPr lang="uk-UA" sz="1000" dirty="0">
                          <a:effectLst/>
                        </a:rPr>
                        <a:t>: </a:t>
                      </a:r>
                      <a:r>
                        <a:rPr lang="uk-UA" sz="1000" dirty="0" err="1">
                          <a:effectLst/>
                        </a:rPr>
                        <a:t>Fields</a:t>
                      </a:r>
                      <a:r>
                        <a:rPr lang="uk-UA" sz="1000" dirty="0">
                          <a:effectLst/>
                        </a:rPr>
                        <a:t> </a:t>
                      </a:r>
                      <a:r>
                        <a:rPr lang="uk-UA" sz="1000" dirty="0" err="1">
                          <a:effectLst/>
                        </a:rPr>
                        <a:t>of</a:t>
                      </a:r>
                      <a:r>
                        <a:rPr lang="uk-UA" sz="1000" dirty="0">
                          <a:effectLst/>
                        </a:rPr>
                        <a:t> </a:t>
                      </a:r>
                      <a:r>
                        <a:rPr lang="uk-UA" sz="1000" dirty="0" err="1">
                          <a:effectLst/>
                        </a:rPr>
                        <a:t>education</a:t>
                      </a:r>
                      <a:r>
                        <a:rPr lang="uk-UA" sz="1000" dirty="0">
                          <a:effectLst/>
                        </a:rPr>
                        <a:t> </a:t>
                      </a:r>
                      <a:r>
                        <a:rPr lang="uk-UA" sz="1000" dirty="0" err="1">
                          <a:effectLst/>
                        </a:rPr>
                        <a:t>and</a:t>
                      </a:r>
                      <a:r>
                        <a:rPr lang="uk-UA" sz="1000" dirty="0">
                          <a:effectLst/>
                        </a:rPr>
                        <a:t> </a:t>
                      </a:r>
                      <a:r>
                        <a:rPr lang="uk-UA" sz="1000" dirty="0" err="1">
                          <a:effectLst/>
                        </a:rPr>
                        <a:t>training</a:t>
                      </a:r>
                      <a:r>
                        <a:rPr lang="uk-UA" sz="1000" dirty="0">
                          <a:effectLst/>
                        </a:rPr>
                        <a:t>.</a:t>
                      </a:r>
                      <a:endParaRPr lang="ru-RU" sz="1000" dirty="0">
                        <a:effectLst/>
                      </a:endParaRPr>
                    </a:p>
                    <a:p>
                      <a:pPr marL="342900" lvl="0" indent="-342900" algn="just">
                        <a:spcAft>
                          <a:spcPts val="0"/>
                        </a:spcAft>
                        <a:tabLst>
                          <a:tab pos="457200" algn="l"/>
                        </a:tabLst>
                      </a:pPr>
                      <a:r>
                        <a:rPr lang="uk-UA" sz="1000" dirty="0">
                          <a:effectLst/>
                        </a:rPr>
                        <a:t>ESG 2015, стандарт 1.2.</a:t>
                      </a:r>
                      <a:endParaRPr lang="ru-RU" sz="1000" dirty="0">
                        <a:effectLst/>
                      </a:endParaRPr>
                    </a:p>
                    <a:p>
                      <a:pPr algn="just">
                        <a:spcAft>
                          <a:spcPts val="0"/>
                        </a:spcAft>
                      </a:pPr>
                      <a:r>
                        <a:rPr lang="uk-UA" sz="1000" dirty="0">
                          <a:effectLst/>
                        </a:rPr>
                        <a:t>Організаційно-управлінські документи ЗВО:</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робочі програми/</a:t>
                      </a:r>
                      <a:r>
                        <a:rPr lang="uk-UA" sz="1000" dirty="0" err="1">
                          <a:effectLst/>
                        </a:rPr>
                        <a:t>силабуси</a:t>
                      </a:r>
                      <a:r>
                        <a:rPr lang="uk-UA" sz="1000" dirty="0">
                          <a:effectLst/>
                        </a:rPr>
                        <a:t> освітніх компонентів;</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навчальний план;</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програми практичної підготовки;</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тематика курсових і кваліфікаційних робіт.</a:t>
                      </a:r>
                      <a:endParaRPr lang="ru-RU" sz="1000" dirty="0">
                        <a:effectLst/>
                        <a:latin typeface="Calibri"/>
                        <a:ea typeface="Times New Roman"/>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25439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3076807302"/>
              </p:ext>
            </p:extLst>
          </p:nvPr>
        </p:nvGraphicFramePr>
        <p:xfrm>
          <a:off x="457201" y="548680"/>
          <a:ext cx="7859216" cy="5934639"/>
        </p:xfrm>
        <a:graphic>
          <a:graphicData uri="http://schemas.openxmlformats.org/drawingml/2006/table">
            <a:tbl>
              <a:tblPr firstRow="1" firstCol="1" bandRow="1">
                <a:tableStyleId>{5C22544A-7EE6-4342-B048-85BDC9FD1C3A}</a:tableStyleId>
              </a:tblPr>
              <a:tblGrid>
                <a:gridCol w="1715250">
                  <a:extLst>
                    <a:ext uri="{9D8B030D-6E8A-4147-A177-3AD203B41FA5}">
                      <a16:colId xmlns:a16="http://schemas.microsoft.com/office/drawing/2014/main" val="20000"/>
                    </a:ext>
                  </a:extLst>
                </a:gridCol>
                <a:gridCol w="6143966">
                  <a:extLst>
                    <a:ext uri="{9D8B030D-6E8A-4147-A177-3AD203B41FA5}">
                      <a16:colId xmlns:a16="http://schemas.microsoft.com/office/drawing/2014/main" val="20001"/>
                    </a:ext>
                  </a:extLst>
                </a:gridCol>
              </a:tblGrid>
              <a:tr h="1622703">
                <a:tc>
                  <a:txBody>
                    <a:bodyPr/>
                    <a:lstStyle/>
                    <a:p>
                      <a:pPr algn="ctr">
                        <a:lnSpc>
                          <a:spcPct val="115000"/>
                        </a:lnSpc>
                        <a:spcAft>
                          <a:spcPts val="0"/>
                        </a:spcAft>
                      </a:pPr>
                      <a:r>
                        <a:rPr lang="uk-UA" sz="1100">
                          <a:effectLst/>
                        </a:rPr>
                        <a:t>Що перевірятимуть експерти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Font typeface="+mj-lt"/>
                        <a:buAutoNum type="arabicPeriod"/>
                      </a:pPr>
                      <a:r>
                        <a:rPr lang="uk-UA" sz="1100">
                          <a:effectLst/>
                        </a:rPr>
                        <a:t>Чи відповідає зміст дисциплін, практик, курсових і кваліфікаційних робіт об’єкту вивчення та теоретичному змісту предметної області.</a:t>
                      </a:r>
                      <a:endParaRPr lang="ru-RU" sz="1000">
                        <a:effectLst/>
                      </a:endParaRPr>
                    </a:p>
                    <a:p>
                      <a:pPr marL="342900" lvl="0" indent="-342900" algn="just">
                        <a:lnSpc>
                          <a:spcPct val="115000"/>
                        </a:lnSpc>
                        <a:spcAft>
                          <a:spcPts val="0"/>
                        </a:spcAft>
                        <a:buFont typeface="+mj-lt"/>
                        <a:buAutoNum type="arabicPeriod"/>
                      </a:pPr>
                      <a:r>
                        <a:rPr lang="uk-UA" sz="1100">
                          <a:effectLst/>
                        </a:rPr>
                        <a:t>Чи забезпечує ОП оволодіння методами, методиками, технологіями, що використовуються у професійній діяльності.</a:t>
                      </a:r>
                      <a:endParaRPr lang="ru-RU" sz="1000">
                        <a:effectLst/>
                      </a:endParaRPr>
                    </a:p>
                    <a:p>
                      <a:pPr marL="342900" lvl="0" indent="-342900" algn="just">
                        <a:lnSpc>
                          <a:spcPct val="115000"/>
                        </a:lnSpc>
                        <a:spcAft>
                          <a:spcPts val="0"/>
                        </a:spcAft>
                        <a:buFont typeface="+mj-lt"/>
                        <a:buAutoNum type="arabicPeriod"/>
                      </a:pPr>
                      <a:r>
                        <a:rPr lang="uk-UA" sz="1100">
                          <a:effectLst/>
                        </a:rPr>
                        <a:t>Чи передбачено формування навичок роботи з обладнанням, інструментами, програмним забезпеченням, необхідними фахівцю.</a:t>
                      </a:r>
                      <a:endParaRPr lang="ru-RU" sz="1000">
                        <a:effectLst/>
                      </a:endParaRPr>
                    </a:p>
                    <a:p>
                      <a:pPr marL="342900" lvl="0" indent="-342900" algn="just">
                        <a:lnSpc>
                          <a:spcPct val="115000"/>
                        </a:lnSpc>
                        <a:spcAft>
                          <a:spcPts val="0"/>
                        </a:spcAft>
                        <a:buFont typeface="+mj-lt"/>
                        <a:buAutoNum type="arabicPeriod"/>
                      </a:pPr>
                      <a:r>
                        <a:rPr lang="uk-UA" sz="1100">
                          <a:effectLst/>
                        </a:rPr>
                        <a:t>Для міждисциплінарних програм – чи охоплено компетентності з кількох спеціальностей.</a:t>
                      </a:r>
                      <a:endParaRPr lang="ru-RU" sz="1000">
                        <a:effectLst/>
                        <a:latin typeface="Calibri"/>
                        <a:ea typeface="Calibri"/>
                        <a:cs typeface="Times New Roman"/>
                      </a:endParaRPr>
                    </a:p>
                  </a:txBody>
                  <a:tcPr marL="60111" marR="60111" marT="0" marB="0"/>
                </a:tc>
                <a:extLst>
                  <a:ext uri="{0D108BD9-81ED-4DB2-BD59-A6C34878D82A}">
                    <a16:rowId xmlns:a16="http://schemas.microsoft.com/office/drawing/2014/main" val="10000"/>
                  </a:ext>
                </a:extLst>
              </a:tr>
              <a:tr h="2015780">
                <a:tc>
                  <a:txBody>
                    <a:bodyPr/>
                    <a:lstStyle/>
                    <a:p>
                      <a:pPr algn="ctr">
                        <a:lnSpc>
                          <a:spcPct val="115000"/>
                        </a:lnSpc>
                        <a:spcAft>
                          <a:spcPts val="0"/>
                        </a:spcAft>
                      </a:pPr>
                      <a:r>
                        <a:rPr lang="uk-UA" sz="1100">
                          <a:effectLst/>
                        </a:rPr>
                        <a:t>Можливі недоліки та як їх обґрунтовувати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Зміст ОП не відповідає предметній області.</a:t>
                      </a:r>
                      <a:endParaRPr lang="ru-RU" sz="1000">
                        <a:effectLst/>
                      </a:endParaRPr>
                    </a:p>
                    <a:p>
                      <a:pPr marL="342900" lvl="0" indent="-342900" algn="just">
                        <a:spcAft>
                          <a:spcPts val="0"/>
                        </a:spcAft>
                        <a:buSzPts val="1000"/>
                        <a:buFont typeface="Symbol"/>
                        <a:buChar char=""/>
                        <a:tabLst>
                          <a:tab pos="111125" algn="l"/>
                        </a:tabLst>
                      </a:pPr>
                      <a:r>
                        <a:rPr lang="uk-UA" sz="1000">
                          <a:effectLst/>
                        </a:rPr>
                        <a:t>Вказати, які вимоги стандарту/ISCED-F не виконуються:</a:t>
                      </a:r>
                      <a:endParaRPr lang="ru-RU" sz="1000">
                        <a:effectLst/>
                      </a:endParaRPr>
                    </a:p>
                    <a:p>
                      <a:pPr marL="342900" lvl="0" indent="-342900" algn="just">
                        <a:spcAft>
                          <a:spcPts val="0"/>
                        </a:spcAft>
                        <a:buSzPts val="1000"/>
                        <a:buFont typeface="Symbol"/>
                        <a:buChar char=""/>
                        <a:tabLst>
                          <a:tab pos="111125" algn="l"/>
                        </a:tabLst>
                      </a:pPr>
                      <a:r>
                        <a:rPr lang="uk-UA" sz="1000">
                          <a:effectLst/>
                        </a:rPr>
                        <a:t>об’єкти вивчення/діяльності, що не охоплені програмою;</a:t>
                      </a:r>
                      <a:endParaRPr lang="ru-RU" sz="1000">
                        <a:effectLst/>
                      </a:endParaRPr>
                    </a:p>
                    <a:p>
                      <a:pPr marL="342900" lvl="0" indent="-342900" algn="just">
                        <a:spcAft>
                          <a:spcPts val="0"/>
                        </a:spcAft>
                        <a:buSzPts val="1000"/>
                        <a:buFont typeface="Symbol"/>
                        <a:buChar char=""/>
                        <a:tabLst>
                          <a:tab pos="111125" algn="l"/>
                        </a:tabLst>
                      </a:pPr>
                      <a:r>
                        <a:rPr lang="uk-UA" sz="1000">
                          <a:effectLst/>
                        </a:rPr>
                        <a:t>поняття, концепції, принципи, відсутні у змісті;</a:t>
                      </a:r>
                      <a:endParaRPr lang="ru-RU" sz="1000">
                        <a:effectLst/>
                      </a:endParaRPr>
                    </a:p>
                    <a:p>
                      <a:pPr marL="342900" lvl="0" indent="-342900" algn="just">
                        <a:spcAft>
                          <a:spcPts val="0"/>
                        </a:spcAft>
                        <a:buSzPts val="1000"/>
                        <a:buFont typeface="Symbol"/>
                        <a:buChar char=""/>
                        <a:tabLst>
                          <a:tab pos="111125" algn="l"/>
                        </a:tabLst>
                      </a:pPr>
                      <a:r>
                        <a:rPr lang="uk-UA" sz="1000">
                          <a:effectLst/>
                        </a:rPr>
                        <a:t>методи, методики, технології, якими не оволодіває студент;</a:t>
                      </a:r>
                      <a:endParaRPr lang="ru-RU" sz="1000">
                        <a:effectLst/>
                      </a:endParaRPr>
                    </a:p>
                    <a:p>
                      <a:pPr marL="342900" lvl="0" indent="-342900" algn="just">
                        <a:spcAft>
                          <a:spcPts val="0"/>
                        </a:spcAft>
                        <a:buSzPts val="1000"/>
                        <a:buFont typeface="Symbol"/>
                        <a:buChar char=""/>
                        <a:tabLst>
                          <a:tab pos="111125" algn="l"/>
                        </a:tabLst>
                      </a:pPr>
                      <a:r>
                        <a:rPr lang="uk-UA" sz="1000">
                          <a:effectLst/>
                        </a:rPr>
                        <a:t>інструменти, обладнання, програмне забезпечення, що не передбачені для вивчення.</a:t>
                      </a:r>
                      <a:endParaRPr lang="ru-RU" sz="1000">
                        <a:effectLst/>
                      </a:endParaRPr>
                    </a:p>
                    <a:p>
                      <a:pPr algn="just">
                        <a:spcAft>
                          <a:spcPts val="0"/>
                        </a:spcAft>
                      </a:pPr>
                      <a:r>
                        <a:rPr lang="uk-UA" sz="1000">
                          <a:effectLst/>
                        </a:rPr>
                        <a:t>Тематика кваліфікаційних робіт не відповідає предметній області.</a:t>
                      </a:r>
                      <a:endParaRPr lang="ru-RU" sz="1000">
                        <a:effectLst/>
                      </a:endParaRPr>
                    </a:p>
                    <a:p>
                      <a:pPr marL="342900" lvl="0" indent="-342900" algn="just">
                        <a:spcAft>
                          <a:spcPts val="0"/>
                        </a:spcAft>
                        <a:buSzPts val="1000"/>
                        <a:buFont typeface="Symbol"/>
                        <a:buChar char=""/>
                        <a:tabLst>
                          <a:tab pos="291465" algn="l"/>
                        </a:tabLst>
                      </a:pPr>
                      <a:r>
                        <a:rPr lang="uk-UA" sz="1000">
                          <a:effectLst/>
                        </a:rPr>
                        <a:t>Вказати конкретні кваліфікаційні роботи;</a:t>
                      </a:r>
                      <a:endParaRPr lang="ru-RU" sz="1000">
                        <a:effectLst/>
                      </a:endParaRPr>
                    </a:p>
                    <a:p>
                      <a:pPr marL="342900" lvl="0" indent="-342900" algn="just">
                        <a:spcAft>
                          <a:spcPts val="0"/>
                        </a:spcAft>
                        <a:buSzPts val="1000"/>
                        <a:buFont typeface="Symbol"/>
                        <a:buChar char=""/>
                        <a:tabLst>
                          <a:tab pos="291465" algn="l"/>
                        </a:tabLst>
                      </a:pPr>
                      <a:r>
                        <a:rPr lang="uk-UA" sz="1000">
                          <a:effectLst/>
                        </a:rPr>
                        <a:t>Обґрунтувати невідповідність (наприклад, тема відноситься до іншої предметної області; предмет або завдання є занадто загальними чи належать іншій сфері);</a:t>
                      </a:r>
                      <a:endParaRPr lang="ru-RU" sz="1000">
                        <a:effectLst/>
                      </a:endParaRPr>
                    </a:p>
                    <a:p>
                      <a:pPr marL="342900" lvl="0" indent="-342900" algn="just">
                        <a:spcAft>
                          <a:spcPts val="0"/>
                        </a:spcAft>
                        <a:buSzPts val="1000"/>
                        <a:buFont typeface="Symbol"/>
                        <a:buChar char=""/>
                        <a:tabLst>
                          <a:tab pos="291465" algn="l"/>
                        </a:tabLst>
                      </a:pPr>
                      <a:r>
                        <a:rPr lang="uk-UA" sz="1000">
                          <a:effectLst/>
                        </a:rPr>
                        <a:t>Пояснити, чому така робота не сприяє розвитку навичок у межах спеціальності.</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1"/>
                  </a:ext>
                </a:extLst>
              </a:tr>
              <a:tr h="1832527">
                <a:tc>
                  <a:txBody>
                    <a:bodyPr/>
                    <a:lstStyle/>
                    <a:p>
                      <a:pPr algn="ctr">
                        <a:lnSpc>
                          <a:spcPct val="115000"/>
                        </a:lnSpc>
                        <a:spcAft>
                          <a:spcPts val="0"/>
                        </a:spcAft>
                      </a:pPr>
                      <a:r>
                        <a:rPr lang="uk-UA" sz="1100">
                          <a:effectLst/>
                        </a:rPr>
                        <a:t>Практичні рекомендації для гарантів</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spcAft>
                          <a:spcPts val="0"/>
                        </a:spcAft>
                        <a:buFont typeface="+mj-lt"/>
                        <a:buAutoNum type="arabicPeriod"/>
                      </a:pPr>
                      <a:r>
                        <a:rPr lang="uk-UA" sz="1000">
                          <a:effectLst/>
                        </a:rPr>
                        <a:t>Перевірити відповідність дисциплін і практик стандарту вищої освіти (або ISCED-F у разі його відсутності).</a:t>
                      </a:r>
                      <a:endParaRPr lang="ru-RU" sz="1000">
                        <a:effectLst/>
                      </a:endParaRPr>
                    </a:p>
                    <a:p>
                      <a:pPr marL="342900" lvl="0" indent="-342900" algn="just">
                        <a:spcAft>
                          <a:spcPts val="0"/>
                        </a:spcAft>
                        <a:buFont typeface="+mj-lt"/>
                        <a:buAutoNum type="arabicPeriod"/>
                      </a:pPr>
                      <a:r>
                        <a:rPr lang="uk-UA" sz="1000">
                          <a:effectLst/>
                        </a:rPr>
                        <a:t>Переконатися, що у програмах/силабусах чітко відображено: об’єкти і предмети вивчення; ключові поняття та концепції предметної області; методи, технології, що застосовуються на практиці; інструменти й обладнання, необхідні у професійній сфері.</a:t>
                      </a:r>
                      <a:endParaRPr lang="ru-RU" sz="1000">
                        <a:effectLst/>
                      </a:endParaRPr>
                    </a:p>
                    <a:p>
                      <a:pPr marL="342900" lvl="0" indent="-342900" algn="just">
                        <a:spcAft>
                          <a:spcPts val="0"/>
                        </a:spcAft>
                        <a:buFont typeface="+mj-lt"/>
                        <a:buAutoNum type="arabicPeriod"/>
                      </a:pPr>
                      <a:r>
                        <a:rPr lang="uk-UA" sz="1000">
                          <a:effectLst/>
                        </a:rPr>
                        <a:t>Перевірити тематику курсових і кваліфікаційних робіт – вона має відповідати спеціальності.</a:t>
                      </a:r>
                      <a:endParaRPr lang="ru-RU" sz="1000">
                        <a:effectLst/>
                      </a:endParaRPr>
                    </a:p>
                    <a:p>
                      <a:pPr marL="342900" lvl="0" indent="-342900" algn="just">
                        <a:spcAft>
                          <a:spcPts val="0"/>
                        </a:spcAft>
                        <a:buFont typeface="+mj-lt"/>
                        <a:buAutoNum type="arabicPeriod"/>
                      </a:pPr>
                      <a:r>
                        <a:rPr lang="uk-UA" sz="1000">
                          <a:effectLst/>
                        </a:rPr>
                        <a:t>Для міждисциплінарних програм – чітко показати, які компетентності з яких спеціальностей формуються.</a:t>
                      </a:r>
                      <a:endParaRPr lang="ru-RU" sz="1000">
                        <a:effectLst/>
                      </a:endParaRPr>
                    </a:p>
                    <a:p>
                      <a:pPr marL="342900" lvl="0" indent="-342900" algn="just">
                        <a:spcAft>
                          <a:spcPts val="0"/>
                        </a:spcAft>
                        <a:buFont typeface="+mj-lt"/>
                        <a:buAutoNum type="arabicPeriod"/>
                      </a:pPr>
                      <a:r>
                        <a:rPr lang="uk-UA" sz="1000">
                          <a:effectLst/>
                        </a:rPr>
                        <a:t>Забезпечити узгодженість навчального плану, силабусів і тематики атестаційних робіт з описом предметної області.</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2"/>
                  </a:ext>
                </a:extLst>
              </a:tr>
              <a:tr h="463629">
                <a:tc>
                  <a:txBody>
                    <a:bodyPr/>
                    <a:lstStyle/>
                    <a:p>
                      <a:pPr algn="ctr">
                        <a:lnSpc>
                          <a:spcPct val="115000"/>
                        </a:lnSpc>
                        <a:spcAft>
                          <a:spcPts val="0"/>
                        </a:spcAft>
                      </a:pPr>
                      <a:r>
                        <a:rPr lang="uk-UA" sz="1100">
                          <a:effectLst/>
                        </a:rPr>
                        <a:t>NOTA BENE!</a:t>
                      </a:r>
                      <a:endParaRPr lang="ru-RU" sz="1000">
                        <a:effectLst/>
                        <a:latin typeface="Calibri"/>
                        <a:ea typeface="Calibri"/>
                        <a:cs typeface="Times New Roman"/>
                      </a:endParaRPr>
                    </a:p>
                  </a:txBody>
                  <a:tcPr marL="60111" marR="60111" marT="0" marB="0" anchor="ctr"/>
                </a:tc>
                <a:tc>
                  <a:txBody>
                    <a:bodyPr/>
                    <a:lstStyle/>
                    <a:p>
                      <a:pPr algn="just">
                        <a:lnSpc>
                          <a:spcPct val="115000"/>
                        </a:lnSpc>
                        <a:spcAft>
                          <a:spcPts val="0"/>
                        </a:spcAft>
                      </a:pPr>
                      <a:r>
                        <a:rPr lang="uk-UA" sz="1100" dirty="0">
                          <a:effectLst/>
                        </a:rPr>
                        <a:t>! Встановлюючи відповідність за </a:t>
                      </a:r>
                      <a:r>
                        <a:rPr lang="uk-UA" sz="1100" dirty="0" err="1">
                          <a:effectLst/>
                        </a:rPr>
                        <a:t>підкритерієм</a:t>
                      </a:r>
                      <a:r>
                        <a:rPr lang="uk-UA" sz="1100" dirty="0">
                          <a:effectLst/>
                        </a:rPr>
                        <a:t>, варто виходити з визначення предметної області, передбаченої відповідним стандартом вищої освіти (за наявності). </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3098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43608" y="1916832"/>
            <a:ext cx="6400800" cy="3240360"/>
          </a:xfrm>
        </p:spPr>
        <p:txBody>
          <a:bodyPr>
            <a:normAutofit fontScale="25000" lnSpcReduction="20000"/>
          </a:bodyPr>
          <a:lstStyle/>
          <a:p>
            <a:r>
              <a:rPr lang="uk-UA" sz="16600" b="1" dirty="0">
                <a:solidFill>
                  <a:schemeClr val="tx1"/>
                </a:solidFill>
                <a:latin typeface="Times New Roman" pitchFamily="18" charset="0"/>
                <a:cs typeface="Times New Roman" pitchFamily="18" charset="0"/>
              </a:rPr>
              <a:t>КРИТЕРІЙ 1. </a:t>
            </a:r>
          </a:p>
          <a:p>
            <a:endParaRPr lang="ru-RU" sz="9600" dirty="0">
              <a:solidFill>
                <a:schemeClr val="tx1"/>
              </a:solidFill>
              <a:latin typeface="Times New Roman" pitchFamily="18" charset="0"/>
              <a:cs typeface="Times New Roman" pitchFamily="18" charset="0"/>
            </a:endParaRPr>
          </a:p>
          <a:p>
            <a:r>
              <a:rPr lang="uk-UA" sz="16600" b="1" dirty="0">
                <a:solidFill>
                  <a:schemeClr val="tx1"/>
                </a:solidFill>
                <a:latin typeface="Times New Roman" pitchFamily="18" charset="0"/>
                <a:cs typeface="Times New Roman" pitchFamily="18" charset="0"/>
              </a:rPr>
              <a:t>ПРОЄКТУВАННЯ ОСВІТНЬОЇ ПРОГРАМИ </a:t>
            </a:r>
            <a:endParaRPr lang="ru-RU" sz="16600" dirty="0">
              <a:solidFill>
                <a:schemeClr val="tx1"/>
              </a:solidFill>
              <a:latin typeface="Times New Roman" pitchFamily="18" charset="0"/>
              <a:cs typeface="Times New Roman" pitchFamily="18" charset="0"/>
            </a:endParaRPr>
          </a:p>
          <a:p>
            <a:pPr algn="just"/>
            <a:r>
              <a:rPr lang="uk-UA" sz="2600" i="1" dirty="0">
                <a:solidFill>
                  <a:schemeClr val="tx1"/>
                </a:solidFill>
                <a:latin typeface="Times New Roman" pitchFamily="18" charset="0"/>
                <a:cs typeface="Times New Roman" pitchFamily="18" charset="0"/>
              </a:rPr>
              <a:t>? </a:t>
            </a:r>
            <a:endParaRPr lang="ru-RU" sz="2600" dirty="0">
              <a:solidFill>
                <a:schemeClr val="tx1"/>
              </a:solidFill>
              <a:latin typeface="Times New Roman" pitchFamily="18" charset="0"/>
              <a:cs typeface="Times New Roman" pitchFamily="18" charset="0"/>
            </a:endParaRPr>
          </a:p>
          <a:p>
            <a:endParaRPr lang="ru-RU" sz="2400" dirty="0">
              <a:solidFill>
                <a:schemeClr val="tx1"/>
              </a:solidFill>
              <a:latin typeface="Times New Roman" pitchFamily="18" charset="0"/>
              <a:cs typeface="Times New Roman" pitchFamily="18" charset="0"/>
            </a:endParaRPr>
          </a:p>
        </p:txBody>
      </p:sp>
      <p:sp>
        <p:nvSpPr>
          <p:cNvPr id="6"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Tree>
    <p:extLst>
      <p:ext uri="{BB962C8B-B14F-4D97-AF65-F5344CB8AC3E}">
        <p14:creationId xmlns:p14="http://schemas.microsoft.com/office/powerpoint/2010/main" val="306112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584176"/>
          </a:xfrm>
        </p:spPr>
        <p:txBody>
          <a:bodyPr>
            <a:normAutofit lnSpcReduction="10000"/>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2.4. </a:t>
            </a:r>
            <a:r>
              <a:rPr lang="uk-UA" sz="2100" dirty="0">
                <a:solidFill>
                  <a:schemeClr val="tx1"/>
                </a:solidFill>
                <a:latin typeface="Times New Roman" pitchFamily="18" charset="0"/>
                <a:cs typeface="Times New Roman" pitchFamily="18" charset="0"/>
              </a:rPr>
              <a:t>Структура і зміст освітньої програми передбачають можливість для формування індивідуальної освітньої траєкторії, зокрема через індивідуальний вибір здобувачами вищої освіти навчальних дисциплін в обсязі, передбаченому законодавством.</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2969293021"/>
              </p:ext>
            </p:extLst>
          </p:nvPr>
        </p:nvGraphicFramePr>
        <p:xfrm>
          <a:off x="467544" y="2204864"/>
          <a:ext cx="7787208" cy="3554933"/>
        </p:xfrm>
        <a:graphic>
          <a:graphicData uri="http://schemas.openxmlformats.org/drawingml/2006/table">
            <a:tbl>
              <a:tblPr firstRow="1" firstCol="1" bandRow="1">
                <a:tableStyleId>{5C22544A-7EE6-4342-B048-85BDC9FD1C3A}</a:tableStyleId>
              </a:tblPr>
              <a:tblGrid>
                <a:gridCol w="1699534">
                  <a:extLst>
                    <a:ext uri="{9D8B030D-6E8A-4147-A177-3AD203B41FA5}">
                      <a16:colId xmlns:a16="http://schemas.microsoft.com/office/drawing/2014/main" val="20000"/>
                    </a:ext>
                  </a:extLst>
                </a:gridCol>
                <a:gridCol w="6087674">
                  <a:extLst>
                    <a:ext uri="{9D8B030D-6E8A-4147-A177-3AD203B41FA5}">
                      <a16:colId xmlns:a16="http://schemas.microsoft.com/office/drawing/2014/main" val="20001"/>
                    </a:ext>
                  </a:extLst>
                </a:gridCol>
              </a:tblGrid>
              <a:tr h="1862108">
                <a:tc>
                  <a:txBody>
                    <a:bodyPr/>
                    <a:lstStyle/>
                    <a:p>
                      <a:pPr algn="ctr">
                        <a:lnSpc>
                          <a:spcPct val="115000"/>
                        </a:lnSpc>
                        <a:spcAft>
                          <a:spcPts val="0"/>
                        </a:spcAft>
                      </a:pPr>
                      <a:r>
                        <a:rPr lang="uk-UA" sz="1100" dirty="0">
                          <a:effectLst/>
                        </a:rPr>
                        <a:t>Суть </a:t>
                      </a:r>
                      <a:r>
                        <a:rPr lang="uk-UA" sz="1100" dirty="0" err="1">
                          <a:effectLst/>
                        </a:rPr>
                        <a:t>підкритерію</a:t>
                      </a:r>
                      <a:endParaRPr lang="ru-RU" sz="1000" dirty="0">
                        <a:effectLst/>
                      </a:endParaRPr>
                    </a:p>
                    <a:p>
                      <a:pPr algn="ctr">
                        <a:lnSpc>
                          <a:spcPct val="115000"/>
                        </a:lnSpc>
                        <a:spcAft>
                          <a:spcPts val="0"/>
                        </a:spcAft>
                      </a:pPr>
                      <a:r>
                        <a:rPr lang="uk-UA" sz="1100" dirty="0">
                          <a:effectLst/>
                        </a:rPr>
                        <a:t> </a:t>
                      </a:r>
                      <a:endParaRPr lang="ru-RU" sz="1000" dirty="0">
                        <a:effectLst/>
                        <a:latin typeface="Calibri"/>
                        <a:ea typeface="Calibri"/>
                        <a:cs typeface="Times New Roman"/>
                      </a:endParaRPr>
                    </a:p>
                  </a:txBody>
                  <a:tcPr marL="60111" marR="60111" marT="0" marB="0" anchor="ctr"/>
                </a:tc>
                <a:tc>
                  <a:txBody>
                    <a:bodyPr/>
                    <a:lstStyle/>
                    <a:p>
                      <a:pPr>
                        <a:spcAft>
                          <a:spcPts val="0"/>
                        </a:spcAft>
                      </a:pPr>
                      <a:r>
                        <a:rPr lang="uk-UA" sz="1000">
                          <a:effectLst/>
                        </a:rPr>
                        <a:t>Підкритерій 2.4 вимагає, щоб у структурі освітньої програми була забезпечена реальна можливість індивідуального вибору дисциплін здобувачами, а не формальна. Це означає:</a:t>
                      </a:r>
                      <a:endParaRPr lang="ru-RU" sz="1000">
                        <a:effectLst/>
                      </a:endParaRPr>
                    </a:p>
                    <a:p>
                      <a:pPr marL="342900" lvl="0" indent="-342900">
                        <a:spcAft>
                          <a:spcPts val="0"/>
                        </a:spcAft>
                        <a:buSzPts val="1000"/>
                        <a:buFont typeface="Symbol"/>
                        <a:buChar char=""/>
                        <a:tabLst>
                          <a:tab pos="457200" algn="l"/>
                        </a:tabLst>
                      </a:pPr>
                      <a:r>
                        <a:rPr lang="uk-UA" sz="1000">
                          <a:effectLst/>
                        </a:rPr>
                        <a:t>Наявність чітко прописаних процедур вибору дисциплін у локальних актах ЗВО.</a:t>
                      </a:r>
                      <a:endParaRPr lang="ru-RU" sz="1000">
                        <a:effectLst/>
                      </a:endParaRPr>
                    </a:p>
                    <a:p>
                      <a:pPr marL="342900" lvl="0" indent="-342900">
                        <a:spcAft>
                          <a:spcPts val="0"/>
                        </a:spcAft>
                        <a:buSzPts val="1000"/>
                        <a:buFont typeface="Symbol"/>
                        <a:buChar char=""/>
                        <a:tabLst>
                          <a:tab pos="457200" algn="l"/>
                        </a:tabLst>
                      </a:pPr>
                      <a:r>
                        <a:rPr lang="uk-UA" sz="1000">
                          <a:effectLst/>
                        </a:rPr>
                        <a:t>Дотримання вимог закону щодо обсягу вибіркових компонентів (мінімум 25% від загального обсягу освітньої програми).</a:t>
                      </a:r>
                      <a:endParaRPr lang="ru-RU" sz="1000">
                        <a:effectLst/>
                      </a:endParaRPr>
                    </a:p>
                    <a:p>
                      <a:pPr marL="342900" lvl="0" indent="-342900">
                        <a:spcAft>
                          <a:spcPts val="0"/>
                        </a:spcAft>
                        <a:buSzPts val="1000"/>
                        <a:buFont typeface="Symbol"/>
                        <a:buChar char=""/>
                        <a:tabLst>
                          <a:tab pos="457200" algn="l"/>
                        </a:tabLst>
                      </a:pPr>
                      <a:r>
                        <a:rPr lang="uk-UA" sz="1000">
                          <a:effectLst/>
                        </a:rPr>
                        <a:t>Забезпечення свідомого вибору через прозоре інформування студентів про зміст та результати навчання вибіркових дисциплін.</a:t>
                      </a:r>
                      <a:endParaRPr lang="ru-RU" sz="1000">
                        <a:effectLst/>
                      </a:endParaRPr>
                    </a:p>
                    <a:p>
                      <a:pPr marL="342900" lvl="0" indent="-342900">
                        <a:spcAft>
                          <a:spcPts val="0"/>
                        </a:spcAft>
                        <a:buSzPts val="1000"/>
                        <a:buFont typeface="Symbol"/>
                        <a:buChar char=""/>
                        <a:tabLst>
                          <a:tab pos="457200" algn="l"/>
                        </a:tabLst>
                      </a:pPr>
                      <a:r>
                        <a:rPr lang="uk-UA" sz="1000">
                          <a:effectLst/>
                        </a:rPr>
                        <a:t>Наявність альтернативності (мінімум 2 дисципліни на кожному етапі вибору, без дублювання змісту).</a:t>
                      </a:r>
                      <a:endParaRPr lang="ru-RU" sz="1000">
                        <a:effectLst/>
                      </a:endParaRPr>
                    </a:p>
                    <a:p>
                      <a:pPr marL="342900" lvl="0" indent="-342900">
                        <a:spcAft>
                          <a:spcPts val="0"/>
                        </a:spcAft>
                        <a:buSzPts val="1000"/>
                        <a:buFont typeface="Symbol"/>
                        <a:buChar char=""/>
                        <a:tabLst>
                          <a:tab pos="457200" algn="l"/>
                        </a:tabLst>
                      </a:pPr>
                      <a:r>
                        <a:rPr lang="uk-UA" sz="1000">
                          <a:effectLst/>
                        </a:rPr>
                        <a:t>Уникнення ситуацій «псевдовибірковості» (коли предмети однакові за змістом, недоступні через обсяг чи пререквізити, або коли вибір формально існує, але фактично його немає).</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1692825">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spcAft>
                          <a:spcPts val="0"/>
                        </a:spcAft>
                        <a:tabLst>
                          <a:tab pos="457200" algn="l"/>
                        </a:tabLst>
                      </a:pPr>
                      <a:r>
                        <a:rPr lang="uk-UA" sz="1000" dirty="0">
                          <a:effectLst/>
                        </a:rPr>
                        <a:t>Закон України «Про вищу освіту» (п.15 ч.1 ст.62, п.111 ч.1 ст.1).</a:t>
                      </a:r>
                      <a:endParaRPr lang="ru-RU" sz="1000" dirty="0">
                        <a:effectLst/>
                      </a:endParaRPr>
                    </a:p>
                    <a:p>
                      <a:pPr marL="342900" lvl="0" indent="-342900">
                        <a:spcAft>
                          <a:spcPts val="0"/>
                        </a:spcAft>
                        <a:tabLst>
                          <a:tab pos="457200" algn="l"/>
                        </a:tabLst>
                      </a:pPr>
                      <a:r>
                        <a:rPr lang="uk-UA" sz="1000" dirty="0">
                          <a:effectLst/>
                        </a:rPr>
                        <a:t>Порядок підготовки здобувачів </a:t>
                      </a:r>
                      <a:r>
                        <a:rPr lang="uk-UA" sz="1000" dirty="0" err="1">
                          <a:effectLst/>
                        </a:rPr>
                        <a:t>PhD</a:t>
                      </a:r>
                      <a:r>
                        <a:rPr lang="uk-UA" sz="1000" dirty="0">
                          <a:effectLst/>
                        </a:rPr>
                        <a:t> і доктора наук (постанова КМУ від 23.03.2016 №261, п.21 – для </a:t>
                      </a:r>
                      <a:r>
                        <a:rPr lang="uk-UA" sz="1000" dirty="0" err="1">
                          <a:effectLst/>
                        </a:rPr>
                        <a:t>PhD</a:t>
                      </a:r>
                      <a:r>
                        <a:rPr lang="uk-UA" sz="1000" dirty="0">
                          <a:effectLst/>
                        </a:rPr>
                        <a:t>).</a:t>
                      </a:r>
                      <a:endParaRPr lang="ru-RU" sz="1000" dirty="0">
                        <a:effectLst/>
                      </a:endParaRPr>
                    </a:p>
                    <a:p>
                      <a:pPr marL="342900" lvl="0" indent="-342900">
                        <a:spcAft>
                          <a:spcPts val="0"/>
                        </a:spcAft>
                        <a:tabLst>
                          <a:tab pos="457200" algn="l"/>
                        </a:tabLst>
                      </a:pPr>
                      <a:r>
                        <a:rPr lang="uk-UA" sz="1000" dirty="0">
                          <a:effectLst/>
                        </a:rPr>
                        <a:t>Стандарти і рекомендації щодо забезпечення якості в Європейському просторі вищої освіти (ESG 2015) – Стандарт 1.3 «</a:t>
                      </a:r>
                      <a:r>
                        <a:rPr lang="uk-UA" sz="1000" dirty="0" err="1">
                          <a:effectLst/>
                        </a:rPr>
                        <a:t>Студентоцентроване</a:t>
                      </a:r>
                      <a:r>
                        <a:rPr lang="uk-UA" sz="1000" dirty="0">
                          <a:effectLst/>
                        </a:rPr>
                        <a:t> навчання, викладання та оцінювання».</a:t>
                      </a:r>
                      <a:endParaRPr lang="ru-RU" sz="1000" dirty="0">
                        <a:effectLst/>
                      </a:endParaRPr>
                    </a:p>
                    <a:p>
                      <a:pPr marL="342900" lvl="0" indent="-342900">
                        <a:spcAft>
                          <a:spcPts val="0"/>
                        </a:spcAft>
                        <a:tabLst>
                          <a:tab pos="457200" algn="l"/>
                        </a:tabLst>
                      </a:pPr>
                      <a:r>
                        <a:rPr lang="uk-UA" sz="1000" dirty="0">
                          <a:effectLst/>
                        </a:rPr>
                        <a:t>Організаційно-управлінські документи ЗВО:</a:t>
                      </a:r>
                      <a:endParaRPr lang="ru-RU" sz="1000" dirty="0">
                        <a:effectLst/>
                      </a:endParaRPr>
                    </a:p>
                    <a:p>
                      <a:pPr marL="742950" lvl="1" indent="-285750">
                        <a:spcAft>
                          <a:spcPts val="0"/>
                        </a:spcAft>
                        <a:buSzPts val="1000"/>
                        <a:buFont typeface="Courier New"/>
                        <a:buChar char="o"/>
                        <a:tabLst>
                          <a:tab pos="21590" algn="l"/>
                        </a:tabLst>
                      </a:pPr>
                      <a:r>
                        <a:rPr lang="uk-UA" sz="1000" dirty="0">
                          <a:effectLst/>
                        </a:rPr>
                        <a:t>Освітня програма.</a:t>
                      </a:r>
                      <a:endParaRPr lang="ru-RU" sz="1000" dirty="0">
                        <a:effectLst/>
                      </a:endParaRPr>
                    </a:p>
                    <a:p>
                      <a:pPr marL="742950" lvl="1" indent="-285750">
                        <a:spcAft>
                          <a:spcPts val="0"/>
                        </a:spcAft>
                        <a:buSzPts val="1000"/>
                        <a:buFont typeface="Courier New"/>
                        <a:buChar char="o"/>
                        <a:tabLst>
                          <a:tab pos="21590" algn="l"/>
                        </a:tabLst>
                      </a:pPr>
                      <a:r>
                        <a:rPr lang="uk-UA" sz="1000" dirty="0">
                          <a:effectLst/>
                        </a:rPr>
                        <a:t>Навчальний план.</a:t>
                      </a:r>
                      <a:endParaRPr lang="ru-RU" sz="1000" dirty="0">
                        <a:effectLst/>
                      </a:endParaRPr>
                    </a:p>
                    <a:p>
                      <a:pPr marL="742950" lvl="1" indent="-285750">
                        <a:spcAft>
                          <a:spcPts val="0"/>
                        </a:spcAft>
                        <a:buSzPts val="1000"/>
                        <a:buFont typeface="Courier New"/>
                        <a:buChar char="o"/>
                        <a:tabLst>
                          <a:tab pos="21590" algn="l"/>
                        </a:tabLst>
                      </a:pPr>
                      <a:r>
                        <a:rPr lang="uk-UA" sz="1000" dirty="0">
                          <a:effectLst/>
                        </a:rPr>
                        <a:t>Локальні акти щодо: вимог до обсягу вибіркової складової; формування переліку вибіркових </a:t>
                      </a:r>
                      <a:r>
                        <a:rPr lang="uk-UA" sz="1000" dirty="0" err="1">
                          <a:effectLst/>
                        </a:rPr>
                        <a:t>исциплін</a:t>
                      </a:r>
                      <a:r>
                        <a:rPr lang="uk-UA" sz="1000" dirty="0">
                          <a:effectLst/>
                        </a:rPr>
                        <a:t>; порядку й умов обрання вибіркових дисциплін; індивідуальних навчальних планів.</a:t>
                      </a:r>
                      <a:endParaRPr lang="ru-RU" sz="1000" dirty="0">
                        <a:effectLst/>
                        <a:latin typeface="Calibri"/>
                        <a:ea typeface="Times New Roman"/>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81540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2980102225"/>
              </p:ext>
            </p:extLst>
          </p:nvPr>
        </p:nvGraphicFramePr>
        <p:xfrm>
          <a:off x="611560" y="476672"/>
          <a:ext cx="7416824" cy="5739061"/>
        </p:xfrm>
        <a:graphic>
          <a:graphicData uri="http://schemas.openxmlformats.org/drawingml/2006/table">
            <a:tbl>
              <a:tblPr firstRow="1" firstCol="1" bandRow="1">
                <a:tableStyleId>{5C22544A-7EE6-4342-B048-85BDC9FD1C3A}</a:tableStyleId>
              </a:tblPr>
              <a:tblGrid>
                <a:gridCol w="1618700">
                  <a:extLst>
                    <a:ext uri="{9D8B030D-6E8A-4147-A177-3AD203B41FA5}">
                      <a16:colId xmlns:a16="http://schemas.microsoft.com/office/drawing/2014/main" val="20000"/>
                    </a:ext>
                  </a:extLst>
                </a:gridCol>
                <a:gridCol w="5798124">
                  <a:extLst>
                    <a:ext uri="{9D8B030D-6E8A-4147-A177-3AD203B41FA5}">
                      <a16:colId xmlns:a16="http://schemas.microsoft.com/office/drawing/2014/main" val="20001"/>
                    </a:ext>
                  </a:extLst>
                </a:gridCol>
              </a:tblGrid>
              <a:tr h="1271847">
                <a:tc>
                  <a:txBody>
                    <a:bodyPr/>
                    <a:lstStyle/>
                    <a:p>
                      <a:pPr algn="ctr">
                        <a:lnSpc>
                          <a:spcPct val="115000"/>
                        </a:lnSpc>
                        <a:spcAft>
                          <a:spcPts val="0"/>
                        </a:spcAft>
                      </a:pPr>
                      <a:r>
                        <a:rPr lang="uk-UA" sz="800" dirty="0">
                          <a:effectLst/>
                        </a:rPr>
                        <a:t>Що перевірятимуть експерти</a:t>
                      </a:r>
                      <a:endParaRPr lang="ru-RU" sz="800" dirty="0">
                        <a:effectLst/>
                      </a:endParaRPr>
                    </a:p>
                    <a:p>
                      <a:pPr algn="ctr">
                        <a:lnSpc>
                          <a:spcPct val="115000"/>
                        </a:lnSpc>
                        <a:spcAft>
                          <a:spcPts val="0"/>
                        </a:spcAft>
                      </a:pPr>
                      <a:r>
                        <a:rPr lang="uk-UA" sz="800" dirty="0">
                          <a:effectLst/>
                        </a:rPr>
                        <a:t> </a:t>
                      </a:r>
                      <a:endParaRPr lang="ru-RU" sz="800" dirty="0">
                        <a:effectLst/>
                        <a:latin typeface="Calibri"/>
                        <a:ea typeface="Calibri"/>
                        <a:cs typeface="Times New Roman"/>
                      </a:endParaRPr>
                    </a:p>
                  </a:txBody>
                  <a:tcPr marL="42502" marR="42502" marT="0" marB="0" anchor="ctr"/>
                </a:tc>
                <a:tc>
                  <a:txBody>
                    <a:bodyPr/>
                    <a:lstStyle/>
                    <a:p>
                      <a:pPr marL="171450" indent="-171450">
                        <a:lnSpc>
                          <a:spcPct val="115000"/>
                        </a:lnSpc>
                        <a:spcAft>
                          <a:spcPts val="0"/>
                        </a:spcAft>
                        <a:buFont typeface="Arial" pitchFamily="34" charset="0"/>
                        <a:buChar char="•"/>
                      </a:pPr>
                      <a:r>
                        <a:rPr lang="uk-UA" sz="800" dirty="0">
                          <a:effectLst/>
                        </a:rPr>
                        <a:t>Чи прописана і реально діє процедура вибору вибіркових дисциплін.</a:t>
                      </a:r>
                      <a:endParaRPr lang="ru-RU" sz="800" dirty="0">
                        <a:effectLst/>
                      </a:endParaRPr>
                    </a:p>
                    <a:p>
                      <a:pPr marL="171450" indent="-171450">
                        <a:lnSpc>
                          <a:spcPct val="115000"/>
                        </a:lnSpc>
                        <a:spcAft>
                          <a:spcPts val="0"/>
                        </a:spcAft>
                        <a:buFont typeface="Arial" pitchFamily="34" charset="0"/>
                        <a:buChar char="•"/>
                      </a:pPr>
                      <a:r>
                        <a:rPr lang="uk-UA" sz="800" dirty="0">
                          <a:effectLst/>
                        </a:rPr>
                        <a:t>Чи відповідає обсяг вибіркової складової законодавству.</a:t>
                      </a:r>
                      <a:endParaRPr lang="ru-RU" sz="800" dirty="0">
                        <a:effectLst/>
                      </a:endParaRPr>
                    </a:p>
                    <a:p>
                      <a:pPr marL="171450" indent="-171450">
                        <a:lnSpc>
                          <a:spcPct val="115000"/>
                        </a:lnSpc>
                        <a:spcAft>
                          <a:spcPts val="0"/>
                        </a:spcAft>
                        <a:buFont typeface="Arial" pitchFamily="34" charset="0"/>
                        <a:buChar char="•"/>
                      </a:pPr>
                      <a:r>
                        <a:rPr lang="uk-UA" sz="800" dirty="0">
                          <a:effectLst/>
                        </a:rPr>
                        <a:t>Чи існує каталог вибіркових дисциплін, чи регулярно він оновлюється.</a:t>
                      </a:r>
                      <a:endParaRPr lang="ru-RU" sz="800" dirty="0">
                        <a:effectLst/>
                      </a:endParaRPr>
                    </a:p>
                    <a:p>
                      <a:pPr marL="171450" indent="-171450">
                        <a:lnSpc>
                          <a:spcPct val="115000"/>
                        </a:lnSpc>
                        <a:spcAft>
                          <a:spcPts val="0"/>
                        </a:spcAft>
                        <a:buFont typeface="Arial" pitchFamily="34" charset="0"/>
                        <a:buChar char="•"/>
                      </a:pPr>
                      <a:r>
                        <a:rPr lang="uk-UA" sz="800" dirty="0">
                          <a:effectLst/>
                        </a:rPr>
                        <a:t>Чи мають студенти можливість обирати дисципліни з інших освітніх програм / рівнів.</a:t>
                      </a:r>
                      <a:endParaRPr lang="ru-RU" sz="800" dirty="0">
                        <a:effectLst/>
                      </a:endParaRPr>
                    </a:p>
                    <a:p>
                      <a:pPr marL="171450" indent="-171450">
                        <a:lnSpc>
                          <a:spcPct val="115000"/>
                        </a:lnSpc>
                        <a:spcAft>
                          <a:spcPts val="0"/>
                        </a:spcAft>
                        <a:buFont typeface="Arial" pitchFamily="34" charset="0"/>
                        <a:buChar char="•"/>
                      </a:pPr>
                      <a:r>
                        <a:rPr lang="uk-UA" sz="800" dirty="0">
                          <a:effectLst/>
                        </a:rPr>
                        <a:t>Чи інформують студентів вчасно і достатньо для свідомого вибору (наявність </a:t>
                      </a:r>
                      <a:r>
                        <a:rPr lang="uk-UA" sz="800" dirty="0" err="1">
                          <a:effectLst/>
                        </a:rPr>
                        <a:t>силабусів</a:t>
                      </a:r>
                      <a:r>
                        <a:rPr lang="uk-UA" sz="800" dirty="0">
                          <a:effectLst/>
                        </a:rPr>
                        <a:t>, описів).</a:t>
                      </a:r>
                      <a:endParaRPr lang="ru-RU" sz="800" dirty="0">
                        <a:effectLst/>
                      </a:endParaRPr>
                    </a:p>
                    <a:p>
                      <a:pPr marL="171450" indent="-171450">
                        <a:lnSpc>
                          <a:spcPct val="115000"/>
                        </a:lnSpc>
                        <a:spcAft>
                          <a:spcPts val="0"/>
                        </a:spcAft>
                        <a:buFont typeface="Arial" pitchFamily="34" charset="0"/>
                        <a:buChar char="•"/>
                      </a:pPr>
                      <a:r>
                        <a:rPr lang="uk-UA" sz="800" dirty="0">
                          <a:effectLst/>
                        </a:rPr>
                        <a:t>Чи є реальна альтернатива дисциплінам (не менше 2 різних курсів).</a:t>
                      </a:r>
                      <a:endParaRPr lang="ru-RU" sz="800" dirty="0">
                        <a:effectLst/>
                      </a:endParaRPr>
                    </a:p>
                    <a:p>
                      <a:pPr marL="171450" indent="-171450">
                        <a:lnSpc>
                          <a:spcPct val="115000"/>
                        </a:lnSpc>
                        <a:spcAft>
                          <a:spcPts val="0"/>
                        </a:spcAft>
                        <a:buFont typeface="Arial" pitchFamily="34" charset="0"/>
                        <a:buChar char="•"/>
                      </a:pPr>
                      <a:r>
                        <a:rPr lang="uk-UA" sz="800" dirty="0">
                          <a:effectLst/>
                        </a:rPr>
                        <a:t>Чи немає дублювання змісту між вибірковими дисциплінами.</a:t>
                      </a:r>
                      <a:endParaRPr lang="ru-RU" sz="800" dirty="0">
                        <a:effectLst/>
                      </a:endParaRPr>
                    </a:p>
                    <a:p>
                      <a:pPr marL="171450" indent="-171450">
                        <a:lnSpc>
                          <a:spcPct val="115000"/>
                        </a:lnSpc>
                        <a:spcAft>
                          <a:spcPts val="0"/>
                        </a:spcAft>
                        <a:buFont typeface="Arial" pitchFamily="34" charset="0"/>
                        <a:buChar char="•"/>
                      </a:pPr>
                      <a:r>
                        <a:rPr lang="uk-UA" sz="800" dirty="0">
                          <a:effectLst/>
                        </a:rPr>
                        <a:t>Чи не фіксуються випадки впливу/тиску на студентів при виборі.</a:t>
                      </a:r>
                      <a:endParaRPr lang="ru-RU" sz="800" dirty="0">
                        <a:effectLst/>
                        <a:latin typeface="Calibri"/>
                        <a:ea typeface="Calibri"/>
                        <a:cs typeface="Times New Roman"/>
                      </a:endParaRPr>
                    </a:p>
                  </a:txBody>
                  <a:tcPr marL="42502" marR="42502" marT="0" marB="0"/>
                </a:tc>
                <a:extLst>
                  <a:ext uri="{0D108BD9-81ED-4DB2-BD59-A6C34878D82A}">
                    <a16:rowId xmlns:a16="http://schemas.microsoft.com/office/drawing/2014/main" val="10000"/>
                  </a:ext>
                </a:extLst>
              </a:tr>
              <a:tr h="2212096">
                <a:tc>
                  <a:txBody>
                    <a:bodyPr/>
                    <a:lstStyle/>
                    <a:p>
                      <a:pPr algn="ctr">
                        <a:lnSpc>
                          <a:spcPct val="115000"/>
                        </a:lnSpc>
                        <a:spcAft>
                          <a:spcPts val="0"/>
                        </a:spcAft>
                      </a:pPr>
                      <a:r>
                        <a:rPr lang="uk-UA" sz="800">
                          <a:effectLst/>
                        </a:rPr>
                        <a:t>Можливі недоліки та як їх обґрунтовувати</a:t>
                      </a:r>
                      <a:endParaRPr lang="ru-RU" sz="800">
                        <a:effectLst/>
                      </a:endParaRPr>
                    </a:p>
                    <a:p>
                      <a:pPr algn="ctr">
                        <a:lnSpc>
                          <a:spcPct val="115000"/>
                        </a:lnSpc>
                        <a:spcAft>
                          <a:spcPts val="0"/>
                        </a:spcAft>
                      </a:pPr>
                      <a:r>
                        <a:rPr lang="uk-UA" sz="800">
                          <a:effectLst/>
                        </a:rPr>
                        <a:t> </a:t>
                      </a:r>
                      <a:endParaRPr lang="ru-RU" sz="800">
                        <a:effectLst/>
                        <a:latin typeface="Calibri"/>
                        <a:ea typeface="Calibri"/>
                        <a:cs typeface="Times New Roman"/>
                      </a:endParaRPr>
                    </a:p>
                  </a:txBody>
                  <a:tcPr marL="42502" marR="42502" marT="0" marB="0" anchor="ctr"/>
                </a:tc>
                <a:tc>
                  <a:txBody>
                    <a:bodyPr/>
                    <a:lstStyle/>
                    <a:p>
                      <a:pPr marL="342900" lvl="0" indent="-342900">
                        <a:spcAft>
                          <a:spcPts val="0"/>
                        </a:spcAft>
                        <a:tabLst>
                          <a:tab pos="457200" algn="l"/>
                        </a:tabLst>
                      </a:pPr>
                      <a:r>
                        <a:rPr lang="uk-UA" sz="800" b="1" dirty="0" err="1">
                          <a:effectLst/>
                        </a:rPr>
                        <a:t>Псевдовибірковість</a:t>
                      </a:r>
                      <a:r>
                        <a:rPr lang="uk-UA" sz="800" b="1" dirty="0">
                          <a:effectLst/>
                        </a:rPr>
                        <a:t> </a:t>
                      </a:r>
                      <a:endParaRPr lang="ru-RU" sz="800" b="1" dirty="0">
                        <a:effectLst/>
                      </a:endParaRPr>
                    </a:p>
                    <a:p>
                      <a:pPr marL="342900" lvl="0" indent="-342900">
                        <a:spcAft>
                          <a:spcPts val="0"/>
                        </a:spcAft>
                        <a:buSzPts val="1000"/>
                        <a:buFont typeface="Symbol"/>
                        <a:buChar char=""/>
                      </a:pPr>
                      <a:r>
                        <a:rPr lang="uk-UA" sz="800" dirty="0">
                          <a:effectLst/>
                        </a:rPr>
                        <a:t>Вибіркові дисципліни мають однаковий зміст.</a:t>
                      </a:r>
                      <a:endParaRPr lang="ru-RU" sz="800" dirty="0">
                        <a:effectLst/>
                      </a:endParaRPr>
                    </a:p>
                    <a:p>
                      <a:pPr marL="342900" lvl="0" indent="-342900">
                        <a:spcAft>
                          <a:spcPts val="0"/>
                        </a:spcAft>
                        <a:buSzPts val="1000"/>
                        <a:buFont typeface="Symbol"/>
                        <a:buChar char=""/>
                      </a:pPr>
                      <a:r>
                        <a:rPr lang="uk-UA" sz="800" dirty="0">
                          <a:effectLst/>
                        </a:rPr>
                        <a:t>Неможливо реально обрати дисципліну через її обсяг чи </a:t>
                      </a:r>
                      <a:r>
                        <a:rPr lang="uk-UA" sz="800" dirty="0" err="1">
                          <a:effectLst/>
                        </a:rPr>
                        <a:t>пререквізити</a:t>
                      </a:r>
                      <a:r>
                        <a:rPr lang="uk-UA" sz="800" dirty="0">
                          <a:effectLst/>
                        </a:rPr>
                        <a:t>.</a:t>
                      </a:r>
                      <a:endParaRPr lang="ru-RU" sz="800" dirty="0">
                        <a:effectLst/>
                      </a:endParaRPr>
                    </a:p>
                    <a:p>
                      <a:pPr marL="342900" lvl="0" indent="-342900">
                        <a:spcAft>
                          <a:spcPts val="0"/>
                        </a:spcAft>
                        <a:buSzPts val="1000"/>
                        <a:buFont typeface="Symbol"/>
                        <a:buChar char=""/>
                      </a:pPr>
                      <a:r>
                        <a:rPr lang="uk-UA" sz="800" dirty="0">
                          <a:effectLst/>
                        </a:rPr>
                        <a:t>Весь вибірковий матеріал стає фактично обов’язковим.</a:t>
                      </a:r>
                      <a:br>
                        <a:rPr lang="uk-UA" sz="800" dirty="0">
                          <a:effectLst/>
                        </a:rPr>
                      </a:br>
                      <a:r>
                        <a:rPr lang="uk-UA" sz="800" dirty="0">
                          <a:effectLst/>
                        </a:rPr>
                        <a:t>Для обґрунтування: показати перелік індивідуальних траєкторій, вказати семестр/дисципліни, пояснити дублювання чи неможливість вибору.</a:t>
                      </a:r>
                      <a:endParaRPr lang="ru-RU" sz="800" dirty="0">
                        <a:effectLst/>
                      </a:endParaRPr>
                    </a:p>
                    <a:p>
                      <a:pPr marL="342900" lvl="0" indent="-342900">
                        <a:spcAft>
                          <a:spcPts val="0"/>
                        </a:spcAft>
                        <a:tabLst>
                          <a:tab pos="457200" algn="l"/>
                        </a:tabLst>
                      </a:pPr>
                      <a:r>
                        <a:rPr lang="uk-UA" sz="800" b="1" dirty="0">
                          <a:effectLst/>
                        </a:rPr>
                        <a:t>Невизначена або суперечлива процедура </a:t>
                      </a:r>
                      <a:endParaRPr lang="ru-RU" sz="800" b="1" dirty="0">
                        <a:effectLst/>
                      </a:endParaRPr>
                    </a:p>
                    <a:p>
                      <a:pPr marL="342900" lvl="0" indent="-342900">
                        <a:spcAft>
                          <a:spcPts val="0"/>
                        </a:spcAft>
                        <a:buSzPts val="1000"/>
                        <a:buFont typeface="Symbol"/>
                        <a:buChar char=""/>
                        <a:tabLst>
                          <a:tab pos="291465" algn="l"/>
                        </a:tabLst>
                      </a:pPr>
                      <a:r>
                        <a:rPr lang="uk-UA" sz="800" dirty="0">
                          <a:effectLst/>
                        </a:rPr>
                        <a:t>Відсутність локального акту.</a:t>
                      </a:r>
                      <a:endParaRPr lang="ru-RU" sz="800" dirty="0">
                        <a:effectLst/>
                      </a:endParaRPr>
                    </a:p>
                    <a:p>
                      <a:pPr marL="342900" lvl="0" indent="-342900">
                        <a:spcAft>
                          <a:spcPts val="0"/>
                        </a:spcAft>
                        <a:buSzPts val="1000"/>
                        <a:buFont typeface="Symbol"/>
                        <a:buChar char=""/>
                        <a:tabLst>
                          <a:tab pos="291465" algn="l"/>
                        </a:tabLst>
                      </a:pPr>
                      <a:r>
                        <a:rPr lang="uk-UA" sz="800" dirty="0">
                          <a:effectLst/>
                        </a:rPr>
                        <a:t>Суперечності, які роблять вибір неможливим.</a:t>
                      </a:r>
                      <a:endParaRPr lang="ru-RU" sz="800" dirty="0">
                        <a:effectLst/>
                      </a:endParaRPr>
                    </a:p>
                    <a:p>
                      <a:pPr marL="342900" lvl="0" indent="-342900">
                        <a:spcAft>
                          <a:spcPts val="0"/>
                        </a:spcAft>
                        <a:buSzPts val="1000"/>
                        <a:buFont typeface="Symbol"/>
                        <a:buChar char=""/>
                        <a:tabLst>
                          <a:tab pos="291465" algn="l"/>
                        </a:tabLst>
                      </a:pPr>
                      <a:r>
                        <a:rPr lang="uk-UA" sz="800" dirty="0">
                          <a:effectLst/>
                        </a:rPr>
                        <a:t>Немає доступу до дисциплін з інших програм.</a:t>
                      </a:r>
                      <a:br>
                        <a:rPr lang="uk-UA" sz="800" dirty="0">
                          <a:effectLst/>
                        </a:rPr>
                      </a:br>
                      <a:r>
                        <a:rPr lang="uk-UA" sz="800" dirty="0">
                          <a:effectLst/>
                        </a:rPr>
                        <a:t>Для обґрунтування: зазначити, що процедура відсутня/суперечлива, вказати невідповідності локальних актів.</a:t>
                      </a:r>
                      <a:endParaRPr lang="ru-RU" sz="800" dirty="0">
                        <a:effectLst/>
                      </a:endParaRPr>
                    </a:p>
                    <a:p>
                      <a:pPr marL="342900" lvl="0" indent="-342900">
                        <a:spcAft>
                          <a:spcPts val="0"/>
                        </a:spcAft>
                        <a:tabLst>
                          <a:tab pos="457200" algn="l"/>
                        </a:tabLst>
                      </a:pPr>
                      <a:r>
                        <a:rPr lang="uk-UA" sz="800" b="1" dirty="0">
                          <a:effectLst/>
                        </a:rPr>
                        <a:t>Порушення реалізації процедури </a:t>
                      </a:r>
                      <a:endParaRPr lang="ru-RU" sz="800" b="1" dirty="0">
                        <a:effectLst/>
                      </a:endParaRPr>
                    </a:p>
                    <a:p>
                      <a:pPr marL="342900" lvl="0" indent="-342900">
                        <a:spcAft>
                          <a:spcPts val="0"/>
                        </a:spcAft>
                        <a:buSzPts val="1000"/>
                        <a:buFont typeface="Symbol"/>
                        <a:buChar char=""/>
                        <a:tabLst>
                          <a:tab pos="291465" algn="l"/>
                        </a:tabLst>
                      </a:pPr>
                      <a:r>
                        <a:rPr lang="uk-UA" sz="800" dirty="0">
                          <a:effectLst/>
                        </a:rPr>
                        <a:t>Відсутнє інформування про вибір.</a:t>
                      </a:r>
                      <a:endParaRPr lang="ru-RU" sz="800" dirty="0">
                        <a:effectLst/>
                      </a:endParaRPr>
                    </a:p>
                    <a:p>
                      <a:pPr marL="342900" lvl="0" indent="-342900">
                        <a:spcAft>
                          <a:spcPts val="0"/>
                        </a:spcAft>
                        <a:buSzPts val="1000"/>
                        <a:buFont typeface="Symbol"/>
                        <a:buChar char=""/>
                        <a:tabLst>
                          <a:tab pos="291465" algn="l"/>
                        </a:tabLst>
                      </a:pPr>
                      <a:r>
                        <a:rPr lang="uk-UA" sz="800" dirty="0">
                          <a:effectLst/>
                        </a:rPr>
                        <a:t>Недостатня інформація про дисципліни.</a:t>
                      </a:r>
                      <a:endParaRPr lang="ru-RU" sz="800" dirty="0">
                        <a:effectLst/>
                      </a:endParaRPr>
                    </a:p>
                    <a:p>
                      <a:pPr marL="342900" lvl="0" indent="-342900">
                        <a:spcAft>
                          <a:spcPts val="0"/>
                        </a:spcAft>
                        <a:buSzPts val="1000"/>
                        <a:buFont typeface="Symbol"/>
                        <a:buChar char=""/>
                        <a:tabLst>
                          <a:tab pos="291465" algn="l"/>
                        </a:tabLst>
                      </a:pPr>
                      <a:r>
                        <a:rPr lang="uk-UA" sz="800" dirty="0">
                          <a:effectLst/>
                        </a:rPr>
                        <a:t>Тиск чи нав’язування вибору студентам.</a:t>
                      </a:r>
                      <a:endParaRPr lang="ru-RU" sz="800" dirty="0">
                        <a:effectLst/>
                      </a:endParaRPr>
                    </a:p>
                    <a:p>
                      <a:pPr>
                        <a:spcAft>
                          <a:spcPts val="0"/>
                        </a:spcAft>
                      </a:pPr>
                      <a:r>
                        <a:rPr lang="uk-UA" sz="800" b="1" dirty="0">
                          <a:effectLst/>
                        </a:rPr>
                        <a:t>Для обґрунтування: </a:t>
                      </a:r>
                      <a:r>
                        <a:rPr lang="uk-UA" sz="800" dirty="0">
                          <a:effectLst/>
                        </a:rPr>
                        <a:t>описати факти порушення (відсутність інформації, приклади впливу, відгуки студентів).</a:t>
                      </a:r>
                      <a:endParaRPr lang="ru-RU" sz="800" dirty="0">
                        <a:effectLst/>
                        <a:latin typeface="Calibri"/>
                        <a:ea typeface="Times New Roman"/>
                        <a:cs typeface="Times New Roman"/>
                      </a:endParaRPr>
                    </a:p>
                  </a:txBody>
                  <a:tcPr marL="42502" marR="42502" marT="0" marB="0"/>
                </a:tc>
                <a:extLst>
                  <a:ext uri="{0D108BD9-81ED-4DB2-BD59-A6C34878D82A}">
                    <a16:rowId xmlns:a16="http://schemas.microsoft.com/office/drawing/2014/main" val="10001"/>
                  </a:ext>
                </a:extLst>
              </a:tr>
              <a:tr h="1301232">
                <a:tc>
                  <a:txBody>
                    <a:bodyPr/>
                    <a:lstStyle/>
                    <a:p>
                      <a:pPr algn="ctr">
                        <a:lnSpc>
                          <a:spcPct val="115000"/>
                        </a:lnSpc>
                        <a:spcAft>
                          <a:spcPts val="0"/>
                        </a:spcAft>
                      </a:pPr>
                      <a:r>
                        <a:rPr lang="uk-UA" sz="800">
                          <a:effectLst/>
                        </a:rPr>
                        <a:t>Практичні рекомендації для гарантів</a:t>
                      </a:r>
                      <a:endParaRPr lang="ru-RU" sz="800">
                        <a:effectLst/>
                      </a:endParaRPr>
                    </a:p>
                    <a:p>
                      <a:pPr algn="ctr">
                        <a:lnSpc>
                          <a:spcPct val="115000"/>
                        </a:lnSpc>
                        <a:spcAft>
                          <a:spcPts val="0"/>
                        </a:spcAft>
                      </a:pPr>
                      <a:r>
                        <a:rPr lang="uk-UA" sz="800">
                          <a:effectLst/>
                        </a:rPr>
                        <a:t> </a:t>
                      </a:r>
                      <a:endParaRPr lang="ru-RU" sz="800">
                        <a:effectLst/>
                        <a:latin typeface="Calibri"/>
                        <a:ea typeface="Calibri"/>
                        <a:cs typeface="Times New Roman"/>
                      </a:endParaRPr>
                    </a:p>
                  </a:txBody>
                  <a:tcPr marL="42502" marR="42502" marT="0" marB="0" anchor="ctr"/>
                </a:tc>
                <a:tc>
                  <a:txBody>
                    <a:bodyPr/>
                    <a:lstStyle/>
                    <a:p>
                      <a:pPr marL="342900" lvl="0" indent="-342900">
                        <a:spcAft>
                          <a:spcPts val="0"/>
                        </a:spcAft>
                        <a:buFont typeface="Arial" pitchFamily="34" charset="0"/>
                        <a:buChar char="•"/>
                        <a:tabLst>
                          <a:tab pos="457200" algn="l"/>
                        </a:tabLst>
                      </a:pPr>
                      <a:r>
                        <a:rPr lang="uk-UA" sz="800" dirty="0">
                          <a:effectLst/>
                        </a:rPr>
                        <a:t>Документально оформити процедуру вибору (локальний акт, положення про організацію вибору дисциплін).</a:t>
                      </a:r>
                      <a:endParaRPr lang="ru-RU" sz="800" dirty="0">
                        <a:effectLst/>
                      </a:endParaRPr>
                    </a:p>
                    <a:p>
                      <a:pPr marL="342900" lvl="0" indent="-342900">
                        <a:spcAft>
                          <a:spcPts val="0"/>
                        </a:spcAft>
                        <a:buFont typeface="Arial" pitchFamily="34" charset="0"/>
                        <a:buChar char="•"/>
                        <a:tabLst>
                          <a:tab pos="457200" algn="l"/>
                        </a:tabLst>
                      </a:pPr>
                      <a:r>
                        <a:rPr lang="uk-UA" sz="800" dirty="0">
                          <a:effectLst/>
                        </a:rPr>
                        <a:t>Забезпечити обсяг вибіркових компонентів не менше 25% навчального плану.</a:t>
                      </a:r>
                      <a:endParaRPr lang="ru-RU" sz="800" dirty="0">
                        <a:effectLst/>
                      </a:endParaRPr>
                    </a:p>
                    <a:p>
                      <a:pPr marL="342900" lvl="0" indent="-342900">
                        <a:spcAft>
                          <a:spcPts val="0"/>
                        </a:spcAft>
                        <a:buFont typeface="Arial" pitchFamily="34" charset="0"/>
                        <a:buChar char="•"/>
                        <a:tabLst>
                          <a:tab pos="457200" algn="l"/>
                        </a:tabLst>
                      </a:pPr>
                      <a:r>
                        <a:rPr lang="uk-UA" sz="800" dirty="0">
                          <a:effectLst/>
                        </a:rPr>
                        <a:t>Формувати та регулярно оновлювати каталог вибіркових дисциплін (мінімум раз на 2–3 роки).</a:t>
                      </a:r>
                      <a:endParaRPr lang="ru-RU" sz="800" dirty="0">
                        <a:effectLst/>
                      </a:endParaRPr>
                    </a:p>
                    <a:p>
                      <a:pPr marL="342900" lvl="0" indent="-342900">
                        <a:spcAft>
                          <a:spcPts val="0"/>
                        </a:spcAft>
                        <a:buFont typeface="Arial" pitchFamily="34" charset="0"/>
                        <a:buChar char="•"/>
                        <a:tabLst>
                          <a:tab pos="457200" algn="l"/>
                        </a:tabLst>
                      </a:pPr>
                      <a:r>
                        <a:rPr lang="uk-UA" sz="800" dirty="0">
                          <a:effectLst/>
                        </a:rPr>
                        <a:t>Забезпечити прозорість: </a:t>
                      </a:r>
                      <a:r>
                        <a:rPr lang="uk-UA" sz="800" dirty="0" err="1">
                          <a:effectLst/>
                        </a:rPr>
                        <a:t>силабуси</a:t>
                      </a:r>
                      <a:r>
                        <a:rPr lang="uk-UA" sz="800" dirty="0">
                          <a:effectLst/>
                        </a:rPr>
                        <a:t> у вільному доступі, інформаційні зустрічі для студентів.</a:t>
                      </a:r>
                      <a:endParaRPr lang="ru-RU" sz="800" dirty="0">
                        <a:effectLst/>
                      </a:endParaRPr>
                    </a:p>
                    <a:p>
                      <a:pPr marL="342900" lvl="0" indent="-342900">
                        <a:spcAft>
                          <a:spcPts val="0"/>
                        </a:spcAft>
                        <a:buFont typeface="Arial" pitchFamily="34" charset="0"/>
                        <a:buChar char="•"/>
                        <a:tabLst>
                          <a:tab pos="457200" algn="l"/>
                        </a:tabLst>
                      </a:pPr>
                      <a:r>
                        <a:rPr lang="uk-UA" sz="800" dirty="0">
                          <a:effectLst/>
                        </a:rPr>
                        <a:t>Гарантувати реальну альтернативу: на кожному етапі вибору — мінімум 2 дисципліни з різним змістом.</a:t>
                      </a:r>
                      <a:endParaRPr lang="ru-RU" sz="800" dirty="0">
                        <a:effectLst/>
                      </a:endParaRPr>
                    </a:p>
                    <a:p>
                      <a:pPr marL="342900" lvl="0" indent="-342900">
                        <a:spcAft>
                          <a:spcPts val="0"/>
                        </a:spcAft>
                        <a:buFont typeface="Arial" pitchFamily="34" charset="0"/>
                        <a:buChar char="•"/>
                        <a:tabLst>
                          <a:tab pos="457200" algn="l"/>
                        </a:tabLst>
                      </a:pPr>
                      <a:r>
                        <a:rPr lang="uk-UA" sz="800" dirty="0">
                          <a:effectLst/>
                        </a:rPr>
                        <a:t>Розширювати вибір: включати дисципліни з інших програм, факультетів, навіть рівнів освіти.</a:t>
                      </a:r>
                      <a:endParaRPr lang="ru-RU" sz="800" dirty="0">
                        <a:effectLst/>
                      </a:endParaRPr>
                    </a:p>
                    <a:p>
                      <a:pPr marL="342900" lvl="0" indent="-342900">
                        <a:spcAft>
                          <a:spcPts val="0"/>
                        </a:spcAft>
                        <a:buFont typeface="Arial" pitchFamily="34" charset="0"/>
                        <a:buChar char="•"/>
                        <a:tabLst>
                          <a:tab pos="457200" algn="l"/>
                        </a:tabLst>
                      </a:pPr>
                      <a:r>
                        <a:rPr lang="uk-UA" sz="800" dirty="0">
                          <a:effectLst/>
                        </a:rPr>
                        <a:t>Враховувати ресурсні обмеження (кількість викладачів, фінансування) та обґрунтовувати їх у локальних актах.</a:t>
                      </a:r>
                      <a:endParaRPr lang="ru-RU" sz="800" dirty="0">
                        <a:effectLst/>
                      </a:endParaRPr>
                    </a:p>
                    <a:p>
                      <a:pPr marL="342900" lvl="0" indent="-342900">
                        <a:spcAft>
                          <a:spcPts val="0"/>
                        </a:spcAft>
                        <a:buFont typeface="Arial" pitchFamily="34" charset="0"/>
                        <a:buChar char="•"/>
                        <a:tabLst>
                          <a:tab pos="457200" algn="l"/>
                        </a:tabLst>
                      </a:pPr>
                      <a:r>
                        <a:rPr lang="uk-UA" sz="800" dirty="0">
                          <a:effectLst/>
                        </a:rPr>
                        <a:t>Вести моніторинг процесу вибору (звіти кафедр, відгуки студентів, контроль дотримання процедур).</a:t>
                      </a:r>
                      <a:endParaRPr lang="ru-RU" sz="800" dirty="0">
                        <a:effectLst/>
                      </a:endParaRPr>
                    </a:p>
                    <a:p>
                      <a:pPr marL="342900" lvl="0" indent="-342900">
                        <a:spcAft>
                          <a:spcPts val="0"/>
                        </a:spcAft>
                        <a:buFont typeface="Arial" pitchFamily="34" charset="0"/>
                        <a:buChar char="•"/>
                        <a:tabLst>
                          <a:tab pos="457200" algn="l"/>
                        </a:tabLst>
                      </a:pPr>
                      <a:r>
                        <a:rPr lang="uk-UA" sz="800" dirty="0">
                          <a:effectLst/>
                        </a:rPr>
                        <a:t>Уникати дублювання змісту між вибірковими дисциплінами, передбачати </a:t>
                      </a:r>
                      <a:r>
                        <a:rPr lang="uk-UA" sz="800" dirty="0" err="1">
                          <a:effectLst/>
                        </a:rPr>
                        <a:t>міждисциплінарність</a:t>
                      </a:r>
                      <a:r>
                        <a:rPr lang="uk-UA" sz="800" dirty="0">
                          <a:effectLst/>
                        </a:rPr>
                        <a:t>.</a:t>
                      </a:r>
                      <a:endParaRPr lang="ru-RU" sz="800" dirty="0">
                        <a:effectLst/>
                      </a:endParaRPr>
                    </a:p>
                    <a:p>
                      <a:pPr marL="342900" lvl="0" indent="-342900">
                        <a:spcAft>
                          <a:spcPts val="0"/>
                        </a:spcAft>
                        <a:buFont typeface="Arial" pitchFamily="34" charset="0"/>
                        <a:buChar char="•"/>
                        <a:tabLst>
                          <a:tab pos="457200" algn="l"/>
                        </a:tabLst>
                      </a:pPr>
                      <a:r>
                        <a:rPr lang="uk-UA" sz="800" dirty="0">
                          <a:effectLst/>
                        </a:rPr>
                        <a:t>Показати студентську автономію — довести, що вибір робиться без тиску, з реальними альтернативами.</a:t>
                      </a:r>
                      <a:endParaRPr lang="ru-RU" sz="800" dirty="0">
                        <a:effectLst/>
                        <a:latin typeface="Calibri"/>
                        <a:ea typeface="Times New Roman"/>
                        <a:cs typeface="Times New Roman"/>
                      </a:endParaRPr>
                    </a:p>
                  </a:txBody>
                  <a:tcPr marL="42502" marR="42502" marT="0" marB="0"/>
                </a:tc>
                <a:extLst>
                  <a:ext uri="{0D108BD9-81ED-4DB2-BD59-A6C34878D82A}">
                    <a16:rowId xmlns:a16="http://schemas.microsoft.com/office/drawing/2014/main" val="10002"/>
                  </a:ext>
                </a:extLst>
              </a:tr>
              <a:tr h="953886">
                <a:tc>
                  <a:txBody>
                    <a:bodyPr/>
                    <a:lstStyle/>
                    <a:p>
                      <a:pPr algn="ctr">
                        <a:lnSpc>
                          <a:spcPct val="115000"/>
                        </a:lnSpc>
                        <a:spcAft>
                          <a:spcPts val="0"/>
                        </a:spcAft>
                      </a:pPr>
                      <a:r>
                        <a:rPr lang="uk-UA" sz="800">
                          <a:effectLst/>
                        </a:rPr>
                        <a:t>NOTA BENE!</a:t>
                      </a:r>
                      <a:endParaRPr lang="ru-RU" sz="800">
                        <a:effectLst/>
                        <a:latin typeface="Calibri"/>
                        <a:ea typeface="Calibri"/>
                        <a:cs typeface="Times New Roman"/>
                      </a:endParaRPr>
                    </a:p>
                  </a:txBody>
                  <a:tcPr marL="42502" marR="42502" marT="0" marB="0" anchor="ctr"/>
                </a:tc>
                <a:tc>
                  <a:txBody>
                    <a:bodyPr/>
                    <a:lstStyle/>
                    <a:p>
                      <a:pPr algn="just">
                        <a:lnSpc>
                          <a:spcPct val="115000"/>
                        </a:lnSpc>
                        <a:spcAft>
                          <a:spcPts val="0"/>
                        </a:spcAft>
                      </a:pPr>
                      <a:r>
                        <a:rPr lang="uk-UA" sz="800" dirty="0">
                          <a:effectLst/>
                        </a:rPr>
                        <a:t>! Не варто відзначати як позитивну практику наявність «рекомендованих» ЗВО (або гарантом чи куратором тощо) до вибору дисциплін. Має бути забезпечено наявність чіткої системи інформування щодо змісту та процедури вибору навчальних дисциплін, однак жодним чином не рекомендації певного конкретного переліку. </a:t>
                      </a:r>
                      <a:endParaRPr lang="ru-RU" sz="800" dirty="0">
                        <a:effectLst/>
                      </a:endParaRPr>
                    </a:p>
                    <a:p>
                      <a:pPr algn="just">
                        <a:lnSpc>
                          <a:spcPct val="115000"/>
                        </a:lnSpc>
                        <a:spcAft>
                          <a:spcPts val="0"/>
                        </a:spcAft>
                      </a:pPr>
                      <a:r>
                        <a:rPr lang="uk-UA" sz="800" dirty="0">
                          <a:effectLst/>
                        </a:rPr>
                        <a:t>! Модель вибірковості належить виключно до автономії ЗВО. Не існує «правильної» чи «не правильної» вибірковості. Заклад має повне право запровадити як вибір дисциплін з переліку, так і вибір блоків (кошиків/ груп) дисциплін. Головне, щоб здобувач мав реальну можливість вибору як такого.</a:t>
                      </a:r>
                      <a:endParaRPr lang="ru-RU" sz="800" dirty="0">
                        <a:effectLst/>
                        <a:latin typeface="Calibri"/>
                        <a:ea typeface="Calibri"/>
                        <a:cs typeface="Times New Roman"/>
                      </a:endParaRPr>
                    </a:p>
                  </a:txBody>
                  <a:tcPr marL="42502" marR="42502"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71498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584176"/>
          </a:xfrm>
        </p:spPr>
        <p:txBody>
          <a:bodyPr>
            <a:normAutofit/>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2.5. </a:t>
            </a:r>
            <a:r>
              <a:rPr lang="uk-UA" sz="2100" dirty="0">
                <a:solidFill>
                  <a:schemeClr val="tx1"/>
                </a:solidFill>
                <a:latin typeface="Times New Roman" pitchFamily="18" charset="0"/>
                <a:cs typeface="Times New Roman" pitchFamily="18" charset="0"/>
              </a:rPr>
              <a:t>Освітня програма та навчальний план передбачають практичну підготовку здобувачів вищої освіти, яка дає можливість здобути компетентності, потрібні для подальшої професійної діяльності</a:t>
            </a:r>
            <a:r>
              <a:rPr lang="uk-UA" sz="2400" dirty="0"/>
              <a:t>.</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83511429"/>
              </p:ext>
            </p:extLst>
          </p:nvPr>
        </p:nvGraphicFramePr>
        <p:xfrm>
          <a:off x="467544" y="2132856"/>
          <a:ext cx="7787208" cy="3816424"/>
        </p:xfrm>
        <a:graphic>
          <a:graphicData uri="http://schemas.openxmlformats.org/drawingml/2006/table">
            <a:tbl>
              <a:tblPr firstRow="1" firstCol="1" bandRow="1">
                <a:tableStyleId>{5C22544A-7EE6-4342-B048-85BDC9FD1C3A}</a:tableStyleId>
              </a:tblPr>
              <a:tblGrid>
                <a:gridCol w="1699534">
                  <a:extLst>
                    <a:ext uri="{9D8B030D-6E8A-4147-A177-3AD203B41FA5}">
                      <a16:colId xmlns:a16="http://schemas.microsoft.com/office/drawing/2014/main" val="20000"/>
                    </a:ext>
                  </a:extLst>
                </a:gridCol>
                <a:gridCol w="6087674">
                  <a:extLst>
                    <a:ext uri="{9D8B030D-6E8A-4147-A177-3AD203B41FA5}">
                      <a16:colId xmlns:a16="http://schemas.microsoft.com/office/drawing/2014/main" val="20001"/>
                    </a:ext>
                  </a:extLst>
                </a:gridCol>
              </a:tblGrid>
              <a:tr h="2099034">
                <a:tc>
                  <a:txBody>
                    <a:bodyPr/>
                    <a:lstStyle/>
                    <a:p>
                      <a:pPr algn="ctr">
                        <a:lnSpc>
                          <a:spcPct val="115000"/>
                        </a:lnSpc>
                        <a:spcAft>
                          <a:spcPts val="0"/>
                        </a:spcAft>
                      </a:pPr>
                      <a:r>
                        <a:rPr lang="uk-UA" sz="1100">
                          <a:effectLst/>
                        </a:rPr>
                        <a:t>Суть підкритерію</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Підкритерій 2.5 вимагає, щоб освітня програма забезпечувала повноцінну та якісну практичну підготовку, яка дозволяє здобувачам освіти набути необхідних для професійної діяльності компетентностей. Основні акценти:</a:t>
                      </a:r>
                      <a:endParaRPr lang="ru-RU" sz="1000">
                        <a:effectLst/>
                      </a:endParaRPr>
                    </a:p>
                    <a:p>
                      <a:pPr marL="342900" lvl="0" indent="-342900" algn="just">
                        <a:spcAft>
                          <a:spcPts val="0"/>
                        </a:spcAft>
                        <a:buSzPts val="1000"/>
                        <a:buFont typeface="Symbol"/>
                        <a:buChar char=""/>
                        <a:tabLst>
                          <a:tab pos="457200" algn="l"/>
                        </a:tabLst>
                      </a:pPr>
                      <a:r>
                        <a:rPr lang="uk-UA" sz="1000">
                          <a:effectLst/>
                        </a:rPr>
                        <a:t>чітке нормативне врегулювання організації практики у ЗВО;</a:t>
                      </a:r>
                      <a:endParaRPr lang="ru-RU" sz="1000">
                        <a:effectLst/>
                      </a:endParaRPr>
                    </a:p>
                    <a:p>
                      <a:pPr marL="342900" lvl="0" indent="-342900" algn="just">
                        <a:spcAft>
                          <a:spcPts val="0"/>
                        </a:spcAft>
                        <a:buSzPts val="1000"/>
                        <a:buFont typeface="Symbol"/>
                        <a:buChar char=""/>
                        <a:tabLst>
                          <a:tab pos="457200" algn="l"/>
                        </a:tabLst>
                      </a:pPr>
                      <a:r>
                        <a:rPr lang="uk-UA" sz="1000">
                          <a:effectLst/>
                        </a:rPr>
                        <a:t>відповідність програм практик заявленим результатам навчання та компетентностям;</a:t>
                      </a:r>
                      <a:endParaRPr lang="ru-RU" sz="1000">
                        <a:effectLst/>
                      </a:endParaRPr>
                    </a:p>
                    <a:p>
                      <a:pPr marL="342900" lvl="0" indent="-342900" algn="just">
                        <a:spcAft>
                          <a:spcPts val="0"/>
                        </a:spcAft>
                        <a:buSzPts val="1000"/>
                        <a:buFont typeface="Symbol"/>
                        <a:buChar char=""/>
                        <a:tabLst>
                          <a:tab pos="457200" algn="l"/>
                        </a:tabLst>
                      </a:pPr>
                      <a:r>
                        <a:rPr lang="uk-UA" sz="1000">
                          <a:effectLst/>
                        </a:rPr>
                        <a:t>логічна послідовність розміщення практик у навчальному плані;</a:t>
                      </a:r>
                      <a:endParaRPr lang="ru-RU" sz="1000">
                        <a:effectLst/>
                      </a:endParaRPr>
                    </a:p>
                    <a:p>
                      <a:pPr marL="342900" lvl="0" indent="-342900" algn="just">
                        <a:spcAft>
                          <a:spcPts val="0"/>
                        </a:spcAft>
                        <a:buSzPts val="1000"/>
                        <a:buFont typeface="Symbol"/>
                        <a:buChar char=""/>
                        <a:tabLst>
                          <a:tab pos="457200" algn="l"/>
                        </a:tabLst>
                      </a:pPr>
                      <a:r>
                        <a:rPr lang="uk-UA" sz="1000">
                          <a:effectLst/>
                        </a:rPr>
                        <a:t>інформування здобувачів про зміст, завдання, звітність та оцінювання практики;</a:t>
                      </a:r>
                      <a:endParaRPr lang="ru-RU" sz="1000">
                        <a:effectLst/>
                      </a:endParaRPr>
                    </a:p>
                    <a:p>
                      <a:pPr marL="342900" lvl="0" indent="-342900" algn="just">
                        <a:spcAft>
                          <a:spcPts val="0"/>
                        </a:spcAft>
                        <a:buSzPts val="1000"/>
                        <a:buFont typeface="Symbol"/>
                        <a:buChar char=""/>
                        <a:tabLst>
                          <a:tab pos="457200" algn="l"/>
                        </a:tabLst>
                      </a:pPr>
                      <a:r>
                        <a:rPr lang="uk-UA" sz="1000">
                          <a:effectLst/>
                        </a:rPr>
                        <a:t>наявність методичних матеріалів і доступ до них;</a:t>
                      </a:r>
                      <a:endParaRPr lang="ru-RU" sz="1000">
                        <a:effectLst/>
                      </a:endParaRPr>
                    </a:p>
                    <a:p>
                      <a:pPr marL="342900" lvl="0" indent="-342900" algn="just">
                        <a:spcAft>
                          <a:spcPts val="0"/>
                        </a:spcAft>
                        <a:buSzPts val="1000"/>
                        <a:buFont typeface="Symbol"/>
                        <a:buChar char=""/>
                        <a:tabLst>
                          <a:tab pos="457200" algn="l"/>
                        </a:tabLst>
                      </a:pPr>
                      <a:r>
                        <a:rPr lang="uk-UA" sz="1000">
                          <a:effectLst/>
                        </a:rPr>
                        <a:t>забезпечення баз практики ресурсами, обладнанням та кваліфікованими наставниками;</a:t>
                      </a:r>
                      <a:endParaRPr lang="ru-RU" sz="1000">
                        <a:effectLst/>
                      </a:endParaRPr>
                    </a:p>
                    <a:p>
                      <a:pPr marL="342900" lvl="0" indent="-342900" algn="just">
                        <a:spcAft>
                          <a:spcPts val="0"/>
                        </a:spcAft>
                        <a:buSzPts val="1000"/>
                        <a:buFont typeface="Symbol"/>
                        <a:buChar char=""/>
                        <a:tabLst>
                          <a:tab pos="457200" algn="l"/>
                        </a:tabLst>
                      </a:pPr>
                      <a:r>
                        <a:rPr lang="uk-UA" sz="1000">
                          <a:effectLst/>
                        </a:rPr>
                        <a:t>співпраця з роботодавцями;</a:t>
                      </a:r>
                      <a:endParaRPr lang="ru-RU" sz="1000">
                        <a:effectLst/>
                      </a:endParaRPr>
                    </a:p>
                    <a:p>
                      <a:pPr marL="342900" lvl="0" indent="-342900" algn="just">
                        <a:spcAft>
                          <a:spcPts val="0"/>
                        </a:spcAft>
                        <a:buSzPts val="1000"/>
                        <a:buFont typeface="Symbol"/>
                        <a:buChar char=""/>
                        <a:tabLst>
                          <a:tab pos="457200" algn="l"/>
                        </a:tabLst>
                      </a:pPr>
                      <a:r>
                        <a:rPr lang="uk-UA" sz="1000">
                          <a:effectLst/>
                        </a:rPr>
                        <a:t>аналіз та врахування зворотного зв’язку від студентів і баз практик.</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1717390">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spcAft>
                          <a:spcPts val="0"/>
                        </a:spcAft>
                        <a:buFont typeface="+mj-lt"/>
                        <a:buAutoNum type="arabicPeriod"/>
                      </a:pPr>
                      <a:r>
                        <a:rPr lang="uk-UA" sz="1000" dirty="0">
                          <a:effectLst/>
                        </a:rPr>
                        <a:t>Закон України «Про вищу освіту» (ст. 50–51).</a:t>
                      </a:r>
                      <a:endParaRPr lang="ru-RU" sz="1000" dirty="0">
                        <a:effectLst/>
                      </a:endParaRPr>
                    </a:p>
                    <a:p>
                      <a:pPr marL="342900" lvl="0" indent="-342900" algn="just">
                        <a:spcAft>
                          <a:spcPts val="0"/>
                        </a:spcAft>
                        <a:buFont typeface="+mj-lt"/>
                        <a:buAutoNum type="arabicPeriod"/>
                      </a:pPr>
                      <a:r>
                        <a:rPr lang="uk-UA" sz="1000" dirty="0">
                          <a:effectLst/>
                        </a:rPr>
                        <a:t>Стандарт вищої освіти за спеціальністю та рівнем.</a:t>
                      </a:r>
                      <a:endParaRPr lang="ru-RU" sz="1000" dirty="0">
                        <a:effectLst/>
                      </a:endParaRPr>
                    </a:p>
                    <a:p>
                      <a:pPr marL="342900" lvl="0" indent="-342900" algn="just">
                        <a:spcAft>
                          <a:spcPts val="0"/>
                        </a:spcAft>
                        <a:buFont typeface="+mj-lt"/>
                        <a:buAutoNum type="arabicPeriod"/>
                      </a:pPr>
                      <a:r>
                        <a:rPr lang="uk-UA" sz="1000" dirty="0">
                          <a:effectLst/>
                        </a:rPr>
                        <a:t>ESG 2015 (Стандарт 1.3) – </a:t>
                      </a:r>
                      <a:r>
                        <a:rPr lang="uk-UA" sz="1000" dirty="0" err="1">
                          <a:effectLst/>
                        </a:rPr>
                        <a:t>студентоцентроване</a:t>
                      </a:r>
                      <a:r>
                        <a:rPr lang="uk-UA" sz="1000" dirty="0">
                          <a:effectLst/>
                        </a:rPr>
                        <a:t> навчання, викладання та оцінювання.</a:t>
                      </a:r>
                      <a:endParaRPr lang="ru-RU" sz="1000" dirty="0">
                        <a:effectLst/>
                      </a:endParaRPr>
                    </a:p>
                    <a:p>
                      <a:pPr marL="342900" lvl="0" indent="-342900" algn="just">
                        <a:spcAft>
                          <a:spcPts val="0"/>
                        </a:spcAft>
                        <a:buFont typeface="+mj-lt"/>
                        <a:buAutoNum type="arabicPeriod"/>
                      </a:pPr>
                      <a:r>
                        <a:rPr lang="uk-UA" sz="1000" dirty="0">
                          <a:effectLst/>
                        </a:rPr>
                        <a:t>Організаційно-управлінські документи ЗВО:</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локальні акти щодо організації та проведення практики;</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робочі програми практик (</a:t>
                      </a:r>
                      <a:r>
                        <a:rPr lang="uk-UA" sz="1000" dirty="0" err="1">
                          <a:effectLst/>
                        </a:rPr>
                        <a:t>силабуси</a:t>
                      </a:r>
                      <a:r>
                        <a:rPr lang="uk-UA" sz="1000" dirty="0">
                          <a:effectLst/>
                        </a:rPr>
                        <a:t>);</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наскрізна програма практики (за наявності);</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перелік баз практик;</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положення про обов’язки ЗВО, баз практики, керівників.</a:t>
                      </a:r>
                      <a:endParaRPr lang="ru-RU" sz="1000" dirty="0">
                        <a:effectLst/>
                        <a:latin typeface="Calibri"/>
                        <a:ea typeface="Times New Roman"/>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90560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2074713518"/>
              </p:ext>
            </p:extLst>
          </p:nvPr>
        </p:nvGraphicFramePr>
        <p:xfrm>
          <a:off x="611560" y="332656"/>
          <a:ext cx="7560840" cy="5893229"/>
        </p:xfrm>
        <a:graphic>
          <a:graphicData uri="http://schemas.openxmlformats.org/drawingml/2006/table">
            <a:tbl>
              <a:tblPr firstRow="1" firstCol="1" bandRow="1">
                <a:tableStyleId>{5C22544A-7EE6-4342-B048-85BDC9FD1C3A}</a:tableStyleId>
              </a:tblPr>
              <a:tblGrid>
                <a:gridCol w="1650131">
                  <a:extLst>
                    <a:ext uri="{9D8B030D-6E8A-4147-A177-3AD203B41FA5}">
                      <a16:colId xmlns:a16="http://schemas.microsoft.com/office/drawing/2014/main" val="20000"/>
                    </a:ext>
                  </a:extLst>
                </a:gridCol>
                <a:gridCol w="5910709">
                  <a:extLst>
                    <a:ext uri="{9D8B030D-6E8A-4147-A177-3AD203B41FA5}">
                      <a16:colId xmlns:a16="http://schemas.microsoft.com/office/drawing/2014/main" val="20001"/>
                    </a:ext>
                  </a:extLst>
                </a:gridCol>
              </a:tblGrid>
              <a:tr h="1232900">
                <a:tc>
                  <a:txBody>
                    <a:bodyPr/>
                    <a:lstStyle/>
                    <a:p>
                      <a:pPr algn="ctr">
                        <a:lnSpc>
                          <a:spcPct val="115000"/>
                        </a:lnSpc>
                        <a:spcAft>
                          <a:spcPts val="0"/>
                        </a:spcAft>
                      </a:pPr>
                      <a:r>
                        <a:rPr lang="uk-UA" sz="800" dirty="0">
                          <a:effectLst/>
                        </a:rPr>
                        <a:t>Що перевірятимуть експерти</a:t>
                      </a:r>
                      <a:endParaRPr lang="ru-RU" sz="800" dirty="0">
                        <a:effectLst/>
                      </a:endParaRPr>
                    </a:p>
                    <a:p>
                      <a:pPr algn="ctr">
                        <a:lnSpc>
                          <a:spcPct val="115000"/>
                        </a:lnSpc>
                        <a:spcAft>
                          <a:spcPts val="0"/>
                        </a:spcAft>
                      </a:pPr>
                      <a:r>
                        <a:rPr lang="uk-UA" sz="800" dirty="0">
                          <a:effectLst/>
                        </a:rPr>
                        <a:t> </a:t>
                      </a:r>
                      <a:endParaRPr lang="ru-RU" sz="800" dirty="0">
                        <a:effectLst/>
                        <a:latin typeface="Calibri"/>
                        <a:ea typeface="Calibri"/>
                        <a:cs typeface="Times New Roman"/>
                      </a:endParaRPr>
                    </a:p>
                  </a:txBody>
                  <a:tcPr marL="39668" marR="39668" marT="0" marB="0" anchor="ctr"/>
                </a:tc>
                <a:tc>
                  <a:txBody>
                    <a:bodyPr/>
                    <a:lstStyle/>
                    <a:p>
                      <a:pPr marL="342900" lvl="0" indent="-342900" algn="just">
                        <a:lnSpc>
                          <a:spcPct val="115000"/>
                        </a:lnSpc>
                        <a:spcAft>
                          <a:spcPts val="0"/>
                        </a:spcAft>
                        <a:buFont typeface="+mj-lt"/>
                        <a:buAutoNum type="arabicPeriod"/>
                      </a:pPr>
                      <a:r>
                        <a:rPr lang="uk-UA" sz="800" dirty="0">
                          <a:effectLst/>
                        </a:rPr>
                        <a:t>Чи відповідає зміст практики </a:t>
                      </a:r>
                      <a:r>
                        <a:rPr lang="uk-UA" sz="800" dirty="0" err="1">
                          <a:effectLst/>
                        </a:rPr>
                        <a:t>компетентностям</a:t>
                      </a:r>
                      <a:r>
                        <a:rPr lang="uk-UA" sz="800" dirty="0">
                          <a:effectLst/>
                        </a:rPr>
                        <a:t> і результатам навчання.</a:t>
                      </a:r>
                      <a:endParaRPr lang="ru-RU" sz="800" dirty="0">
                        <a:effectLst/>
                      </a:endParaRPr>
                    </a:p>
                    <a:p>
                      <a:pPr marL="342900" lvl="0" indent="-342900" algn="just">
                        <a:lnSpc>
                          <a:spcPct val="115000"/>
                        </a:lnSpc>
                        <a:spcAft>
                          <a:spcPts val="0"/>
                        </a:spcAft>
                        <a:buFont typeface="+mj-lt"/>
                        <a:buAutoNum type="arabicPeriod"/>
                      </a:pPr>
                      <a:r>
                        <a:rPr lang="uk-UA" sz="800" dirty="0">
                          <a:effectLst/>
                        </a:rPr>
                        <a:t>Чи витримана наступність і логіка між різними видами практик.</a:t>
                      </a:r>
                      <a:endParaRPr lang="ru-RU" sz="800" dirty="0">
                        <a:effectLst/>
                      </a:endParaRPr>
                    </a:p>
                    <a:p>
                      <a:pPr marL="342900" lvl="0" indent="-342900" algn="just">
                        <a:lnSpc>
                          <a:spcPct val="115000"/>
                        </a:lnSpc>
                        <a:spcAft>
                          <a:spcPts val="0"/>
                        </a:spcAft>
                        <a:buFont typeface="+mj-lt"/>
                        <a:buAutoNum type="arabicPeriod"/>
                      </a:pPr>
                      <a:r>
                        <a:rPr lang="uk-UA" sz="800" dirty="0">
                          <a:effectLst/>
                        </a:rPr>
                        <a:t>Чи є співпраця з роботодавцями у визначенні завдань і змісту практики.</a:t>
                      </a:r>
                      <a:endParaRPr lang="ru-RU" sz="800" dirty="0">
                        <a:effectLst/>
                      </a:endParaRPr>
                    </a:p>
                    <a:p>
                      <a:pPr marL="342900" lvl="0" indent="-342900" algn="just">
                        <a:lnSpc>
                          <a:spcPct val="115000"/>
                        </a:lnSpc>
                        <a:spcAft>
                          <a:spcPts val="0"/>
                        </a:spcAft>
                        <a:buFont typeface="+mj-lt"/>
                        <a:buAutoNum type="arabicPeriod"/>
                      </a:pPr>
                      <a:r>
                        <a:rPr lang="uk-UA" sz="800" dirty="0">
                          <a:effectLst/>
                        </a:rPr>
                        <a:t>Чи відповідає практика актуальним тенденціям професійної сфери.</a:t>
                      </a:r>
                      <a:endParaRPr lang="ru-RU" sz="800" dirty="0">
                        <a:effectLst/>
                      </a:endParaRPr>
                    </a:p>
                    <a:p>
                      <a:pPr marL="342900" lvl="0" indent="-342900" algn="just">
                        <a:lnSpc>
                          <a:spcPct val="115000"/>
                        </a:lnSpc>
                        <a:spcAft>
                          <a:spcPts val="0"/>
                        </a:spcAft>
                        <a:buFont typeface="+mj-lt"/>
                        <a:buAutoNum type="arabicPeriod"/>
                      </a:pPr>
                      <a:r>
                        <a:rPr lang="uk-UA" sz="800" dirty="0">
                          <a:effectLst/>
                        </a:rPr>
                        <a:t>Чи задоволені здобувачі освіти рівнем практичної підготовки.</a:t>
                      </a:r>
                      <a:endParaRPr lang="ru-RU" sz="800" dirty="0">
                        <a:effectLst/>
                      </a:endParaRPr>
                    </a:p>
                    <a:p>
                      <a:pPr marL="342900" lvl="0" indent="-342900" algn="just">
                        <a:lnSpc>
                          <a:spcPct val="115000"/>
                        </a:lnSpc>
                        <a:spcAft>
                          <a:spcPts val="0"/>
                        </a:spcAft>
                        <a:buFont typeface="+mj-lt"/>
                        <a:buAutoNum type="arabicPeriod"/>
                      </a:pPr>
                      <a:r>
                        <a:rPr lang="uk-UA" sz="800" dirty="0">
                          <a:effectLst/>
                        </a:rPr>
                        <a:t>Чи забезпечують бази практики необхідні умови, обладнання та ресурси.</a:t>
                      </a:r>
                      <a:endParaRPr lang="ru-RU" sz="800" dirty="0">
                        <a:effectLst/>
                      </a:endParaRPr>
                    </a:p>
                    <a:p>
                      <a:pPr marL="342900" lvl="0" indent="-342900" algn="just">
                        <a:lnSpc>
                          <a:spcPct val="115000"/>
                        </a:lnSpc>
                        <a:spcAft>
                          <a:spcPts val="0"/>
                        </a:spcAft>
                        <a:buFont typeface="+mj-lt"/>
                        <a:buAutoNum type="arabicPeriod"/>
                      </a:pPr>
                      <a:r>
                        <a:rPr lang="uk-UA" sz="800" dirty="0">
                          <a:effectLst/>
                        </a:rPr>
                        <a:t>Чи дотримуються правила і процедури організації практики.</a:t>
                      </a:r>
                      <a:endParaRPr lang="ru-RU" sz="800" dirty="0">
                        <a:effectLst/>
                      </a:endParaRPr>
                    </a:p>
                    <a:p>
                      <a:pPr marL="342900" lvl="0" indent="-342900" algn="just">
                        <a:lnSpc>
                          <a:spcPct val="115000"/>
                        </a:lnSpc>
                        <a:spcAft>
                          <a:spcPts val="0"/>
                        </a:spcAft>
                        <a:buFont typeface="+mj-lt"/>
                        <a:buAutoNum type="arabicPeriod"/>
                      </a:pPr>
                      <a:r>
                        <a:rPr lang="uk-UA" sz="800" dirty="0">
                          <a:effectLst/>
                        </a:rPr>
                        <a:t>Чи є зворотний зв’язок і як він враховується у вдосконаленні програми.</a:t>
                      </a:r>
                      <a:endParaRPr lang="ru-RU" sz="800" dirty="0">
                        <a:effectLst/>
                        <a:latin typeface="Calibri"/>
                        <a:ea typeface="Calibri"/>
                        <a:cs typeface="Times New Roman"/>
                      </a:endParaRPr>
                    </a:p>
                  </a:txBody>
                  <a:tcPr marL="39668" marR="39668" marT="0" marB="0"/>
                </a:tc>
                <a:extLst>
                  <a:ext uri="{0D108BD9-81ED-4DB2-BD59-A6C34878D82A}">
                    <a16:rowId xmlns:a16="http://schemas.microsoft.com/office/drawing/2014/main" val="10000"/>
                  </a:ext>
                </a:extLst>
              </a:tr>
              <a:tr h="1724939">
                <a:tc>
                  <a:txBody>
                    <a:bodyPr/>
                    <a:lstStyle/>
                    <a:p>
                      <a:pPr algn="ctr">
                        <a:lnSpc>
                          <a:spcPct val="115000"/>
                        </a:lnSpc>
                        <a:spcAft>
                          <a:spcPts val="0"/>
                        </a:spcAft>
                      </a:pPr>
                      <a:r>
                        <a:rPr lang="uk-UA" sz="800">
                          <a:effectLst/>
                        </a:rPr>
                        <a:t>Можливі недоліки та як їх обґрунтовувати</a:t>
                      </a:r>
                      <a:endParaRPr lang="ru-RU" sz="800">
                        <a:effectLst/>
                      </a:endParaRPr>
                    </a:p>
                    <a:p>
                      <a:pPr algn="ctr">
                        <a:lnSpc>
                          <a:spcPct val="115000"/>
                        </a:lnSpc>
                        <a:spcAft>
                          <a:spcPts val="0"/>
                        </a:spcAft>
                      </a:pPr>
                      <a:r>
                        <a:rPr lang="uk-UA" sz="800">
                          <a:effectLst/>
                        </a:rPr>
                        <a:t> </a:t>
                      </a:r>
                      <a:endParaRPr lang="ru-RU" sz="800">
                        <a:effectLst/>
                        <a:latin typeface="Calibri"/>
                        <a:ea typeface="Calibri"/>
                        <a:cs typeface="Times New Roman"/>
                      </a:endParaRPr>
                    </a:p>
                  </a:txBody>
                  <a:tcPr marL="39668" marR="39668" marT="0" marB="0" anchor="ctr"/>
                </a:tc>
                <a:tc>
                  <a:txBody>
                    <a:bodyPr/>
                    <a:lstStyle/>
                    <a:p>
                      <a:pPr algn="just">
                        <a:lnSpc>
                          <a:spcPct val="115000"/>
                        </a:lnSpc>
                        <a:spcBef>
                          <a:spcPts val="1000"/>
                        </a:spcBef>
                        <a:spcAft>
                          <a:spcPts val="0"/>
                        </a:spcAft>
                      </a:pPr>
                      <a:r>
                        <a:rPr lang="uk-UA" sz="800" b="1" dirty="0">
                          <a:effectLst/>
                        </a:rPr>
                        <a:t>Зміст практики не забезпечує потрібних знань і навичок</a:t>
                      </a:r>
                      <a:endParaRPr lang="ru-RU" sz="800" b="1" dirty="0">
                        <a:effectLst/>
                      </a:endParaRPr>
                    </a:p>
                    <a:p>
                      <a:pPr marL="342900" lvl="0" indent="-342900" algn="just">
                        <a:spcAft>
                          <a:spcPts val="0"/>
                        </a:spcAft>
                        <a:buSzPts val="1000"/>
                        <a:buFont typeface="Symbol"/>
                        <a:buChar char=""/>
                        <a:tabLst>
                          <a:tab pos="457200" algn="l"/>
                        </a:tabLst>
                      </a:pPr>
                      <a:r>
                        <a:rPr lang="uk-UA" sz="800" dirty="0">
                          <a:effectLst/>
                        </a:rPr>
                        <a:t>Заявлені результати навчання неможливо досягти через завдання практики.</a:t>
                      </a:r>
                      <a:endParaRPr lang="ru-RU" sz="800" dirty="0">
                        <a:effectLst/>
                      </a:endParaRPr>
                    </a:p>
                    <a:p>
                      <a:pPr marL="342900" lvl="0" indent="-342900" algn="just">
                        <a:spcAft>
                          <a:spcPts val="0"/>
                        </a:spcAft>
                        <a:buSzPts val="1000"/>
                        <a:buFont typeface="Symbol"/>
                        <a:buChar char=""/>
                        <a:tabLst>
                          <a:tab pos="457200" algn="l"/>
                        </a:tabLst>
                      </a:pPr>
                      <a:r>
                        <a:rPr lang="uk-UA" sz="800" dirty="0">
                          <a:effectLst/>
                        </a:rPr>
                        <a:t>Відсутні необхідні професійні навички, які можна набути лише у виробничих умовах.</a:t>
                      </a:r>
                      <a:endParaRPr lang="ru-RU" sz="800" dirty="0">
                        <a:effectLst/>
                      </a:endParaRPr>
                    </a:p>
                    <a:p>
                      <a:pPr algn="just">
                        <a:spcAft>
                          <a:spcPts val="0"/>
                        </a:spcAft>
                      </a:pPr>
                      <a:r>
                        <a:rPr lang="uk-UA" sz="800" b="1" dirty="0">
                          <a:effectLst/>
                        </a:rPr>
                        <a:t>Обґрунтування: </a:t>
                      </a:r>
                      <a:r>
                        <a:rPr lang="uk-UA" sz="800" dirty="0">
                          <a:effectLst/>
                        </a:rPr>
                        <a:t>вказати конкретні результати навчання чи навички, які неможливо здобути, пояснити чому.</a:t>
                      </a:r>
                      <a:endParaRPr lang="ru-RU" sz="800" dirty="0">
                        <a:effectLst/>
                      </a:endParaRPr>
                    </a:p>
                    <a:p>
                      <a:pPr algn="just">
                        <a:lnSpc>
                          <a:spcPct val="115000"/>
                        </a:lnSpc>
                        <a:spcBef>
                          <a:spcPts val="1000"/>
                        </a:spcBef>
                        <a:spcAft>
                          <a:spcPts val="0"/>
                        </a:spcAft>
                      </a:pPr>
                      <a:r>
                        <a:rPr lang="uk-UA" sz="800" b="1" dirty="0">
                          <a:effectLst/>
                        </a:rPr>
                        <a:t>Порушення правил і процедур організації практики</a:t>
                      </a:r>
                      <a:endParaRPr lang="ru-RU" sz="800" b="1" dirty="0">
                        <a:effectLst/>
                      </a:endParaRPr>
                    </a:p>
                    <a:p>
                      <a:pPr marL="342900" lvl="0" indent="-342900" algn="just">
                        <a:spcAft>
                          <a:spcPts val="0"/>
                        </a:spcAft>
                        <a:buSzPts val="1000"/>
                        <a:buFont typeface="Symbol"/>
                        <a:buChar char=""/>
                        <a:tabLst>
                          <a:tab pos="457200" algn="l"/>
                        </a:tabLst>
                      </a:pPr>
                      <a:r>
                        <a:rPr lang="uk-UA" sz="800" dirty="0">
                          <a:effectLst/>
                        </a:rPr>
                        <a:t>Правила організації практики не визначено або не виконуються.</a:t>
                      </a:r>
                      <a:endParaRPr lang="ru-RU" sz="800" dirty="0">
                        <a:effectLst/>
                      </a:endParaRPr>
                    </a:p>
                    <a:p>
                      <a:pPr marL="342900" lvl="0" indent="-342900" algn="just">
                        <a:spcAft>
                          <a:spcPts val="0"/>
                        </a:spcAft>
                        <a:buSzPts val="1000"/>
                        <a:buFont typeface="Symbol"/>
                        <a:buChar char=""/>
                        <a:tabLst>
                          <a:tab pos="457200" algn="l"/>
                        </a:tabLst>
                      </a:pPr>
                      <a:r>
                        <a:rPr lang="uk-UA" sz="800" dirty="0">
                          <a:effectLst/>
                        </a:rPr>
                        <a:t>Бази практики не відповідають вимогам (немає обладнання, ресурсів, умов).</a:t>
                      </a:r>
                      <a:endParaRPr lang="ru-RU" sz="800" dirty="0">
                        <a:effectLst/>
                      </a:endParaRPr>
                    </a:p>
                    <a:p>
                      <a:pPr marL="342900" lvl="0" indent="-342900" algn="just">
                        <a:spcAft>
                          <a:spcPts val="0"/>
                        </a:spcAft>
                        <a:buSzPts val="1000"/>
                        <a:buFont typeface="Symbol"/>
                        <a:buChar char=""/>
                        <a:tabLst>
                          <a:tab pos="457200" algn="l"/>
                        </a:tabLst>
                      </a:pPr>
                      <a:r>
                        <a:rPr lang="uk-UA" sz="800" dirty="0">
                          <a:effectLst/>
                        </a:rPr>
                        <a:t>Відсутнє належне керівництво і наставництво.</a:t>
                      </a:r>
                      <a:endParaRPr lang="ru-RU" sz="800" dirty="0">
                        <a:effectLst/>
                      </a:endParaRPr>
                    </a:p>
                    <a:p>
                      <a:pPr algn="just">
                        <a:spcAft>
                          <a:spcPts val="0"/>
                        </a:spcAft>
                      </a:pPr>
                      <a:r>
                        <a:rPr lang="uk-UA" sz="800" dirty="0">
                          <a:effectLst/>
                        </a:rPr>
                        <a:t> </a:t>
                      </a:r>
                      <a:r>
                        <a:rPr lang="uk-UA" sz="800" b="1" dirty="0">
                          <a:effectLst/>
                        </a:rPr>
                        <a:t>Обґрунтування</a:t>
                      </a:r>
                      <a:r>
                        <a:rPr lang="uk-UA" sz="800" dirty="0">
                          <a:effectLst/>
                        </a:rPr>
                        <a:t>:</a:t>
                      </a:r>
                      <a:endParaRPr lang="ru-RU" sz="800" dirty="0">
                        <a:effectLst/>
                      </a:endParaRPr>
                    </a:p>
                    <a:p>
                      <a:pPr marL="342900" lvl="0" indent="-342900" algn="just">
                        <a:spcAft>
                          <a:spcPts val="0"/>
                        </a:spcAft>
                        <a:buSzPts val="1000"/>
                        <a:buFont typeface="Symbol"/>
                        <a:buChar char=""/>
                        <a:tabLst>
                          <a:tab pos="457200" algn="l"/>
                        </a:tabLst>
                      </a:pPr>
                      <a:r>
                        <a:rPr lang="uk-UA" sz="800" dirty="0">
                          <a:effectLst/>
                        </a:rPr>
                        <a:t>якщо відсутні правила – вказати цей факт;</a:t>
                      </a:r>
                      <a:endParaRPr lang="ru-RU" sz="800" dirty="0">
                        <a:effectLst/>
                      </a:endParaRPr>
                    </a:p>
                    <a:p>
                      <a:pPr marL="342900" lvl="0" indent="-342900" algn="just">
                        <a:spcAft>
                          <a:spcPts val="0"/>
                        </a:spcAft>
                        <a:buSzPts val="1000"/>
                        <a:buFont typeface="Symbol"/>
                        <a:buChar char=""/>
                        <a:tabLst>
                          <a:tab pos="457200" algn="l"/>
                        </a:tabLst>
                      </a:pPr>
                      <a:r>
                        <a:rPr lang="uk-UA" sz="800" dirty="0">
                          <a:effectLst/>
                        </a:rPr>
                        <a:t>якщо база не відповідає – конкретизувати, чого саме бракує (обладнання, технологій, інфраструктури, умов роботи);</a:t>
                      </a:r>
                      <a:endParaRPr lang="ru-RU" sz="800" dirty="0">
                        <a:effectLst/>
                      </a:endParaRPr>
                    </a:p>
                    <a:p>
                      <a:pPr marL="342900" lvl="0" indent="-342900" algn="just">
                        <a:spcAft>
                          <a:spcPts val="0"/>
                        </a:spcAft>
                        <a:buSzPts val="1000"/>
                        <a:buFont typeface="Symbol"/>
                        <a:buChar char=""/>
                        <a:tabLst>
                          <a:tab pos="457200" algn="l"/>
                        </a:tabLst>
                      </a:pPr>
                      <a:r>
                        <a:rPr lang="uk-UA" sz="800" dirty="0">
                          <a:effectLst/>
                        </a:rPr>
                        <a:t>якщо немає супроводу – пояснити, які саме обов’язки не виконуються, і як це впливає на досягнення результатів.</a:t>
                      </a:r>
                      <a:endParaRPr lang="ru-RU" sz="800" dirty="0">
                        <a:effectLst/>
                        <a:latin typeface="Calibri"/>
                        <a:ea typeface="Times New Roman"/>
                        <a:cs typeface="Times New Roman"/>
                      </a:endParaRPr>
                    </a:p>
                  </a:txBody>
                  <a:tcPr marL="39668" marR="39668" marT="0" marB="0"/>
                </a:tc>
                <a:extLst>
                  <a:ext uri="{0D108BD9-81ED-4DB2-BD59-A6C34878D82A}">
                    <a16:rowId xmlns:a16="http://schemas.microsoft.com/office/drawing/2014/main" val="10001"/>
                  </a:ext>
                </a:extLst>
              </a:tr>
              <a:tr h="2319633">
                <a:tc>
                  <a:txBody>
                    <a:bodyPr/>
                    <a:lstStyle/>
                    <a:p>
                      <a:pPr algn="ctr">
                        <a:lnSpc>
                          <a:spcPct val="115000"/>
                        </a:lnSpc>
                        <a:spcAft>
                          <a:spcPts val="0"/>
                        </a:spcAft>
                      </a:pPr>
                      <a:r>
                        <a:rPr lang="uk-UA" sz="800">
                          <a:effectLst/>
                        </a:rPr>
                        <a:t>Практичні рекомендації для гарантів</a:t>
                      </a:r>
                      <a:endParaRPr lang="ru-RU" sz="800">
                        <a:effectLst/>
                      </a:endParaRPr>
                    </a:p>
                    <a:p>
                      <a:pPr algn="ctr">
                        <a:lnSpc>
                          <a:spcPct val="115000"/>
                        </a:lnSpc>
                        <a:spcAft>
                          <a:spcPts val="0"/>
                        </a:spcAft>
                      </a:pPr>
                      <a:r>
                        <a:rPr lang="uk-UA" sz="800">
                          <a:effectLst/>
                        </a:rPr>
                        <a:t> </a:t>
                      </a:r>
                      <a:endParaRPr lang="ru-RU" sz="800">
                        <a:effectLst/>
                        <a:latin typeface="Calibri"/>
                        <a:ea typeface="Calibri"/>
                        <a:cs typeface="Times New Roman"/>
                      </a:endParaRPr>
                    </a:p>
                  </a:txBody>
                  <a:tcPr marL="39668" marR="39668" marT="0" marB="0" anchor="ctr"/>
                </a:tc>
                <a:tc>
                  <a:txBody>
                    <a:bodyPr/>
                    <a:lstStyle/>
                    <a:p>
                      <a:pPr marL="342900" lvl="0" indent="-342900" algn="just">
                        <a:lnSpc>
                          <a:spcPct val="115000"/>
                        </a:lnSpc>
                        <a:spcAft>
                          <a:spcPts val="0"/>
                        </a:spcAft>
                        <a:buFont typeface="+mj-lt"/>
                        <a:buAutoNum type="arabicPeriod"/>
                      </a:pPr>
                      <a:r>
                        <a:rPr lang="uk-UA" sz="800" dirty="0">
                          <a:effectLst/>
                        </a:rPr>
                        <a:t>Забезпечити відповідність практик стандарту спеціальності та рівня (обсяг, види, послідовність).</a:t>
                      </a:r>
                      <a:endParaRPr lang="ru-RU" sz="800" dirty="0">
                        <a:effectLst/>
                      </a:endParaRPr>
                    </a:p>
                    <a:p>
                      <a:pPr marL="342900" lvl="0" indent="-342900" algn="just">
                        <a:lnSpc>
                          <a:spcPct val="115000"/>
                        </a:lnSpc>
                        <a:spcAft>
                          <a:spcPts val="0"/>
                        </a:spcAft>
                        <a:buFont typeface="+mj-lt"/>
                        <a:buAutoNum type="arabicPeriod"/>
                      </a:pPr>
                      <a:r>
                        <a:rPr lang="uk-UA" sz="800" dirty="0">
                          <a:effectLst/>
                        </a:rPr>
                        <a:t>Розробити локальні документи: положення про практику, порядок її організації, розподіл обов’язків.</a:t>
                      </a:r>
                      <a:endParaRPr lang="ru-RU" sz="800" dirty="0">
                        <a:effectLst/>
                      </a:endParaRPr>
                    </a:p>
                    <a:p>
                      <a:pPr marL="342900" lvl="0" indent="-342900" algn="just">
                        <a:lnSpc>
                          <a:spcPct val="115000"/>
                        </a:lnSpc>
                        <a:spcAft>
                          <a:spcPts val="0"/>
                        </a:spcAft>
                        <a:buFont typeface="+mj-lt"/>
                        <a:buAutoNum type="arabicPeriod"/>
                      </a:pPr>
                      <a:r>
                        <a:rPr lang="uk-UA" sz="800" dirty="0">
                          <a:effectLst/>
                        </a:rPr>
                        <a:t>Створити наскрізну програму практики (за можливості) для узгодження змісту і завдань різних етапів.</a:t>
                      </a:r>
                      <a:endParaRPr lang="ru-RU" sz="800" dirty="0">
                        <a:effectLst/>
                      </a:endParaRPr>
                    </a:p>
                    <a:p>
                      <a:pPr marL="342900" lvl="0" indent="-342900" algn="just">
                        <a:lnSpc>
                          <a:spcPct val="115000"/>
                        </a:lnSpc>
                        <a:spcAft>
                          <a:spcPts val="0"/>
                        </a:spcAft>
                        <a:buFont typeface="+mj-lt"/>
                        <a:buAutoNum type="arabicPeriod"/>
                      </a:pPr>
                      <a:r>
                        <a:rPr lang="uk-UA" sz="800" dirty="0">
                          <a:effectLst/>
                        </a:rPr>
                        <a:t>Укласти угоди з базами практик (підприємства, установи, організації) та регулярно оновлювати їх перелік.</a:t>
                      </a:r>
                      <a:endParaRPr lang="ru-RU" sz="800" dirty="0">
                        <a:effectLst/>
                      </a:endParaRPr>
                    </a:p>
                    <a:p>
                      <a:pPr marL="342900" lvl="0" indent="-342900" algn="just">
                        <a:lnSpc>
                          <a:spcPct val="115000"/>
                        </a:lnSpc>
                        <a:spcAft>
                          <a:spcPts val="0"/>
                        </a:spcAft>
                        <a:buFont typeface="+mj-lt"/>
                        <a:buAutoNum type="arabicPeriod"/>
                      </a:pPr>
                      <a:r>
                        <a:rPr lang="uk-UA" sz="800" dirty="0">
                          <a:effectLst/>
                        </a:rPr>
                        <a:t>Перевіряти бази практик на відповідність: обладнання, умови, доступ до технологій.</a:t>
                      </a:r>
                      <a:endParaRPr lang="ru-RU" sz="800" dirty="0">
                        <a:effectLst/>
                      </a:endParaRPr>
                    </a:p>
                    <a:p>
                      <a:pPr marL="342900" lvl="0" indent="-342900" algn="just">
                        <a:lnSpc>
                          <a:spcPct val="115000"/>
                        </a:lnSpc>
                        <a:spcAft>
                          <a:spcPts val="0"/>
                        </a:spcAft>
                        <a:buFont typeface="+mj-lt"/>
                        <a:buAutoNum type="arabicPeriod"/>
                      </a:pPr>
                      <a:r>
                        <a:rPr lang="uk-UA" sz="800" dirty="0">
                          <a:effectLst/>
                        </a:rPr>
                        <a:t>Прописати методичні матеріали і вимоги до звітності – </a:t>
                      </a:r>
                      <a:r>
                        <a:rPr lang="uk-UA" sz="800" dirty="0" err="1">
                          <a:effectLst/>
                        </a:rPr>
                        <a:t>силабуси</a:t>
                      </a:r>
                      <a:r>
                        <a:rPr lang="uk-UA" sz="800" dirty="0">
                          <a:effectLst/>
                        </a:rPr>
                        <a:t>, інструкції, критерії оцінювання.</a:t>
                      </a:r>
                      <a:endParaRPr lang="ru-RU" sz="800" dirty="0">
                        <a:effectLst/>
                      </a:endParaRPr>
                    </a:p>
                    <a:p>
                      <a:pPr marL="342900" lvl="0" indent="-342900" algn="just">
                        <a:lnSpc>
                          <a:spcPct val="115000"/>
                        </a:lnSpc>
                        <a:spcAft>
                          <a:spcPts val="0"/>
                        </a:spcAft>
                        <a:buFont typeface="+mj-lt"/>
                        <a:buAutoNum type="arabicPeriod"/>
                      </a:pPr>
                      <a:r>
                        <a:rPr lang="uk-UA" sz="800" dirty="0">
                          <a:effectLst/>
                        </a:rPr>
                        <a:t>Інформувати студентів: публікувати опис практик, проводити </a:t>
                      </a:r>
                      <a:r>
                        <a:rPr lang="uk-UA" sz="800" dirty="0" err="1">
                          <a:effectLst/>
                        </a:rPr>
                        <a:t>настановчі</a:t>
                      </a:r>
                      <a:r>
                        <a:rPr lang="uk-UA" sz="800" dirty="0">
                          <a:effectLst/>
                        </a:rPr>
                        <a:t> зустрічі.</a:t>
                      </a:r>
                      <a:endParaRPr lang="ru-RU" sz="800" dirty="0">
                        <a:effectLst/>
                      </a:endParaRPr>
                    </a:p>
                    <a:p>
                      <a:pPr marL="342900" lvl="0" indent="-342900" algn="just">
                        <a:lnSpc>
                          <a:spcPct val="115000"/>
                        </a:lnSpc>
                        <a:spcAft>
                          <a:spcPts val="0"/>
                        </a:spcAft>
                        <a:buFont typeface="+mj-lt"/>
                        <a:buAutoNum type="arabicPeriod"/>
                      </a:pPr>
                      <a:r>
                        <a:rPr lang="uk-UA" sz="800" dirty="0">
                          <a:effectLst/>
                        </a:rPr>
                        <a:t>Призначати кваліфікованих керівників від ЗВО та від баз практик, забезпечувати їх комунікацію.</a:t>
                      </a:r>
                      <a:endParaRPr lang="ru-RU" sz="800" dirty="0">
                        <a:effectLst/>
                      </a:endParaRPr>
                    </a:p>
                    <a:p>
                      <a:pPr marL="342900" lvl="0" indent="-342900" algn="just">
                        <a:lnSpc>
                          <a:spcPct val="115000"/>
                        </a:lnSpc>
                        <a:spcAft>
                          <a:spcPts val="0"/>
                        </a:spcAft>
                        <a:buFont typeface="+mj-lt"/>
                        <a:buAutoNum type="arabicPeriod"/>
                      </a:pPr>
                      <a:r>
                        <a:rPr lang="uk-UA" sz="800" dirty="0">
                          <a:effectLst/>
                        </a:rPr>
                        <a:t>Організувати збір зворотного зв’язку (анкетування студентів, відгуки баз практики) і враховувати його.</a:t>
                      </a:r>
                      <a:endParaRPr lang="ru-RU" sz="800" dirty="0">
                        <a:effectLst/>
                      </a:endParaRPr>
                    </a:p>
                    <a:p>
                      <a:pPr marL="342900" lvl="0" indent="-342900" algn="just">
                        <a:lnSpc>
                          <a:spcPct val="115000"/>
                        </a:lnSpc>
                        <a:spcAft>
                          <a:spcPts val="0"/>
                        </a:spcAft>
                        <a:buFont typeface="+mj-lt"/>
                        <a:buAutoNum type="arabicPeriod"/>
                      </a:pPr>
                      <a:r>
                        <a:rPr lang="uk-UA" sz="800" dirty="0">
                          <a:effectLst/>
                        </a:rPr>
                        <a:t>Демонструвати зв’язок із ринком праці: співпраця з роботодавцями, відображення сучасних тенденцій у програмах практик.</a:t>
                      </a:r>
                      <a:endParaRPr lang="ru-RU" sz="800" dirty="0">
                        <a:effectLst/>
                        <a:latin typeface="Calibri"/>
                        <a:ea typeface="Calibri"/>
                        <a:cs typeface="Times New Roman"/>
                      </a:endParaRPr>
                    </a:p>
                  </a:txBody>
                  <a:tcPr marL="39668" marR="39668" marT="0" marB="0"/>
                </a:tc>
                <a:extLst>
                  <a:ext uri="{0D108BD9-81ED-4DB2-BD59-A6C34878D82A}">
                    <a16:rowId xmlns:a16="http://schemas.microsoft.com/office/drawing/2014/main" val="10002"/>
                  </a:ext>
                </a:extLst>
              </a:tr>
              <a:tr h="615757">
                <a:tc>
                  <a:txBody>
                    <a:bodyPr/>
                    <a:lstStyle/>
                    <a:p>
                      <a:pPr algn="ctr">
                        <a:lnSpc>
                          <a:spcPct val="115000"/>
                        </a:lnSpc>
                        <a:spcAft>
                          <a:spcPts val="0"/>
                        </a:spcAft>
                      </a:pPr>
                      <a:r>
                        <a:rPr lang="uk-UA" sz="800">
                          <a:effectLst/>
                        </a:rPr>
                        <a:t>NOTA BENE!</a:t>
                      </a:r>
                      <a:endParaRPr lang="ru-RU" sz="800">
                        <a:effectLst/>
                        <a:latin typeface="Calibri"/>
                        <a:ea typeface="Calibri"/>
                        <a:cs typeface="Times New Roman"/>
                      </a:endParaRPr>
                    </a:p>
                  </a:txBody>
                  <a:tcPr marL="39668" marR="39668" marT="0" marB="0" anchor="ctr"/>
                </a:tc>
                <a:tc>
                  <a:txBody>
                    <a:bodyPr/>
                    <a:lstStyle/>
                    <a:p>
                      <a:pPr algn="just">
                        <a:lnSpc>
                          <a:spcPct val="115000"/>
                        </a:lnSpc>
                        <a:spcAft>
                          <a:spcPts val="0"/>
                        </a:spcAft>
                      </a:pPr>
                      <a:r>
                        <a:rPr lang="uk-UA" sz="800" dirty="0">
                          <a:effectLst/>
                        </a:rPr>
                        <a:t>! Проведення практики на підприємствах (в організаціях, установах чи закладах) є усталеною нормою, а не зразковою практикою. </a:t>
                      </a:r>
                      <a:endParaRPr lang="ru-RU" sz="800" dirty="0">
                        <a:effectLst/>
                      </a:endParaRPr>
                    </a:p>
                    <a:p>
                      <a:pPr algn="just">
                        <a:lnSpc>
                          <a:spcPct val="115000"/>
                        </a:lnSpc>
                        <a:spcAft>
                          <a:spcPts val="0"/>
                        </a:spcAft>
                      </a:pPr>
                      <a:r>
                        <a:rPr lang="uk-UA" sz="800" dirty="0">
                          <a:effectLst/>
                        </a:rPr>
                        <a:t>! Використання філії кафедри або кафедри як бази практики не є позитивною практикою в контексті виконання вимог </a:t>
                      </a:r>
                      <a:r>
                        <a:rPr lang="uk-UA" sz="800" dirty="0" err="1">
                          <a:effectLst/>
                        </a:rPr>
                        <a:t>підкритерію</a:t>
                      </a:r>
                      <a:r>
                        <a:rPr lang="uk-UA" sz="800" dirty="0">
                          <a:effectLst/>
                        </a:rPr>
                        <a:t>.</a:t>
                      </a:r>
                      <a:endParaRPr lang="ru-RU" sz="800" dirty="0">
                        <a:effectLst/>
                        <a:latin typeface="Calibri"/>
                        <a:ea typeface="Calibri"/>
                        <a:cs typeface="Times New Roman"/>
                      </a:endParaRPr>
                    </a:p>
                  </a:txBody>
                  <a:tcPr marL="39668" marR="39668"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81553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152128"/>
          </a:xfrm>
        </p:spPr>
        <p:txBody>
          <a:bodyPr>
            <a:normAutofit/>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2.6. </a:t>
            </a:r>
            <a:r>
              <a:rPr lang="uk-UA" sz="2100" dirty="0">
                <a:solidFill>
                  <a:schemeClr val="tx1"/>
                </a:solidFill>
                <a:latin typeface="Times New Roman" pitchFamily="18" charset="0"/>
                <a:cs typeface="Times New Roman" pitchFamily="18" charset="0"/>
              </a:rPr>
              <a:t>Освітня програма передбачає набуття здобувачами вищої освіти соціальних навичок.</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3004721253"/>
              </p:ext>
            </p:extLst>
          </p:nvPr>
        </p:nvGraphicFramePr>
        <p:xfrm>
          <a:off x="457200" y="1268760"/>
          <a:ext cx="7859216" cy="5328593"/>
        </p:xfrm>
        <a:graphic>
          <a:graphicData uri="http://schemas.openxmlformats.org/drawingml/2006/table">
            <a:tbl>
              <a:tblPr firstRow="1" firstCol="1" bandRow="1">
                <a:tableStyleId>{5C22544A-7EE6-4342-B048-85BDC9FD1C3A}</a:tableStyleId>
              </a:tblPr>
              <a:tblGrid>
                <a:gridCol w="1715250">
                  <a:extLst>
                    <a:ext uri="{9D8B030D-6E8A-4147-A177-3AD203B41FA5}">
                      <a16:colId xmlns:a16="http://schemas.microsoft.com/office/drawing/2014/main" val="20000"/>
                    </a:ext>
                  </a:extLst>
                </a:gridCol>
                <a:gridCol w="6143966">
                  <a:extLst>
                    <a:ext uri="{9D8B030D-6E8A-4147-A177-3AD203B41FA5}">
                      <a16:colId xmlns:a16="http://schemas.microsoft.com/office/drawing/2014/main" val="20001"/>
                    </a:ext>
                  </a:extLst>
                </a:gridCol>
              </a:tblGrid>
              <a:tr h="761908">
                <a:tc>
                  <a:txBody>
                    <a:bodyPr/>
                    <a:lstStyle/>
                    <a:p>
                      <a:pPr algn="ctr">
                        <a:lnSpc>
                          <a:spcPct val="115000"/>
                        </a:lnSpc>
                        <a:spcAft>
                          <a:spcPts val="0"/>
                        </a:spcAft>
                      </a:pPr>
                      <a:r>
                        <a:rPr lang="uk-UA" sz="1100" dirty="0">
                          <a:effectLst/>
                        </a:rPr>
                        <a:t>Суть </a:t>
                      </a:r>
                      <a:r>
                        <a:rPr lang="uk-UA" sz="1100" dirty="0" err="1">
                          <a:effectLst/>
                        </a:rPr>
                        <a:t>підкритерію</a:t>
                      </a:r>
                      <a:endParaRPr lang="ru-RU" sz="1000" dirty="0">
                        <a:effectLst/>
                      </a:endParaRPr>
                    </a:p>
                    <a:p>
                      <a:pPr algn="ctr">
                        <a:lnSpc>
                          <a:spcPct val="115000"/>
                        </a:lnSpc>
                        <a:spcAft>
                          <a:spcPts val="0"/>
                        </a:spcAft>
                      </a:pPr>
                      <a:r>
                        <a:rPr lang="uk-UA" sz="1100" dirty="0">
                          <a:effectLst/>
                        </a:rPr>
                        <a:t> </a:t>
                      </a:r>
                      <a:endParaRPr lang="ru-RU" sz="1000" dirty="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Освітня програма має забезпечувати формування ключових соціальних та міжособистісних навичок, необхідних для професійної та особистісної реалізації випускника. Серед них: робота в команді; здатність до вирішення комплексних проблем; аналітичне мислення; здатність швидко навчатися; ініціативність; емоційний інтелект; критичне та стратегічне мислення; управління проектами та змінами.</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722860">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SzPts val="1000"/>
                        <a:buFont typeface="Symbol"/>
                        <a:buChar char=""/>
                        <a:tabLst>
                          <a:tab pos="457200" algn="l"/>
                        </a:tabLst>
                      </a:pPr>
                      <a:r>
                        <a:rPr lang="uk-UA" sz="1100">
                          <a:effectLst/>
                        </a:rPr>
                        <a:t>ESG 2015 (Стандарт 1.3)</a:t>
                      </a:r>
                      <a:endParaRPr lang="ru-RU" sz="1000">
                        <a:effectLst/>
                      </a:endParaRPr>
                    </a:p>
                    <a:p>
                      <a:pPr marL="342900" lvl="0" indent="-342900" algn="just">
                        <a:lnSpc>
                          <a:spcPct val="115000"/>
                        </a:lnSpc>
                        <a:spcAft>
                          <a:spcPts val="0"/>
                        </a:spcAft>
                        <a:buSzPts val="1000"/>
                        <a:buFont typeface="Symbol"/>
                        <a:buChar char=""/>
                        <a:tabLst>
                          <a:tab pos="457200" algn="l"/>
                        </a:tabLst>
                      </a:pPr>
                      <a:r>
                        <a:rPr lang="uk-UA" sz="1100">
                          <a:effectLst/>
                        </a:rPr>
                        <a:t>Council Recommendation on Key Competences</a:t>
                      </a:r>
                      <a:endParaRPr lang="ru-RU" sz="1000">
                        <a:effectLst/>
                      </a:endParaRPr>
                    </a:p>
                    <a:p>
                      <a:pPr marL="342900" lvl="0" indent="-342900" algn="just">
                        <a:lnSpc>
                          <a:spcPct val="115000"/>
                        </a:lnSpc>
                        <a:spcAft>
                          <a:spcPts val="0"/>
                        </a:spcAft>
                        <a:buSzPts val="1000"/>
                        <a:buFont typeface="Symbol"/>
                        <a:buChar char=""/>
                        <a:tabLst>
                          <a:tab pos="457200" algn="l"/>
                        </a:tabLst>
                      </a:pPr>
                      <a:r>
                        <a:rPr lang="uk-UA" sz="1100">
                          <a:effectLst/>
                        </a:rPr>
                        <a:t>Робочі програми освітніх компонентів та силабуси ЗВО</a:t>
                      </a:r>
                      <a:endParaRPr lang="ru-RU" sz="1000">
                        <a:effectLst/>
                        <a:latin typeface="Calibri"/>
                        <a:ea typeface="Calibri"/>
                        <a:cs typeface="Times New Roman"/>
                      </a:endParaRPr>
                    </a:p>
                  </a:txBody>
                  <a:tcPr marL="60111" marR="60111" marT="0" marB="0"/>
                </a:tc>
                <a:extLst>
                  <a:ext uri="{0D108BD9-81ED-4DB2-BD59-A6C34878D82A}">
                    <a16:rowId xmlns:a16="http://schemas.microsoft.com/office/drawing/2014/main" val="10001"/>
                  </a:ext>
                </a:extLst>
              </a:tr>
              <a:tr h="1204767">
                <a:tc>
                  <a:txBody>
                    <a:bodyPr/>
                    <a:lstStyle/>
                    <a:p>
                      <a:pPr algn="ctr">
                        <a:lnSpc>
                          <a:spcPct val="115000"/>
                        </a:lnSpc>
                        <a:spcAft>
                          <a:spcPts val="0"/>
                        </a:spcAft>
                      </a:pPr>
                      <a:r>
                        <a:rPr lang="uk-UA" sz="1100" dirty="0">
                          <a:effectLst/>
                        </a:rPr>
                        <a:t>Що перевірятимуть експерти</a:t>
                      </a:r>
                      <a:endParaRPr lang="ru-RU" sz="1000" dirty="0">
                        <a:effectLst/>
                      </a:endParaRPr>
                    </a:p>
                    <a:p>
                      <a:pPr algn="ctr">
                        <a:lnSpc>
                          <a:spcPct val="115000"/>
                        </a:lnSpc>
                        <a:spcAft>
                          <a:spcPts val="0"/>
                        </a:spcAft>
                      </a:pPr>
                      <a:r>
                        <a:rPr lang="uk-UA" sz="1100" dirty="0">
                          <a:effectLst/>
                        </a:rPr>
                        <a:t> </a:t>
                      </a:r>
                      <a:endParaRPr lang="ru-RU" sz="1000" dirty="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SzPts val="1000"/>
                        <a:buFont typeface="Symbol"/>
                        <a:buChar char=""/>
                        <a:tabLst>
                          <a:tab pos="457200" algn="l"/>
                        </a:tabLst>
                      </a:pPr>
                      <a:r>
                        <a:rPr lang="uk-UA" sz="1100">
                          <a:effectLst/>
                        </a:rPr>
                        <a:t>Чи передбачає ОП формування соціальних навичок;</a:t>
                      </a:r>
                      <a:endParaRPr lang="ru-RU" sz="1000">
                        <a:effectLst/>
                      </a:endParaRPr>
                    </a:p>
                    <a:p>
                      <a:pPr marL="342900" lvl="0" indent="-342900" algn="just">
                        <a:lnSpc>
                          <a:spcPct val="115000"/>
                        </a:lnSpc>
                        <a:spcAft>
                          <a:spcPts val="0"/>
                        </a:spcAft>
                        <a:buSzPts val="1000"/>
                        <a:buFont typeface="Symbol"/>
                        <a:buChar char=""/>
                        <a:tabLst>
                          <a:tab pos="457200" algn="l"/>
                        </a:tabLst>
                      </a:pPr>
                      <a:r>
                        <a:rPr lang="uk-UA" sz="1100">
                          <a:effectLst/>
                        </a:rPr>
                        <a:t>Яким чином зміст ОК сприяє розвитку soft skills;</a:t>
                      </a:r>
                      <a:endParaRPr lang="ru-RU" sz="1000">
                        <a:effectLst/>
                      </a:endParaRPr>
                    </a:p>
                    <a:p>
                      <a:pPr marL="342900" lvl="0" indent="-342900" algn="just">
                        <a:lnSpc>
                          <a:spcPct val="115000"/>
                        </a:lnSpc>
                        <a:spcAft>
                          <a:spcPts val="0"/>
                        </a:spcAft>
                        <a:buSzPts val="1000"/>
                        <a:buFont typeface="Symbol"/>
                        <a:buChar char=""/>
                        <a:tabLst>
                          <a:tab pos="457200" algn="l"/>
                        </a:tabLst>
                      </a:pPr>
                      <a:r>
                        <a:rPr lang="uk-UA" sz="1100">
                          <a:effectLst/>
                        </a:rPr>
                        <a:t>Які форми та методи навчання використовуються (практичні завдання, проєкти, дискусії, кейси);</a:t>
                      </a:r>
                      <a:endParaRPr lang="ru-RU" sz="1000">
                        <a:effectLst/>
                      </a:endParaRPr>
                    </a:p>
                    <a:p>
                      <a:pPr marL="342900" lvl="0" indent="-342900" algn="just">
                        <a:lnSpc>
                          <a:spcPct val="115000"/>
                        </a:lnSpc>
                        <a:spcAft>
                          <a:spcPts val="0"/>
                        </a:spcAft>
                        <a:buSzPts val="1000"/>
                        <a:buFont typeface="Symbol"/>
                        <a:buChar char=""/>
                        <a:tabLst>
                          <a:tab pos="457200" algn="l"/>
                        </a:tabLst>
                      </a:pPr>
                      <a:r>
                        <a:rPr lang="uk-UA" sz="1100">
                          <a:effectLst/>
                        </a:rPr>
                        <a:t>Чи створено можливості для участі у волонтерських та громадських ініціативах.</a:t>
                      </a:r>
                      <a:endParaRPr lang="ru-RU" sz="1000">
                        <a:effectLst/>
                        <a:latin typeface="Calibri"/>
                        <a:ea typeface="Calibri"/>
                        <a:cs typeface="Times New Roman"/>
                      </a:endParaRPr>
                    </a:p>
                  </a:txBody>
                  <a:tcPr marL="60111" marR="60111" marT="0" marB="0"/>
                </a:tc>
                <a:extLst>
                  <a:ext uri="{0D108BD9-81ED-4DB2-BD59-A6C34878D82A}">
                    <a16:rowId xmlns:a16="http://schemas.microsoft.com/office/drawing/2014/main" val="10002"/>
                  </a:ext>
                </a:extLst>
              </a:tr>
              <a:tr h="952385">
                <a:tc>
                  <a:txBody>
                    <a:bodyPr/>
                    <a:lstStyle/>
                    <a:p>
                      <a:pPr algn="ctr">
                        <a:lnSpc>
                          <a:spcPct val="115000"/>
                        </a:lnSpc>
                        <a:spcAft>
                          <a:spcPts val="0"/>
                        </a:spcAft>
                      </a:pPr>
                      <a:r>
                        <a:rPr lang="uk-UA" sz="1100">
                          <a:effectLst/>
                        </a:rPr>
                        <a:t>Можливі недоліки та як їх обґрунтовувати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b="1" dirty="0">
                          <a:effectLst/>
                        </a:rPr>
                        <a:t>Недолік</a:t>
                      </a:r>
                      <a:r>
                        <a:rPr lang="uk-UA" sz="1000" dirty="0">
                          <a:effectLst/>
                        </a:rPr>
                        <a:t>: відсутність інтеграції формування соціальних навичок у навчальні компоненти.</a:t>
                      </a:r>
                      <a:endParaRPr lang="ru-RU" sz="1000" dirty="0">
                        <a:effectLst/>
                      </a:endParaRPr>
                    </a:p>
                    <a:p>
                      <a:pPr algn="just">
                        <a:spcAft>
                          <a:spcPts val="0"/>
                        </a:spcAft>
                      </a:pPr>
                      <a:r>
                        <a:rPr lang="uk-UA" sz="1000" b="1" dirty="0">
                          <a:effectLst/>
                        </a:rPr>
                        <a:t>Обґрунтування</a:t>
                      </a:r>
                      <a:r>
                        <a:rPr lang="uk-UA" sz="1000" dirty="0">
                          <a:effectLst/>
                        </a:rPr>
                        <a:t>: аналіз навчальних дисциплін показує відсутність завдань, які потребують командної роботи, критичного мислення або </a:t>
                      </a:r>
                      <a:r>
                        <a:rPr lang="uk-UA" sz="1000" dirty="0" err="1">
                          <a:effectLst/>
                        </a:rPr>
                        <a:t>проєктного</a:t>
                      </a:r>
                      <a:r>
                        <a:rPr lang="uk-UA" sz="1000" dirty="0">
                          <a:effectLst/>
                        </a:rPr>
                        <a:t> підходу.</a:t>
                      </a:r>
                      <a:endParaRPr lang="ru-RU" sz="1000" dirty="0">
                        <a:effectLst/>
                      </a:endParaRPr>
                    </a:p>
                    <a:p>
                      <a:pPr algn="just">
                        <a:spcAft>
                          <a:spcPts val="0"/>
                        </a:spcAft>
                      </a:pPr>
                      <a:r>
                        <a:rPr lang="uk-UA" sz="1000" b="1" dirty="0">
                          <a:effectLst/>
                        </a:rPr>
                        <a:t>Примітка</a:t>
                      </a:r>
                      <a:r>
                        <a:rPr lang="uk-UA" sz="1000" dirty="0">
                          <a:effectLst/>
                        </a:rPr>
                        <a:t>: окремий курс «</a:t>
                      </a:r>
                      <a:r>
                        <a:rPr lang="uk-UA" sz="1000" dirty="0" err="1">
                          <a:effectLst/>
                        </a:rPr>
                        <a:t>soft</a:t>
                      </a:r>
                      <a:r>
                        <a:rPr lang="uk-UA" sz="1000" dirty="0">
                          <a:effectLst/>
                        </a:rPr>
                        <a:t> </a:t>
                      </a:r>
                      <a:r>
                        <a:rPr lang="uk-UA" sz="1000" dirty="0" err="1">
                          <a:effectLst/>
                        </a:rPr>
                        <a:t>skills</a:t>
                      </a:r>
                      <a:r>
                        <a:rPr lang="uk-UA" sz="1000" dirty="0">
                          <a:effectLst/>
                        </a:rPr>
                        <a:t>» не гарантує формування соціальних навичок, вони мають інтегруватися в різні компоненти ОП.</a:t>
                      </a:r>
                      <a:endParaRPr lang="ru-RU" sz="1000" dirty="0">
                        <a:effectLst/>
                        <a:latin typeface="Calibri"/>
                        <a:ea typeface="Times New Roman"/>
                        <a:cs typeface="Times New Roman"/>
                      </a:endParaRPr>
                    </a:p>
                  </a:txBody>
                  <a:tcPr marL="60111" marR="60111" marT="0" marB="0"/>
                </a:tc>
                <a:extLst>
                  <a:ext uri="{0D108BD9-81ED-4DB2-BD59-A6C34878D82A}">
                    <a16:rowId xmlns:a16="http://schemas.microsoft.com/office/drawing/2014/main" val="10003"/>
                  </a:ext>
                </a:extLst>
              </a:tr>
              <a:tr h="963813">
                <a:tc>
                  <a:txBody>
                    <a:bodyPr/>
                    <a:lstStyle/>
                    <a:p>
                      <a:pPr algn="ctr">
                        <a:lnSpc>
                          <a:spcPct val="115000"/>
                        </a:lnSpc>
                        <a:spcAft>
                          <a:spcPts val="0"/>
                        </a:spcAft>
                      </a:pPr>
                      <a:r>
                        <a:rPr lang="uk-UA" sz="1100">
                          <a:effectLst/>
                        </a:rPr>
                        <a:t>Практичні рекомендації для гарантів</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SzPts val="1000"/>
                        <a:buFont typeface="Symbol"/>
                        <a:buChar char=""/>
                        <a:tabLst>
                          <a:tab pos="457200" algn="l"/>
                        </a:tabLst>
                      </a:pPr>
                      <a:r>
                        <a:rPr lang="uk-UA" sz="1100">
                          <a:effectLst/>
                        </a:rPr>
                        <a:t>Проаналізувати всі ОК на наявність завдань, що розвивають соціальні навички;</a:t>
                      </a:r>
                      <a:endParaRPr lang="ru-RU" sz="1000">
                        <a:effectLst/>
                      </a:endParaRPr>
                    </a:p>
                    <a:p>
                      <a:pPr marL="342900" lvl="0" indent="-342900" algn="just">
                        <a:lnSpc>
                          <a:spcPct val="115000"/>
                        </a:lnSpc>
                        <a:spcAft>
                          <a:spcPts val="0"/>
                        </a:spcAft>
                        <a:buSzPts val="1000"/>
                        <a:buFont typeface="Symbol"/>
                        <a:buChar char=""/>
                        <a:tabLst>
                          <a:tab pos="457200" algn="l"/>
                        </a:tabLst>
                      </a:pPr>
                      <a:r>
                        <a:rPr lang="uk-UA" sz="1100">
                          <a:effectLst/>
                        </a:rPr>
                        <a:t>Використовувати активні методи навчання (кейси, проєкти, рольові ігри);</a:t>
                      </a:r>
                      <a:endParaRPr lang="ru-RU" sz="1000">
                        <a:effectLst/>
                      </a:endParaRPr>
                    </a:p>
                    <a:p>
                      <a:pPr marL="342900" lvl="0" indent="-342900" algn="just">
                        <a:lnSpc>
                          <a:spcPct val="115000"/>
                        </a:lnSpc>
                        <a:spcAft>
                          <a:spcPts val="0"/>
                        </a:spcAft>
                        <a:buSzPts val="1000"/>
                        <a:buFont typeface="Symbol"/>
                        <a:buChar char=""/>
                        <a:tabLst>
                          <a:tab pos="457200" algn="l"/>
                        </a:tabLst>
                      </a:pPr>
                      <a:r>
                        <a:rPr lang="uk-UA" sz="1100">
                          <a:effectLst/>
                        </a:rPr>
                        <a:t>Заохочувати студентів до участі у громадських і волонтерських ініціативах;</a:t>
                      </a:r>
                      <a:endParaRPr lang="ru-RU" sz="1000">
                        <a:effectLst/>
                      </a:endParaRPr>
                    </a:p>
                    <a:p>
                      <a:pPr marL="342900" lvl="0" indent="-342900" algn="just">
                        <a:lnSpc>
                          <a:spcPct val="115000"/>
                        </a:lnSpc>
                        <a:spcAft>
                          <a:spcPts val="0"/>
                        </a:spcAft>
                        <a:buSzPts val="1000"/>
                        <a:buFont typeface="Symbol"/>
                        <a:buChar char=""/>
                        <a:tabLst>
                          <a:tab pos="457200" algn="l"/>
                        </a:tabLst>
                      </a:pPr>
                      <a:r>
                        <a:rPr lang="uk-UA" sz="1100">
                          <a:effectLst/>
                        </a:rPr>
                        <a:t>Фіксувати формування soft skills у результатах навчання кожного компоненту.</a:t>
                      </a:r>
                      <a:endParaRPr lang="ru-RU" sz="1000">
                        <a:effectLst/>
                        <a:latin typeface="Calibri"/>
                        <a:ea typeface="Calibri"/>
                        <a:cs typeface="Times New Roman"/>
                      </a:endParaRPr>
                    </a:p>
                  </a:txBody>
                  <a:tcPr marL="60111" marR="60111" marT="0" marB="0"/>
                </a:tc>
                <a:extLst>
                  <a:ext uri="{0D108BD9-81ED-4DB2-BD59-A6C34878D82A}">
                    <a16:rowId xmlns:a16="http://schemas.microsoft.com/office/drawing/2014/main" val="10004"/>
                  </a:ext>
                </a:extLst>
              </a:tr>
              <a:tr h="722860">
                <a:tc>
                  <a:txBody>
                    <a:bodyPr/>
                    <a:lstStyle/>
                    <a:p>
                      <a:pPr algn="ctr">
                        <a:lnSpc>
                          <a:spcPct val="115000"/>
                        </a:lnSpc>
                        <a:spcAft>
                          <a:spcPts val="0"/>
                        </a:spcAft>
                      </a:pPr>
                      <a:r>
                        <a:rPr lang="uk-UA" sz="1100">
                          <a:effectLst/>
                        </a:rPr>
                        <a:t>NOTA BENE!</a:t>
                      </a:r>
                      <a:endParaRPr lang="ru-RU" sz="1000">
                        <a:effectLst/>
                        <a:latin typeface="Calibri"/>
                        <a:ea typeface="Calibri"/>
                        <a:cs typeface="Times New Roman"/>
                      </a:endParaRPr>
                    </a:p>
                  </a:txBody>
                  <a:tcPr marL="60111" marR="60111" marT="0" marB="0" anchor="ctr"/>
                </a:tc>
                <a:tc>
                  <a:txBody>
                    <a:bodyPr/>
                    <a:lstStyle/>
                    <a:p>
                      <a:pPr algn="just">
                        <a:lnSpc>
                          <a:spcPct val="115000"/>
                        </a:lnSpc>
                        <a:spcAft>
                          <a:spcPts val="0"/>
                        </a:spcAft>
                      </a:pPr>
                      <a:r>
                        <a:rPr lang="uk-UA" sz="1100" dirty="0">
                          <a:effectLst/>
                        </a:rPr>
                        <a:t>! Наявність окремого обов’язкового чи вибіркового освітнього компонента з назвою «</a:t>
                      </a:r>
                      <a:r>
                        <a:rPr lang="uk-UA" sz="1100" dirty="0" err="1">
                          <a:effectLst/>
                        </a:rPr>
                        <a:t>soft</a:t>
                      </a:r>
                      <a:r>
                        <a:rPr lang="uk-UA" sz="1100" dirty="0">
                          <a:effectLst/>
                        </a:rPr>
                        <a:t> </a:t>
                      </a:r>
                      <a:r>
                        <a:rPr lang="uk-UA" sz="1100" dirty="0" err="1">
                          <a:effectLst/>
                        </a:rPr>
                        <a:t>skills</a:t>
                      </a:r>
                      <a:r>
                        <a:rPr lang="uk-UA" sz="1100" dirty="0">
                          <a:effectLst/>
                        </a:rPr>
                        <a:t>» (чи подібною) не є зразковою практикою, а може свідчити про нерозуміння розробників ОП, що таке соціальні навички та яким чином їх набувають.</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30115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584176"/>
          </a:xfrm>
        </p:spPr>
        <p:txBody>
          <a:bodyPr>
            <a:normAutofit lnSpcReduction="10000"/>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2.7. </a:t>
            </a:r>
            <a:r>
              <a:rPr lang="uk-UA" sz="2100" dirty="0">
                <a:solidFill>
                  <a:schemeClr val="tx1"/>
                </a:solidFill>
                <a:latin typeface="Times New Roman" pitchFamily="18" charset="0"/>
                <a:cs typeface="Times New Roman" pitchFamily="18" charset="0"/>
              </a:rPr>
              <a:t>Обсяг окремих освітніх компонентів (у кредитах Європейської кредитної трансферно-накопичувальної системи) відповідає законодавству, фактичному навантаженню здобувачів та програмним результатам навчання.</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1506985661"/>
              </p:ext>
            </p:extLst>
          </p:nvPr>
        </p:nvGraphicFramePr>
        <p:xfrm>
          <a:off x="457201" y="2204864"/>
          <a:ext cx="7787208" cy="3240360"/>
        </p:xfrm>
        <a:graphic>
          <a:graphicData uri="http://schemas.openxmlformats.org/drawingml/2006/table">
            <a:tbl>
              <a:tblPr firstRow="1" firstCol="1" bandRow="1">
                <a:tableStyleId>{5C22544A-7EE6-4342-B048-85BDC9FD1C3A}</a:tableStyleId>
              </a:tblPr>
              <a:tblGrid>
                <a:gridCol w="1699535">
                  <a:extLst>
                    <a:ext uri="{9D8B030D-6E8A-4147-A177-3AD203B41FA5}">
                      <a16:colId xmlns:a16="http://schemas.microsoft.com/office/drawing/2014/main" val="20000"/>
                    </a:ext>
                  </a:extLst>
                </a:gridCol>
                <a:gridCol w="6087673">
                  <a:extLst>
                    <a:ext uri="{9D8B030D-6E8A-4147-A177-3AD203B41FA5}">
                      <a16:colId xmlns:a16="http://schemas.microsoft.com/office/drawing/2014/main" val="20001"/>
                    </a:ext>
                  </a:extLst>
                </a:gridCol>
              </a:tblGrid>
              <a:tr h="1912239">
                <a:tc>
                  <a:txBody>
                    <a:bodyPr/>
                    <a:lstStyle/>
                    <a:p>
                      <a:pPr algn="ctr">
                        <a:lnSpc>
                          <a:spcPct val="115000"/>
                        </a:lnSpc>
                        <a:spcAft>
                          <a:spcPts val="0"/>
                        </a:spcAft>
                      </a:pPr>
                      <a:r>
                        <a:rPr lang="uk-UA" sz="1100">
                          <a:effectLst/>
                        </a:rPr>
                        <a:t>Суть підкритерію</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Обсяг освітніх компонентів (ОК) у кредитах ЄКТС має відповідати:</a:t>
                      </a:r>
                      <a:endParaRPr lang="ru-RU" sz="1000">
                        <a:effectLst/>
                      </a:endParaRPr>
                    </a:p>
                    <a:p>
                      <a:pPr marL="342900" lvl="0" indent="-342900" algn="just">
                        <a:spcAft>
                          <a:spcPts val="0"/>
                        </a:spcAft>
                        <a:buSzPts val="1000"/>
                        <a:buFont typeface="Symbol"/>
                        <a:buChar char=""/>
                        <a:tabLst>
                          <a:tab pos="457200" algn="l"/>
                        </a:tabLst>
                      </a:pPr>
                      <a:r>
                        <a:rPr lang="uk-UA" sz="1000">
                          <a:effectLst/>
                        </a:rPr>
                        <a:t>законодавству;</a:t>
                      </a:r>
                      <a:endParaRPr lang="ru-RU" sz="1000">
                        <a:effectLst/>
                      </a:endParaRPr>
                    </a:p>
                    <a:p>
                      <a:pPr marL="342900" lvl="0" indent="-342900" algn="just">
                        <a:spcAft>
                          <a:spcPts val="0"/>
                        </a:spcAft>
                        <a:buSzPts val="1000"/>
                        <a:buFont typeface="Symbol"/>
                        <a:buChar char=""/>
                        <a:tabLst>
                          <a:tab pos="457200" algn="l"/>
                        </a:tabLst>
                      </a:pPr>
                      <a:r>
                        <a:rPr lang="uk-UA" sz="1000">
                          <a:effectLst/>
                        </a:rPr>
                        <a:t>фактичному навантаженню здобувачів;</a:t>
                      </a:r>
                      <a:endParaRPr lang="ru-RU" sz="1000">
                        <a:effectLst/>
                      </a:endParaRPr>
                    </a:p>
                    <a:p>
                      <a:pPr marL="342900" lvl="0" indent="-342900" algn="just">
                        <a:spcAft>
                          <a:spcPts val="0"/>
                        </a:spcAft>
                        <a:buSzPts val="1000"/>
                        <a:buFont typeface="Symbol"/>
                        <a:buChar char=""/>
                        <a:tabLst>
                          <a:tab pos="457200" algn="l"/>
                        </a:tabLst>
                      </a:pPr>
                      <a:r>
                        <a:rPr lang="uk-UA" sz="1000">
                          <a:effectLst/>
                        </a:rPr>
                        <a:t>програмним результатам навчання (ПРН).</a:t>
                      </a:r>
                      <a:endParaRPr lang="ru-RU" sz="1000">
                        <a:effectLst/>
                      </a:endParaRPr>
                    </a:p>
                    <a:p>
                      <a:pPr algn="just">
                        <a:spcAft>
                          <a:spcPts val="0"/>
                        </a:spcAft>
                      </a:pPr>
                      <a:r>
                        <a:rPr lang="uk-UA" sz="1000">
                          <a:effectLst/>
                        </a:rPr>
                        <a:t>Підкритерій передбачає:</a:t>
                      </a:r>
                      <a:endParaRPr lang="ru-RU" sz="1000">
                        <a:effectLst/>
                      </a:endParaRPr>
                    </a:p>
                    <a:p>
                      <a:pPr marL="342900" lvl="0" indent="-342900" algn="just">
                        <a:spcAft>
                          <a:spcPts val="0"/>
                        </a:spcAft>
                        <a:buSzPts val="1000"/>
                        <a:buFont typeface="Symbol"/>
                        <a:buChar char=""/>
                        <a:tabLst>
                          <a:tab pos="457200" algn="l"/>
                        </a:tabLst>
                      </a:pPr>
                      <a:r>
                        <a:rPr lang="uk-UA" sz="1000">
                          <a:effectLst/>
                        </a:rPr>
                        <a:t>визначення обсягу ОК, що дозволяє досягнути ПРН;</a:t>
                      </a:r>
                      <a:endParaRPr lang="ru-RU" sz="1000">
                        <a:effectLst/>
                      </a:endParaRPr>
                    </a:p>
                    <a:p>
                      <a:pPr marL="342900" lvl="0" indent="-342900" algn="just">
                        <a:spcAft>
                          <a:spcPts val="0"/>
                        </a:spcAft>
                        <a:buSzPts val="1000"/>
                        <a:buFont typeface="Symbol"/>
                        <a:buChar char=""/>
                        <a:tabLst>
                          <a:tab pos="457200" algn="l"/>
                        </a:tabLst>
                      </a:pPr>
                      <a:r>
                        <a:rPr lang="uk-UA" sz="1000">
                          <a:effectLst/>
                        </a:rPr>
                        <a:t>дотримання співвідношення аудиторної та самостійної роботи;</a:t>
                      </a:r>
                      <a:endParaRPr lang="ru-RU" sz="1000">
                        <a:effectLst/>
                      </a:endParaRPr>
                    </a:p>
                    <a:p>
                      <a:pPr marL="342900" lvl="0" indent="-342900" algn="just">
                        <a:spcAft>
                          <a:spcPts val="0"/>
                        </a:spcAft>
                        <a:buSzPts val="1000"/>
                        <a:buFont typeface="Symbol"/>
                        <a:buChar char=""/>
                        <a:tabLst>
                          <a:tab pos="457200" algn="l"/>
                        </a:tabLst>
                      </a:pPr>
                      <a:r>
                        <a:rPr lang="uk-UA" sz="1000">
                          <a:effectLst/>
                        </a:rPr>
                        <a:t>наявність процедур і механізмів оцінки реального навантаження студентів для опанування дисципліни та виконання завдань.</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1328121">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Font typeface="+mj-lt"/>
                        <a:buAutoNum type="arabicPeriod"/>
                      </a:pPr>
                      <a:r>
                        <a:rPr lang="uk-UA" sz="1100" dirty="0">
                          <a:effectLst/>
                        </a:rPr>
                        <a:t>Закон України «Про вищу освіту» (п.14 ч.1 ст.1, п.15 ч.1 ст.62);</a:t>
                      </a:r>
                      <a:endParaRPr lang="ru-RU" sz="1000" dirty="0">
                        <a:effectLst/>
                      </a:endParaRPr>
                    </a:p>
                    <a:p>
                      <a:pPr marL="342900" lvl="0" indent="-342900" algn="just">
                        <a:lnSpc>
                          <a:spcPct val="115000"/>
                        </a:lnSpc>
                        <a:spcAft>
                          <a:spcPts val="0"/>
                        </a:spcAft>
                        <a:buFont typeface="+mj-lt"/>
                        <a:buAutoNum type="arabicPeriod"/>
                      </a:pPr>
                      <a:r>
                        <a:rPr lang="uk-UA" sz="1100" dirty="0">
                          <a:effectLst/>
                        </a:rPr>
                        <a:t>ESG 2015 (Стандарт 1.2);</a:t>
                      </a:r>
                      <a:endParaRPr lang="ru-RU" sz="1000" dirty="0">
                        <a:effectLst/>
                      </a:endParaRPr>
                    </a:p>
                    <a:p>
                      <a:pPr marL="342900" lvl="0" indent="-342900" algn="just">
                        <a:lnSpc>
                          <a:spcPct val="115000"/>
                        </a:lnSpc>
                        <a:spcAft>
                          <a:spcPts val="0"/>
                        </a:spcAft>
                        <a:buFont typeface="+mj-lt"/>
                        <a:buAutoNum type="arabicPeriod"/>
                      </a:pPr>
                      <a:r>
                        <a:rPr lang="uk-UA" sz="1100" dirty="0">
                          <a:effectLst/>
                        </a:rPr>
                        <a:t>Навчальний план, робочі програми освітніх компонентів (</a:t>
                      </a:r>
                      <a:r>
                        <a:rPr lang="uk-UA" sz="1100" dirty="0" err="1">
                          <a:effectLst/>
                        </a:rPr>
                        <a:t>силабуси</a:t>
                      </a:r>
                      <a:r>
                        <a:rPr lang="uk-UA" sz="1100" dirty="0">
                          <a:effectLst/>
                        </a:rPr>
                        <a:t>);</a:t>
                      </a:r>
                      <a:endParaRPr lang="ru-RU" sz="1000" dirty="0">
                        <a:effectLst/>
                      </a:endParaRPr>
                    </a:p>
                    <a:p>
                      <a:pPr marL="342900" lvl="0" indent="-342900" algn="just">
                        <a:lnSpc>
                          <a:spcPct val="115000"/>
                        </a:lnSpc>
                        <a:spcAft>
                          <a:spcPts val="0"/>
                        </a:spcAft>
                        <a:buFont typeface="+mj-lt"/>
                        <a:buAutoNum type="arabicPeriod"/>
                      </a:pPr>
                      <a:r>
                        <a:rPr lang="uk-UA" sz="1100" dirty="0">
                          <a:effectLst/>
                        </a:rPr>
                        <a:t>Локальні акти ЗВО, що регламентують оцінку навантаження та його розподіл між аудиторною та самостійною роботою.</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73180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1975906282"/>
              </p:ext>
            </p:extLst>
          </p:nvPr>
        </p:nvGraphicFramePr>
        <p:xfrm>
          <a:off x="457200" y="620689"/>
          <a:ext cx="7787208" cy="5400598"/>
        </p:xfrm>
        <a:graphic>
          <a:graphicData uri="http://schemas.openxmlformats.org/drawingml/2006/table">
            <a:tbl>
              <a:tblPr firstRow="1" firstCol="1" bandRow="1">
                <a:tableStyleId>{5C22544A-7EE6-4342-B048-85BDC9FD1C3A}</a:tableStyleId>
              </a:tblPr>
              <a:tblGrid>
                <a:gridCol w="1699534">
                  <a:extLst>
                    <a:ext uri="{9D8B030D-6E8A-4147-A177-3AD203B41FA5}">
                      <a16:colId xmlns:a16="http://schemas.microsoft.com/office/drawing/2014/main" val="20000"/>
                    </a:ext>
                  </a:extLst>
                </a:gridCol>
                <a:gridCol w="6087674">
                  <a:extLst>
                    <a:ext uri="{9D8B030D-6E8A-4147-A177-3AD203B41FA5}">
                      <a16:colId xmlns:a16="http://schemas.microsoft.com/office/drawing/2014/main" val="20001"/>
                    </a:ext>
                  </a:extLst>
                </a:gridCol>
              </a:tblGrid>
              <a:tr h="1501200">
                <a:tc>
                  <a:txBody>
                    <a:bodyPr/>
                    <a:lstStyle/>
                    <a:p>
                      <a:pPr algn="ctr">
                        <a:lnSpc>
                          <a:spcPct val="115000"/>
                        </a:lnSpc>
                        <a:spcAft>
                          <a:spcPts val="0"/>
                        </a:spcAft>
                      </a:pPr>
                      <a:r>
                        <a:rPr lang="uk-UA" sz="1100">
                          <a:effectLst/>
                        </a:rPr>
                        <a:t>Що перевірятимуть експерти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Font typeface="+mj-lt"/>
                        <a:buAutoNum type="arabicPeriod"/>
                      </a:pPr>
                      <a:r>
                        <a:rPr lang="uk-UA" sz="1100">
                          <a:effectLst/>
                        </a:rPr>
                        <a:t>Чи дозволяє обсяг ОК досягти заявлених ПРН;</a:t>
                      </a:r>
                      <a:endParaRPr lang="ru-RU" sz="1000">
                        <a:effectLst/>
                      </a:endParaRPr>
                    </a:p>
                    <a:p>
                      <a:pPr marL="342900" lvl="0" indent="-342900" algn="just">
                        <a:lnSpc>
                          <a:spcPct val="115000"/>
                        </a:lnSpc>
                        <a:spcAft>
                          <a:spcPts val="0"/>
                        </a:spcAft>
                        <a:buFont typeface="+mj-lt"/>
                        <a:buAutoNum type="arabicPeriod"/>
                      </a:pPr>
                      <a:r>
                        <a:rPr lang="uk-UA" sz="1100">
                          <a:effectLst/>
                        </a:rPr>
                        <a:t>Чи дотримано співвідношення між аудиторною та самостійною роботою;</a:t>
                      </a:r>
                      <a:endParaRPr lang="ru-RU" sz="1000">
                        <a:effectLst/>
                      </a:endParaRPr>
                    </a:p>
                    <a:p>
                      <a:pPr marL="342900" lvl="0" indent="-342900" algn="just">
                        <a:lnSpc>
                          <a:spcPct val="115000"/>
                        </a:lnSpc>
                        <a:spcAft>
                          <a:spcPts val="0"/>
                        </a:spcAft>
                        <a:buFont typeface="+mj-lt"/>
                        <a:buAutoNum type="arabicPeriod"/>
                      </a:pPr>
                      <a:r>
                        <a:rPr lang="uk-UA" sz="1100">
                          <a:effectLst/>
                        </a:rPr>
                        <a:t>Чи оцінюється фактичне навантаження студентів і як;</a:t>
                      </a:r>
                      <a:endParaRPr lang="ru-RU" sz="1000">
                        <a:effectLst/>
                      </a:endParaRPr>
                    </a:p>
                    <a:p>
                      <a:pPr marL="342900" lvl="0" indent="-342900" algn="just">
                        <a:lnSpc>
                          <a:spcPct val="115000"/>
                        </a:lnSpc>
                        <a:spcAft>
                          <a:spcPts val="0"/>
                        </a:spcAft>
                        <a:buFont typeface="+mj-lt"/>
                        <a:buAutoNum type="arabicPeriod"/>
                      </a:pPr>
                      <a:r>
                        <a:rPr lang="uk-UA" sz="1100">
                          <a:effectLst/>
                        </a:rPr>
                        <a:t>Чи відповідає обсяг вибіркових компонентів вимогам законодавства (не менше 25% або 10% для спеціальностей з додатковим регулюванням).</a:t>
                      </a:r>
                      <a:endParaRPr lang="ru-RU" sz="1000">
                        <a:effectLst/>
                        <a:latin typeface="Calibri"/>
                        <a:ea typeface="Calibri"/>
                        <a:cs typeface="Times New Roman"/>
                      </a:endParaRPr>
                    </a:p>
                  </a:txBody>
                  <a:tcPr marL="60111" marR="60111" marT="0" marB="0"/>
                </a:tc>
                <a:extLst>
                  <a:ext uri="{0D108BD9-81ED-4DB2-BD59-A6C34878D82A}">
                    <a16:rowId xmlns:a16="http://schemas.microsoft.com/office/drawing/2014/main" val="10000"/>
                  </a:ext>
                </a:extLst>
              </a:tr>
              <a:tr h="1200800">
                <a:tc>
                  <a:txBody>
                    <a:bodyPr/>
                    <a:lstStyle/>
                    <a:p>
                      <a:pPr algn="ctr">
                        <a:lnSpc>
                          <a:spcPct val="115000"/>
                        </a:lnSpc>
                        <a:spcAft>
                          <a:spcPts val="0"/>
                        </a:spcAft>
                      </a:pPr>
                      <a:r>
                        <a:rPr lang="uk-UA" sz="1100">
                          <a:effectLst/>
                        </a:rPr>
                        <a:t>Можливі недоліки та як їх обґрунтовувати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Недолік: обсяг кредитів ЄКТС на вибіркові компоненти менший за нормативний.</a:t>
                      </a:r>
                      <a:br>
                        <a:rPr lang="uk-UA" sz="1000">
                          <a:effectLst/>
                        </a:rPr>
                      </a:br>
                      <a:r>
                        <a:rPr lang="uk-UA" sz="1000">
                          <a:effectLst/>
                        </a:rPr>
                        <a:t>Обґрунтування:</a:t>
                      </a:r>
                      <a:endParaRPr lang="ru-RU" sz="1000">
                        <a:effectLst/>
                      </a:endParaRPr>
                    </a:p>
                    <a:p>
                      <a:pPr marL="342900" lvl="0" indent="-342900" algn="just">
                        <a:spcAft>
                          <a:spcPts val="0"/>
                        </a:spcAft>
                        <a:buFont typeface="+mj-lt"/>
                        <a:buAutoNum type="arabicPeriod"/>
                      </a:pPr>
                      <a:r>
                        <a:rPr lang="uk-UA" sz="1000">
                          <a:effectLst/>
                        </a:rPr>
                        <a:t>Вказати фактичну кількість кредитів на вибіркові компоненти та відсоток від загального обсягу ОП;</a:t>
                      </a:r>
                      <a:endParaRPr lang="ru-RU" sz="1000">
                        <a:effectLst/>
                      </a:endParaRPr>
                    </a:p>
                    <a:p>
                      <a:pPr marL="342900" lvl="0" indent="-342900" algn="just">
                        <a:spcAft>
                          <a:spcPts val="0"/>
                        </a:spcAft>
                        <a:buFont typeface="+mj-lt"/>
                        <a:buAutoNum type="arabicPeriod"/>
                      </a:pPr>
                      <a:r>
                        <a:rPr lang="uk-UA" sz="1000">
                          <a:effectLst/>
                        </a:rPr>
                        <a:t>Порівняти цей відсоток із нормативними вимогами (25% або 10%);</a:t>
                      </a:r>
                      <a:endParaRPr lang="ru-RU" sz="1000">
                        <a:effectLst/>
                      </a:endParaRPr>
                    </a:p>
                    <a:p>
                      <a:pPr marL="342900" lvl="0" indent="-342900" algn="just">
                        <a:spcAft>
                          <a:spcPts val="0"/>
                        </a:spcAft>
                        <a:buFont typeface="+mj-lt"/>
                        <a:buAutoNum type="arabicPeriod"/>
                      </a:pPr>
                      <a:r>
                        <a:rPr lang="uk-UA" sz="1000">
                          <a:effectLst/>
                        </a:rPr>
                        <a:t>Пояснити, як визначено цю кількість (аналіз навчального плану, фактичного навантаження студентів).</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1"/>
                  </a:ext>
                </a:extLst>
              </a:tr>
              <a:tr h="1805003">
                <a:tc>
                  <a:txBody>
                    <a:bodyPr/>
                    <a:lstStyle/>
                    <a:p>
                      <a:pPr algn="ctr">
                        <a:lnSpc>
                          <a:spcPct val="115000"/>
                        </a:lnSpc>
                        <a:spcAft>
                          <a:spcPts val="0"/>
                        </a:spcAft>
                      </a:pPr>
                      <a:r>
                        <a:rPr lang="uk-UA" sz="1100">
                          <a:effectLst/>
                        </a:rPr>
                        <a:t>Практичні рекомендації для гарантів</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Font typeface="+mj-lt"/>
                        <a:buAutoNum type="arabicPeriod"/>
                      </a:pPr>
                      <a:r>
                        <a:rPr lang="uk-UA" sz="1100">
                          <a:effectLst/>
                        </a:rPr>
                        <a:t>Перевірити відповідність обсягу ОК ПРН;</a:t>
                      </a:r>
                      <a:endParaRPr lang="ru-RU" sz="1000">
                        <a:effectLst/>
                      </a:endParaRPr>
                    </a:p>
                    <a:p>
                      <a:pPr marL="342900" lvl="0" indent="-342900" algn="just">
                        <a:lnSpc>
                          <a:spcPct val="115000"/>
                        </a:lnSpc>
                        <a:spcAft>
                          <a:spcPts val="0"/>
                        </a:spcAft>
                        <a:buFont typeface="+mj-lt"/>
                        <a:buAutoNum type="arabicPeriod"/>
                      </a:pPr>
                      <a:r>
                        <a:rPr lang="uk-UA" sz="1100">
                          <a:effectLst/>
                        </a:rPr>
                        <a:t>Визначити реальний час, необхідний студенту для опанування дисципліни, включаючи аудиторну та самостійну роботу;</a:t>
                      </a:r>
                      <a:endParaRPr lang="ru-RU" sz="1000">
                        <a:effectLst/>
                      </a:endParaRPr>
                    </a:p>
                    <a:p>
                      <a:pPr marL="342900" lvl="0" indent="-342900" algn="just">
                        <a:lnSpc>
                          <a:spcPct val="115000"/>
                        </a:lnSpc>
                        <a:spcAft>
                          <a:spcPts val="0"/>
                        </a:spcAft>
                        <a:buFont typeface="+mj-lt"/>
                        <a:buAutoNum type="arabicPeriod"/>
                      </a:pPr>
                      <a:r>
                        <a:rPr lang="uk-UA" sz="1100">
                          <a:effectLst/>
                        </a:rPr>
                        <a:t>Контролювати відповідність обсягу вибіркових компонентів нормативним вимогам;</a:t>
                      </a:r>
                      <a:endParaRPr lang="ru-RU" sz="1000">
                        <a:effectLst/>
                      </a:endParaRPr>
                    </a:p>
                    <a:p>
                      <a:pPr marL="342900" lvl="0" indent="-342900" algn="just">
                        <a:lnSpc>
                          <a:spcPct val="115000"/>
                        </a:lnSpc>
                        <a:spcAft>
                          <a:spcPts val="0"/>
                        </a:spcAft>
                        <a:buFont typeface="+mj-lt"/>
                        <a:buAutoNum type="arabicPeriod"/>
                      </a:pPr>
                      <a:r>
                        <a:rPr lang="uk-UA" sz="1100">
                          <a:effectLst/>
                        </a:rPr>
                        <a:t>Документально фіксувати результати аналізу навантаження для демонстрації експертам;</a:t>
                      </a:r>
                      <a:endParaRPr lang="ru-RU" sz="1000">
                        <a:effectLst/>
                      </a:endParaRPr>
                    </a:p>
                    <a:p>
                      <a:pPr marL="342900" lvl="0" indent="-342900" algn="just">
                        <a:lnSpc>
                          <a:spcPct val="115000"/>
                        </a:lnSpc>
                        <a:spcAft>
                          <a:spcPts val="0"/>
                        </a:spcAft>
                        <a:buFont typeface="+mj-lt"/>
                        <a:buAutoNum type="arabicPeriod"/>
                      </a:pPr>
                      <a:r>
                        <a:rPr lang="uk-UA" sz="1100">
                          <a:effectLst/>
                        </a:rPr>
                        <a:t>У разі виявлення недоліків – підготувати обґрунтування та пояснення для звіту.</a:t>
                      </a:r>
                      <a:endParaRPr lang="ru-RU" sz="1000">
                        <a:effectLst/>
                        <a:latin typeface="Calibri"/>
                        <a:ea typeface="Calibri"/>
                        <a:cs typeface="Times New Roman"/>
                      </a:endParaRPr>
                    </a:p>
                  </a:txBody>
                  <a:tcPr marL="60111" marR="60111" marT="0" marB="0"/>
                </a:tc>
                <a:extLst>
                  <a:ext uri="{0D108BD9-81ED-4DB2-BD59-A6C34878D82A}">
                    <a16:rowId xmlns:a16="http://schemas.microsoft.com/office/drawing/2014/main" val="10002"/>
                  </a:ext>
                </a:extLst>
              </a:tr>
              <a:tr h="893595">
                <a:tc>
                  <a:txBody>
                    <a:bodyPr/>
                    <a:lstStyle/>
                    <a:p>
                      <a:pPr algn="ctr">
                        <a:lnSpc>
                          <a:spcPct val="115000"/>
                        </a:lnSpc>
                        <a:spcAft>
                          <a:spcPts val="0"/>
                        </a:spcAft>
                      </a:pPr>
                      <a:r>
                        <a:rPr lang="uk-UA" sz="1100">
                          <a:effectLst/>
                        </a:rPr>
                        <a:t>NOTA BENE!</a:t>
                      </a:r>
                      <a:endParaRPr lang="ru-RU" sz="1000">
                        <a:effectLst/>
                        <a:latin typeface="Calibri"/>
                        <a:ea typeface="Calibri"/>
                        <a:cs typeface="Times New Roman"/>
                      </a:endParaRPr>
                    </a:p>
                  </a:txBody>
                  <a:tcPr marL="60111" marR="60111" marT="0" marB="0" anchor="ctr"/>
                </a:tc>
                <a:tc>
                  <a:txBody>
                    <a:bodyPr/>
                    <a:lstStyle/>
                    <a:p>
                      <a:pPr algn="just">
                        <a:lnSpc>
                          <a:spcPct val="115000"/>
                        </a:lnSpc>
                        <a:spcAft>
                          <a:spcPts val="0"/>
                        </a:spcAft>
                      </a:pPr>
                      <a:r>
                        <a:rPr lang="uk-UA" sz="1100" dirty="0">
                          <a:effectLst/>
                        </a:rPr>
                        <a:t>! Під час експертизи інформативними заходами є інтерв’ювання здобувачів вищої освіти та співвіднесення його результатів з фактично визначеною в навчальних та робочих навчальних планах кількістю аудиторних годин і годин самостійної роботи, видами та різноманіттям завдань.</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68068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584176"/>
          </a:xfrm>
        </p:spPr>
        <p:txBody>
          <a:bodyPr>
            <a:normAutofit lnSpcReduction="10000"/>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2.8. </a:t>
            </a:r>
            <a:r>
              <a:rPr lang="uk-UA" sz="2100" b="1" dirty="0">
                <a:solidFill>
                  <a:schemeClr val="tx1"/>
                </a:solidFill>
                <a:latin typeface="Times New Roman" pitchFamily="18" charset="0"/>
                <a:cs typeface="Times New Roman" pitchFamily="18" charset="0"/>
              </a:rPr>
              <a:t>Структура освітньої програми, освітні компоненти забезпечують </a:t>
            </a:r>
            <a:r>
              <a:rPr lang="uk-UA" sz="2100" b="1" dirty="0" err="1">
                <a:solidFill>
                  <a:schemeClr val="tx1"/>
                </a:solidFill>
                <a:latin typeface="Times New Roman" pitchFamily="18" charset="0"/>
                <a:cs typeface="Times New Roman" pitchFamily="18" charset="0"/>
              </a:rPr>
              <a:t>практикоорієнтованість</a:t>
            </a:r>
            <a:r>
              <a:rPr lang="uk-UA" sz="2100" b="1" dirty="0">
                <a:solidFill>
                  <a:schemeClr val="tx1"/>
                </a:solidFill>
                <a:latin typeface="Times New Roman" pitchFamily="18" charset="0"/>
                <a:cs typeface="Times New Roman" pitchFamily="18" charset="0"/>
              </a:rPr>
              <a:t> освітньої програми або узгоджені із завданнями </a:t>
            </a:r>
            <a:r>
              <a:rPr lang="uk-UA" sz="2100" dirty="0">
                <a:solidFill>
                  <a:schemeClr val="tx1"/>
                </a:solidFill>
                <a:latin typeface="Times New Roman" pitchFamily="18" charset="0"/>
                <a:cs typeface="Times New Roman" pitchFamily="18" charset="0"/>
              </a:rPr>
              <a:t>та особливостями дуальної форми здобуття освіти (у разі реалізації цієї форми на освітній програмі).</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61130799"/>
              </p:ext>
            </p:extLst>
          </p:nvPr>
        </p:nvGraphicFramePr>
        <p:xfrm>
          <a:off x="457201" y="2132856"/>
          <a:ext cx="7787208" cy="3600400"/>
        </p:xfrm>
        <a:graphic>
          <a:graphicData uri="http://schemas.openxmlformats.org/drawingml/2006/table">
            <a:tbl>
              <a:tblPr firstRow="1" firstCol="1" bandRow="1">
                <a:tableStyleId>{5C22544A-7EE6-4342-B048-85BDC9FD1C3A}</a:tableStyleId>
              </a:tblPr>
              <a:tblGrid>
                <a:gridCol w="1699535">
                  <a:extLst>
                    <a:ext uri="{9D8B030D-6E8A-4147-A177-3AD203B41FA5}">
                      <a16:colId xmlns:a16="http://schemas.microsoft.com/office/drawing/2014/main" val="20000"/>
                    </a:ext>
                  </a:extLst>
                </a:gridCol>
                <a:gridCol w="6087673">
                  <a:extLst>
                    <a:ext uri="{9D8B030D-6E8A-4147-A177-3AD203B41FA5}">
                      <a16:colId xmlns:a16="http://schemas.microsoft.com/office/drawing/2014/main" val="20001"/>
                    </a:ext>
                  </a:extLst>
                </a:gridCol>
              </a:tblGrid>
              <a:tr h="1694749">
                <a:tc>
                  <a:txBody>
                    <a:bodyPr/>
                    <a:lstStyle/>
                    <a:p>
                      <a:pPr algn="ctr">
                        <a:lnSpc>
                          <a:spcPct val="115000"/>
                        </a:lnSpc>
                        <a:spcAft>
                          <a:spcPts val="0"/>
                        </a:spcAft>
                      </a:pPr>
                      <a:r>
                        <a:rPr lang="uk-UA" sz="1100">
                          <a:effectLst/>
                        </a:rPr>
                        <a:t>Суть підкритерію</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Освітня програма та освітні компоненти повинні забезпечувати практикоорієнтованість підготовки здобувачів вищої освіти, тобто:</a:t>
                      </a:r>
                      <a:endParaRPr lang="ru-RU" sz="1000">
                        <a:effectLst/>
                      </a:endParaRPr>
                    </a:p>
                    <a:p>
                      <a:pPr marL="342900" lvl="0" indent="-342900" algn="just">
                        <a:spcAft>
                          <a:spcPts val="0"/>
                        </a:spcAft>
                        <a:buSzPts val="1000"/>
                        <a:buFont typeface="Symbol"/>
                        <a:buChar char=""/>
                        <a:tabLst>
                          <a:tab pos="457200" algn="l"/>
                        </a:tabLst>
                      </a:pPr>
                      <a:r>
                        <a:rPr lang="uk-UA" sz="1000">
                          <a:effectLst/>
                        </a:rPr>
                        <a:t>інтеграцію профільних задач, актуальних для майбутніх професій;</a:t>
                      </a:r>
                      <a:endParaRPr lang="ru-RU" sz="1000">
                        <a:effectLst/>
                      </a:endParaRPr>
                    </a:p>
                    <a:p>
                      <a:pPr marL="342900" lvl="0" indent="-342900" algn="just">
                        <a:spcAft>
                          <a:spcPts val="0"/>
                        </a:spcAft>
                        <a:buSzPts val="1000"/>
                        <a:buFont typeface="Symbol"/>
                        <a:buChar char=""/>
                        <a:tabLst>
                          <a:tab pos="457200" algn="l"/>
                        </a:tabLst>
                      </a:pPr>
                      <a:r>
                        <a:rPr lang="uk-UA" sz="1000">
                          <a:effectLst/>
                        </a:rPr>
                        <a:t>формування компетентностей через практичні заняття, лабораторні роботи, тематичні екскурсії, участь у наукових проєктах та гуртках;</a:t>
                      </a:r>
                      <a:endParaRPr lang="ru-RU" sz="1000">
                        <a:effectLst/>
                      </a:endParaRPr>
                    </a:p>
                    <a:p>
                      <a:pPr marL="342900" lvl="0" indent="-342900" algn="just">
                        <a:spcAft>
                          <a:spcPts val="0"/>
                        </a:spcAft>
                        <a:buSzPts val="1000"/>
                        <a:buFont typeface="Symbol"/>
                        <a:buChar char=""/>
                        <a:tabLst>
                          <a:tab pos="457200" algn="l"/>
                        </a:tabLst>
                      </a:pPr>
                      <a:r>
                        <a:rPr lang="uk-UA" sz="1000">
                          <a:effectLst/>
                        </a:rPr>
                        <a:t>узгодження тематики курсових та кваліфікаційних робіт із актуальними завданнями спеціальності;</a:t>
                      </a:r>
                      <a:endParaRPr lang="ru-RU" sz="1000">
                        <a:effectLst/>
                      </a:endParaRPr>
                    </a:p>
                    <a:p>
                      <a:pPr marL="342900" lvl="0" indent="-342900" algn="just">
                        <a:spcAft>
                          <a:spcPts val="0"/>
                        </a:spcAft>
                        <a:buSzPts val="1000"/>
                        <a:buFont typeface="Symbol"/>
                        <a:buChar char=""/>
                        <a:tabLst>
                          <a:tab pos="457200" algn="l"/>
                        </a:tabLst>
                      </a:pPr>
                      <a:r>
                        <a:rPr lang="uk-UA" sz="1000">
                          <a:effectLst/>
                        </a:rPr>
                        <a:t>у разі реалізації дуальної форми: нормативне врегулювання, договори з підприємствами-партнерами, адаптоване навчально-методичне забезпечення, механізми зворотного зв’язку та реагування на проблеми.</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1905651">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Font typeface="+mj-lt"/>
                        <a:buAutoNum type="arabicPeriod"/>
                      </a:pPr>
                      <a:r>
                        <a:rPr lang="uk-UA" sz="1100" dirty="0">
                          <a:effectLst/>
                        </a:rPr>
                        <a:t>Закон України «Про вищу освіту» (ч.6 ст.49);</a:t>
                      </a:r>
                      <a:endParaRPr lang="ru-RU" sz="1000" dirty="0">
                        <a:effectLst/>
                      </a:endParaRPr>
                    </a:p>
                    <a:p>
                      <a:pPr marL="342900" lvl="0" indent="-342900" algn="just">
                        <a:lnSpc>
                          <a:spcPct val="115000"/>
                        </a:lnSpc>
                        <a:spcAft>
                          <a:spcPts val="0"/>
                        </a:spcAft>
                        <a:buFont typeface="+mj-lt"/>
                        <a:buAutoNum type="arabicPeriod"/>
                      </a:pPr>
                      <a:r>
                        <a:rPr lang="uk-UA" sz="1100" dirty="0">
                          <a:effectLst/>
                        </a:rPr>
                        <a:t>Положення про дуальну форму здобуття фахової </a:t>
                      </a:r>
                      <a:r>
                        <a:rPr lang="uk-UA" sz="1100" dirty="0" err="1">
                          <a:effectLst/>
                        </a:rPr>
                        <a:t>передвищої</a:t>
                      </a:r>
                      <a:r>
                        <a:rPr lang="uk-UA" sz="1100" dirty="0">
                          <a:effectLst/>
                        </a:rPr>
                        <a:t> та вищої освіти (Наказ МОН №426 від 13.04.2023);</a:t>
                      </a:r>
                      <a:endParaRPr lang="ru-RU" sz="1000" dirty="0">
                        <a:effectLst/>
                      </a:endParaRPr>
                    </a:p>
                    <a:p>
                      <a:pPr marL="342900" lvl="0" indent="-342900" algn="just">
                        <a:lnSpc>
                          <a:spcPct val="115000"/>
                        </a:lnSpc>
                        <a:spcAft>
                          <a:spcPts val="0"/>
                        </a:spcAft>
                        <a:buFont typeface="+mj-lt"/>
                        <a:buAutoNum type="arabicPeriod"/>
                      </a:pPr>
                      <a:r>
                        <a:rPr lang="uk-UA" sz="1100" dirty="0">
                          <a:effectLst/>
                        </a:rPr>
                        <a:t>ESG 2015 (Стандарт 1.2);</a:t>
                      </a:r>
                      <a:endParaRPr lang="ru-RU" sz="1000" dirty="0">
                        <a:effectLst/>
                      </a:endParaRPr>
                    </a:p>
                    <a:p>
                      <a:pPr marL="342900" lvl="0" indent="-342900" algn="just">
                        <a:lnSpc>
                          <a:spcPct val="115000"/>
                        </a:lnSpc>
                        <a:spcAft>
                          <a:spcPts val="0"/>
                        </a:spcAft>
                        <a:buFont typeface="+mj-lt"/>
                        <a:buAutoNum type="arabicPeriod"/>
                      </a:pPr>
                      <a:r>
                        <a:rPr lang="uk-UA" sz="1100" dirty="0">
                          <a:effectLst/>
                        </a:rPr>
                        <a:t>Освітня програма, навчальний план, робочі програми освітніх компонентів;</a:t>
                      </a:r>
                      <a:endParaRPr lang="ru-RU" sz="1000" dirty="0">
                        <a:effectLst/>
                      </a:endParaRPr>
                    </a:p>
                    <a:p>
                      <a:pPr marL="342900" lvl="0" indent="-342900" algn="just">
                        <a:lnSpc>
                          <a:spcPct val="115000"/>
                        </a:lnSpc>
                        <a:spcAft>
                          <a:spcPts val="0"/>
                        </a:spcAft>
                        <a:buFont typeface="+mj-lt"/>
                        <a:buAutoNum type="arabicPeriod"/>
                      </a:pPr>
                      <a:r>
                        <a:rPr lang="uk-UA" sz="1100" dirty="0">
                          <a:effectLst/>
                        </a:rPr>
                        <a:t>Локальні акти ЗВО щодо дуальної форми освіти;</a:t>
                      </a:r>
                      <a:endParaRPr lang="ru-RU" sz="1000" dirty="0">
                        <a:effectLst/>
                      </a:endParaRPr>
                    </a:p>
                    <a:p>
                      <a:pPr marL="342900" lvl="0" indent="-342900" algn="just">
                        <a:lnSpc>
                          <a:spcPct val="115000"/>
                        </a:lnSpc>
                        <a:spcAft>
                          <a:spcPts val="0"/>
                        </a:spcAft>
                        <a:buFont typeface="+mj-lt"/>
                        <a:buAutoNum type="arabicPeriod"/>
                      </a:pPr>
                      <a:r>
                        <a:rPr lang="uk-UA" sz="1100" dirty="0">
                          <a:effectLst/>
                        </a:rPr>
                        <a:t>Графік освітнього процесу для дуальної форми;</a:t>
                      </a:r>
                      <a:endParaRPr lang="ru-RU" sz="1000" dirty="0">
                        <a:effectLst/>
                      </a:endParaRPr>
                    </a:p>
                    <a:p>
                      <a:pPr marL="342900" lvl="0" indent="-342900" algn="just">
                        <a:lnSpc>
                          <a:spcPct val="115000"/>
                        </a:lnSpc>
                        <a:spcAft>
                          <a:spcPts val="0"/>
                        </a:spcAft>
                        <a:buFont typeface="+mj-lt"/>
                        <a:buAutoNum type="arabicPeriod"/>
                      </a:pPr>
                      <a:r>
                        <a:rPr lang="uk-UA" sz="1100" dirty="0">
                          <a:effectLst/>
                        </a:rPr>
                        <a:t>Договори між ЗВО та роботодавцями щодо дуальної форми.</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33570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249557434"/>
              </p:ext>
            </p:extLst>
          </p:nvPr>
        </p:nvGraphicFramePr>
        <p:xfrm>
          <a:off x="653548" y="548680"/>
          <a:ext cx="7590860" cy="5577483"/>
        </p:xfrm>
        <a:graphic>
          <a:graphicData uri="http://schemas.openxmlformats.org/drawingml/2006/table">
            <a:tbl>
              <a:tblPr firstRow="1" firstCol="1" bandRow="1">
                <a:tableStyleId>{5C22544A-7EE6-4342-B048-85BDC9FD1C3A}</a:tableStyleId>
              </a:tblPr>
              <a:tblGrid>
                <a:gridCol w="1656683">
                  <a:extLst>
                    <a:ext uri="{9D8B030D-6E8A-4147-A177-3AD203B41FA5}">
                      <a16:colId xmlns:a16="http://schemas.microsoft.com/office/drawing/2014/main" val="20000"/>
                    </a:ext>
                  </a:extLst>
                </a:gridCol>
                <a:gridCol w="5934177">
                  <a:extLst>
                    <a:ext uri="{9D8B030D-6E8A-4147-A177-3AD203B41FA5}">
                      <a16:colId xmlns:a16="http://schemas.microsoft.com/office/drawing/2014/main" val="20001"/>
                    </a:ext>
                  </a:extLst>
                </a:gridCol>
              </a:tblGrid>
              <a:tr h="1034609">
                <a:tc>
                  <a:txBody>
                    <a:bodyPr/>
                    <a:lstStyle/>
                    <a:p>
                      <a:pPr algn="ctr">
                        <a:lnSpc>
                          <a:spcPct val="115000"/>
                        </a:lnSpc>
                        <a:spcAft>
                          <a:spcPts val="0"/>
                        </a:spcAft>
                      </a:pPr>
                      <a:r>
                        <a:rPr lang="uk-UA" sz="1000" dirty="0">
                          <a:effectLst/>
                        </a:rPr>
                        <a:t>Що перевірятимуть експерти</a:t>
                      </a:r>
                      <a:endParaRPr lang="ru-RU" sz="900" dirty="0">
                        <a:effectLst/>
                      </a:endParaRPr>
                    </a:p>
                    <a:p>
                      <a:pPr algn="ctr">
                        <a:lnSpc>
                          <a:spcPct val="115000"/>
                        </a:lnSpc>
                        <a:spcAft>
                          <a:spcPts val="0"/>
                        </a:spcAft>
                      </a:pPr>
                      <a:r>
                        <a:rPr lang="uk-UA" sz="1000" dirty="0">
                          <a:effectLst/>
                        </a:rPr>
                        <a:t> </a:t>
                      </a:r>
                      <a:endParaRPr lang="ru-RU" sz="900" dirty="0">
                        <a:effectLst/>
                        <a:latin typeface="Calibri"/>
                        <a:ea typeface="Calibri"/>
                        <a:cs typeface="Times New Roman"/>
                      </a:endParaRPr>
                    </a:p>
                  </a:txBody>
                  <a:tcPr marL="57242" marR="57242" marT="0" marB="0" anchor="ctr"/>
                </a:tc>
                <a:tc>
                  <a:txBody>
                    <a:bodyPr/>
                    <a:lstStyle/>
                    <a:p>
                      <a:pPr marL="342900" lvl="0" indent="-342900" algn="just">
                        <a:spcAft>
                          <a:spcPts val="0"/>
                        </a:spcAft>
                        <a:buSzPts val="1000"/>
                        <a:buFont typeface="Symbol"/>
                        <a:buChar char=""/>
                        <a:tabLst>
                          <a:tab pos="457200" algn="l"/>
                        </a:tabLst>
                      </a:pPr>
                      <a:r>
                        <a:rPr lang="uk-UA" sz="900">
                          <a:effectLst/>
                        </a:rPr>
                        <a:t>Чи інтегровані профільні задачі професій у навчальний процес;</a:t>
                      </a:r>
                      <a:endParaRPr lang="ru-RU" sz="900">
                        <a:effectLst/>
                      </a:endParaRPr>
                    </a:p>
                    <a:p>
                      <a:pPr marL="342900" lvl="0" indent="-342900" algn="just">
                        <a:spcAft>
                          <a:spcPts val="0"/>
                        </a:spcAft>
                        <a:buSzPts val="1000"/>
                        <a:buFont typeface="Symbol"/>
                        <a:buChar char=""/>
                        <a:tabLst>
                          <a:tab pos="457200" algn="l"/>
                        </a:tabLst>
                      </a:pPr>
                      <a:r>
                        <a:rPr lang="uk-UA" sz="900">
                          <a:effectLst/>
                        </a:rPr>
                        <a:t>Чи забезпечується практична підготовка через лабораторні, практичні заняття, тематичні екскурсії;</a:t>
                      </a:r>
                      <a:endParaRPr lang="ru-RU" sz="900">
                        <a:effectLst/>
                      </a:endParaRPr>
                    </a:p>
                    <a:p>
                      <a:pPr marL="342900" lvl="0" indent="-342900" algn="just">
                        <a:spcAft>
                          <a:spcPts val="0"/>
                        </a:spcAft>
                        <a:buSzPts val="1000"/>
                        <a:buFont typeface="Symbol"/>
                        <a:buChar char=""/>
                        <a:tabLst>
                          <a:tab pos="457200" algn="l"/>
                        </a:tabLst>
                      </a:pPr>
                      <a:r>
                        <a:rPr lang="uk-UA" sz="900">
                          <a:effectLst/>
                        </a:rPr>
                        <a:t>Чи заохочуються студенти до участі у проєктах, гуртках, наукових товариств;</a:t>
                      </a:r>
                      <a:endParaRPr lang="ru-RU" sz="900">
                        <a:effectLst/>
                      </a:endParaRPr>
                    </a:p>
                    <a:p>
                      <a:pPr marL="342900" lvl="0" indent="-342900" algn="just">
                        <a:spcAft>
                          <a:spcPts val="0"/>
                        </a:spcAft>
                        <a:buSzPts val="1000"/>
                        <a:buFont typeface="Symbol"/>
                        <a:buChar char=""/>
                        <a:tabLst>
                          <a:tab pos="457200" algn="l"/>
                        </a:tabLst>
                      </a:pPr>
                      <a:r>
                        <a:rPr lang="uk-UA" sz="900">
                          <a:effectLst/>
                        </a:rPr>
                        <a:t>Чи тематика курсових/кваліфікаційних робіт відповідає актуальним задачам спеціальності;</a:t>
                      </a:r>
                      <a:endParaRPr lang="ru-RU" sz="900">
                        <a:effectLst/>
                      </a:endParaRPr>
                    </a:p>
                    <a:p>
                      <a:pPr marL="342900" lvl="0" indent="-342900" algn="just">
                        <a:spcAft>
                          <a:spcPts val="0"/>
                        </a:spcAft>
                        <a:buSzPts val="1000"/>
                        <a:buFont typeface="Symbol"/>
                        <a:buChar char=""/>
                        <a:tabLst>
                          <a:tab pos="457200" algn="l"/>
                        </a:tabLst>
                      </a:pPr>
                      <a:r>
                        <a:rPr lang="uk-UA" sz="900">
                          <a:effectLst/>
                        </a:rPr>
                        <a:t>Для дуальної форми: наявність договорів з підприємствами, механізмів оцінювання результатів на робочому місці, узгодження компетентностей на виробництві з ПРН ОП.</a:t>
                      </a:r>
                      <a:endParaRPr lang="ru-RU" sz="900">
                        <a:effectLst/>
                        <a:latin typeface="Calibri"/>
                        <a:ea typeface="Times New Roman"/>
                        <a:cs typeface="Times New Roman"/>
                      </a:endParaRPr>
                    </a:p>
                  </a:txBody>
                  <a:tcPr marL="57242" marR="57242" marT="0" marB="0"/>
                </a:tc>
                <a:extLst>
                  <a:ext uri="{0D108BD9-81ED-4DB2-BD59-A6C34878D82A}">
                    <a16:rowId xmlns:a16="http://schemas.microsoft.com/office/drawing/2014/main" val="10000"/>
                  </a:ext>
                </a:extLst>
              </a:tr>
              <a:tr h="1297963">
                <a:tc>
                  <a:txBody>
                    <a:bodyPr/>
                    <a:lstStyle/>
                    <a:p>
                      <a:pPr algn="ctr">
                        <a:lnSpc>
                          <a:spcPct val="115000"/>
                        </a:lnSpc>
                        <a:spcAft>
                          <a:spcPts val="0"/>
                        </a:spcAft>
                      </a:pPr>
                      <a:r>
                        <a:rPr lang="uk-UA" sz="1000">
                          <a:effectLst/>
                        </a:rPr>
                        <a:t>Можливі недоліки та як їх обґрунтовувати</a:t>
                      </a:r>
                      <a:endParaRPr lang="ru-RU" sz="900">
                        <a:effectLst/>
                      </a:endParaRPr>
                    </a:p>
                    <a:p>
                      <a:pPr algn="ctr">
                        <a:lnSpc>
                          <a:spcPct val="115000"/>
                        </a:lnSpc>
                        <a:spcAft>
                          <a:spcPts val="0"/>
                        </a:spcAft>
                      </a:pPr>
                      <a:r>
                        <a:rPr lang="uk-UA" sz="1000">
                          <a:effectLst/>
                        </a:rPr>
                        <a:t> </a:t>
                      </a:r>
                      <a:endParaRPr lang="ru-RU" sz="900">
                        <a:effectLst/>
                        <a:latin typeface="Calibri"/>
                        <a:ea typeface="Calibri"/>
                        <a:cs typeface="Times New Roman"/>
                      </a:endParaRPr>
                    </a:p>
                  </a:txBody>
                  <a:tcPr marL="57242" marR="57242" marT="0" marB="0" anchor="ctr"/>
                </a:tc>
                <a:tc>
                  <a:txBody>
                    <a:bodyPr/>
                    <a:lstStyle/>
                    <a:p>
                      <a:pPr algn="just">
                        <a:lnSpc>
                          <a:spcPct val="115000"/>
                        </a:lnSpc>
                        <a:spcAft>
                          <a:spcPts val="0"/>
                        </a:spcAft>
                      </a:pPr>
                      <a:r>
                        <a:rPr lang="uk-UA" sz="1000" b="1" dirty="0">
                          <a:effectLst/>
                        </a:rPr>
                        <a:t>Недолік 1: </a:t>
                      </a:r>
                      <a:r>
                        <a:rPr lang="uk-UA" sz="1000" b="1" dirty="0" err="1">
                          <a:effectLst/>
                        </a:rPr>
                        <a:t>Практикоорієнтованість</a:t>
                      </a:r>
                      <a:r>
                        <a:rPr lang="uk-UA" sz="1000" b="1" dirty="0">
                          <a:effectLst/>
                        </a:rPr>
                        <a:t> ОП недостатня.</a:t>
                      </a:r>
                      <a:endParaRPr lang="ru-RU" sz="900" b="1" dirty="0">
                        <a:effectLst/>
                      </a:endParaRPr>
                    </a:p>
                    <a:p>
                      <a:pPr algn="just">
                        <a:lnSpc>
                          <a:spcPct val="115000"/>
                        </a:lnSpc>
                        <a:spcAft>
                          <a:spcPts val="0"/>
                        </a:spcAft>
                      </a:pPr>
                      <a:r>
                        <a:rPr lang="uk-UA" sz="1000" b="1" dirty="0">
                          <a:effectLst/>
                        </a:rPr>
                        <a:t>Обґрунтування:</a:t>
                      </a:r>
                      <a:r>
                        <a:rPr lang="uk-UA" sz="1000" dirty="0">
                          <a:effectLst/>
                        </a:rPr>
                        <a:t> Вказати, які компетентності не формуються, чому практичні завдання чи лабораторні роботи не дозволяють досягти ПРН.</a:t>
                      </a:r>
                      <a:endParaRPr lang="ru-RU" sz="900" dirty="0">
                        <a:effectLst/>
                      </a:endParaRPr>
                    </a:p>
                    <a:p>
                      <a:pPr algn="just">
                        <a:lnSpc>
                          <a:spcPct val="115000"/>
                        </a:lnSpc>
                        <a:spcAft>
                          <a:spcPts val="0"/>
                        </a:spcAft>
                      </a:pPr>
                      <a:r>
                        <a:rPr lang="uk-UA" sz="1000" b="1" dirty="0">
                          <a:effectLst/>
                        </a:rPr>
                        <a:t>Недолік 2: Відсутність або недостатня реалізація дуальної форми.</a:t>
                      </a:r>
                      <a:endParaRPr lang="ru-RU" sz="900" b="1" dirty="0">
                        <a:effectLst/>
                      </a:endParaRPr>
                    </a:p>
                    <a:p>
                      <a:pPr algn="just">
                        <a:lnSpc>
                          <a:spcPct val="115000"/>
                        </a:lnSpc>
                        <a:spcAft>
                          <a:spcPts val="0"/>
                        </a:spcAft>
                      </a:pPr>
                      <a:r>
                        <a:rPr lang="uk-UA" sz="1000" b="1" dirty="0">
                          <a:effectLst/>
                        </a:rPr>
                        <a:t>Обґрунтування: </a:t>
                      </a:r>
                      <a:r>
                        <a:rPr lang="uk-UA" sz="1000" dirty="0">
                          <a:effectLst/>
                        </a:rPr>
                        <a:t>Пояснити, що відсутні договори з роботодавцями, адаптоване навчально-методичне забезпечення або механізми оцінювання.</a:t>
                      </a:r>
                      <a:endParaRPr lang="ru-RU" sz="900" dirty="0">
                        <a:effectLst/>
                        <a:latin typeface="Calibri"/>
                        <a:ea typeface="Calibri"/>
                        <a:cs typeface="Times New Roman"/>
                      </a:endParaRPr>
                    </a:p>
                  </a:txBody>
                  <a:tcPr marL="57242" marR="57242" marT="0" marB="0"/>
                </a:tc>
                <a:extLst>
                  <a:ext uri="{0D108BD9-81ED-4DB2-BD59-A6C34878D82A}">
                    <a16:rowId xmlns:a16="http://schemas.microsoft.com/office/drawing/2014/main" val="10001"/>
                  </a:ext>
                </a:extLst>
              </a:tr>
              <a:tr h="1514292">
                <a:tc>
                  <a:txBody>
                    <a:bodyPr/>
                    <a:lstStyle/>
                    <a:p>
                      <a:pPr algn="ctr">
                        <a:lnSpc>
                          <a:spcPct val="115000"/>
                        </a:lnSpc>
                        <a:spcAft>
                          <a:spcPts val="0"/>
                        </a:spcAft>
                      </a:pPr>
                      <a:r>
                        <a:rPr lang="uk-UA" sz="1000">
                          <a:effectLst/>
                        </a:rPr>
                        <a:t>Практичні рекомендації для гарантів</a:t>
                      </a:r>
                      <a:endParaRPr lang="ru-RU" sz="900">
                        <a:effectLst/>
                      </a:endParaRPr>
                    </a:p>
                    <a:p>
                      <a:pPr algn="ctr">
                        <a:lnSpc>
                          <a:spcPct val="115000"/>
                        </a:lnSpc>
                        <a:spcAft>
                          <a:spcPts val="0"/>
                        </a:spcAft>
                      </a:pPr>
                      <a:r>
                        <a:rPr lang="uk-UA" sz="1000">
                          <a:effectLst/>
                        </a:rPr>
                        <a:t> </a:t>
                      </a:r>
                      <a:endParaRPr lang="ru-RU" sz="900">
                        <a:effectLst/>
                        <a:latin typeface="Calibri"/>
                        <a:ea typeface="Calibri"/>
                        <a:cs typeface="Times New Roman"/>
                      </a:endParaRPr>
                    </a:p>
                  </a:txBody>
                  <a:tcPr marL="57242" marR="57242" marT="0" marB="0" anchor="ctr"/>
                </a:tc>
                <a:tc>
                  <a:txBody>
                    <a:bodyPr/>
                    <a:lstStyle/>
                    <a:p>
                      <a:pPr marL="342900" lvl="0" indent="-342900" algn="just">
                        <a:lnSpc>
                          <a:spcPct val="115000"/>
                        </a:lnSpc>
                        <a:spcAft>
                          <a:spcPts val="0"/>
                        </a:spcAft>
                        <a:buFont typeface="+mj-lt"/>
                        <a:buAutoNum type="arabicPeriod"/>
                      </a:pPr>
                      <a:r>
                        <a:rPr lang="uk-UA" sz="1000">
                          <a:effectLst/>
                        </a:rPr>
                        <a:t>Забезпечити інтеграцію профільних завдань у всі освітні компоненти;</a:t>
                      </a:r>
                      <a:endParaRPr lang="ru-RU" sz="900">
                        <a:effectLst/>
                      </a:endParaRPr>
                    </a:p>
                    <a:p>
                      <a:pPr marL="342900" lvl="0" indent="-342900" algn="just">
                        <a:lnSpc>
                          <a:spcPct val="115000"/>
                        </a:lnSpc>
                        <a:spcAft>
                          <a:spcPts val="0"/>
                        </a:spcAft>
                        <a:buFont typeface="+mj-lt"/>
                        <a:buAutoNum type="arabicPeriod"/>
                      </a:pPr>
                      <a:r>
                        <a:rPr lang="uk-UA" sz="1000">
                          <a:effectLst/>
                        </a:rPr>
                        <a:t>Включати лабораторні, практичні заняття, екскурсії, проєктну діяльність;</a:t>
                      </a:r>
                      <a:endParaRPr lang="ru-RU" sz="900">
                        <a:effectLst/>
                      </a:endParaRPr>
                    </a:p>
                    <a:p>
                      <a:pPr marL="342900" lvl="0" indent="-342900" algn="just">
                        <a:lnSpc>
                          <a:spcPct val="115000"/>
                        </a:lnSpc>
                        <a:spcAft>
                          <a:spcPts val="0"/>
                        </a:spcAft>
                        <a:buFont typeface="+mj-lt"/>
                        <a:buAutoNum type="arabicPeriod"/>
                      </a:pPr>
                      <a:r>
                        <a:rPr lang="uk-UA" sz="1000">
                          <a:effectLst/>
                        </a:rPr>
                        <a:t>Стимулювати студентів до участі у наукових гуртках та волонтерських проєктах;</a:t>
                      </a:r>
                      <a:endParaRPr lang="ru-RU" sz="900">
                        <a:effectLst/>
                      </a:endParaRPr>
                    </a:p>
                    <a:p>
                      <a:pPr marL="342900" lvl="0" indent="-342900" algn="just">
                        <a:lnSpc>
                          <a:spcPct val="115000"/>
                        </a:lnSpc>
                        <a:spcAft>
                          <a:spcPts val="0"/>
                        </a:spcAft>
                        <a:buFont typeface="+mj-lt"/>
                        <a:buAutoNum type="arabicPeriod"/>
                      </a:pPr>
                      <a:r>
                        <a:rPr lang="uk-UA" sz="1000">
                          <a:effectLst/>
                        </a:rPr>
                        <a:t>Узгоджувати тематику курсових і кваліфікаційних робіт із потребами роботодавців;</a:t>
                      </a:r>
                      <a:endParaRPr lang="ru-RU" sz="900">
                        <a:effectLst/>
                      </a:endParaRPr>
                    </a:p>
                    <a:p>
                      <a:pPr marL="342900" lvl="0" indent="-342900" algn="just">
                        <a:lnSpc>
                          <a:spcPct val="115000"/>
                        </a:lnSpc>
                        <a:spcAft>
                          <a:spcPts val="0"/>
                        </a:spcAft>
                        <a:buFont typeface="+mj-lt"/>
                        <a:buAutoNum type="arabicPeriod"/>
                      </a:pPr>
                      <a:r>
                        <a:rPr lang="uk-UA" sz="1000">
                          <a:effectLst/>
                        </a:rPr>
                        <a:t>Для дуальної форми: укласти двосторонні договори з підприємствами, визначити очікувані результати навчання на робочому місці, забезпечити методичне та організаційне супроводження;</a:t>
                      </a:r>
                      <a:endParaRPr lang="ru-RU" sz="900">
                        <a:effectLst/>
                      </a:endParaRPr>
                    </a:p>
                    <a:p>
                      <a:pPr marL="342900" lvl="0" indent="-342900" algn="just">
                        <a:lnSpc>
                          <a:spcPct val="115000"/>
                        </a:lnSpc>
                        <a:spcAft>
                          <a:spcPts val="0"/>
                        </a:spcAft>
                        <a:buFont typeface="+mj-lt"/>
                        <a:buAutoNum type="arabicPeriod"/>
                      </a:pPr>
                      <a:r>
                        <a:rPr lang="uk-UA" sz="1000">
                          <a:effectLst/>
                        </a:rPr>
                        <a:t>Налагодити систему збору зворотного зв’язку від студентів і підприємств та реагування на проблеми.</a:t>
                      </a:r>
                      <a:endParaRPr lang="ru-RU" sz="900">
                        <a:effectLst/>
                        <a:latin typeface="Calibri"/>
                        <a:ea typeface="Calibri"/>
                        <a:cs typeface="Times New Roman"/>
                      </a:endParaRPr>
                    </a:p>
                  </a:txBody>
                  <a:tcPr marL="57242" marR="57242" marT="0" marB="0"/>
                </a:tc>
                <a:extLst>
                  <a:ext uri="{0D108BD9-81ED-4DB2-BD59-A6C34878D82A}">
                    <a16:rowId xmlns:a16="http://schemas.microsoft.com/office/drawing/2014/main" val="10002"/>
                  </a:ext>
                </a:extLst>
              </a:tr>
              <a:tr h="1730619">
                <a:tc>
                  <a:txBody>
                    <a:bodyPr/>
                    <a:lstStyle/>
                    <a:p>
                      <a:pPr algn="ctr">
                        <a:lnSpc>
                          <a:spcPct val="115000"/>
                        </a:lnSpc>
                        <a:spcAft>
                          <a:spcPts val="0"/>
                        </a:spcAft>
                      </a:pPr>
                      <a:r>
                        <a:rPr lang="uk-UA" sz="1000">
                          <a:effectLst/>
                        </a:rPr>
                        <a:t>NOTA BENE!</a:t>
                      </a:r>
                      <a:endParaRPr lang="ru-RU" sz="900">
                        <a:effectLst/>
                        <a:latin typeface="Calibri"/>
                        <a:ea typeface="Calibri"/>
                        <a:cs typeface="Times New Roman"/>
                      </a:endParaRPr>
                    </a:p>
                  </a:txBody>
                  <a:tcPr marL="57242" marR="57242" marT="0" marB="0" anchor="ctr"/>
                </a:tc>
                <a:tc>
                  <a:txBody>
                    <a:bodyPr/>
                    <a:lstStyle/>
                    <a:p>
                      <a:pPr algn="just">
                        <a:lnSpc>
                          <a:spcPct val="115000"/>
                        </a:lnSpc>
                        <a:spcAft>
                          <a:spcPts val="0"/>
                        </a:spcAft>
                      </a:pPr>
                      <a:r>
                        <a:rPr lang="uk-UA" sz="1000" dirty="0">
                          <a:effectLst/>
                        </a:rPr>
                        <a:t>! Проведення занять представниками роботодавців, професіоналами-практиками, працевлаштування здобувача паралельно з навчанням, відвідування (екскурсії на виробництво, виїзні лекції/семінари/ тренінги тощо) або проходження практики на підприємствах не є дуальною формою здобуття освіти (або її елементами). </a:t>
                      </a:r>
                      <a:endParaRPr lang="ru-RU" sz="900" dirty="0">
                        <a:effectLst/>
                      </a:endParaRPr>
                    </a:p>
                    <a:p>
                      <a:pPr algn="just">
                        <a:lnSpc>
                          <a:spcPct val="115000"/>
                        </a:lnSpc>
                        <a:spcAft>
                          <a:spcPts val="0"/>
                        </a:spcAft>
                      </a:pPr>
                      <a:r>
                        <a:rPr lang="uk-UA" sz="1000" dirty="0">
                          <a:effectLst/>
                        </a:rPr>
                        <a:t>! Відсутність дуальної форми здобуття освіти не є слабкою стороною або недоліком, а також не є підставою для надання рекомендації щодо її запровадження на освітній програмі. </a:t>
                      </a:r>
                      <a:endParaRPr lang="ru-RU" sz="900" dirty="0">
                        <a:effectLst/>
                      </a:endParaRPr>
                    </a:p>
                    <a:p>
                      <a:pPr algn="just">
                        <a:lnSpc>
                          <a:spcPct val="115000"/>
                        </a:lnSpc>
                        <a:spcAft>
                          <a:spcPts val="0"/>
                        </a:spcAft>
                      </a:pPr>
                      <a:r>
                        <a:rPr lang="uk-UA" sz="1000" dirty="0">
                          <a:effectLst/>
                        </a:rPr>
                        <a:t>! Не існує «елементів дуальної освіти». Дуальна форма - це окрема форма здобуття вищої освіти, передбачена  ст.49 Закону України «Про вищу освіту», яка може бути впроваджена на освітній програмі.</a:t>
                      </a:r>
                      <a:endParaRPr lang="ru-RU" sz="900" dirty="0">
                        <a:effectLst/>
                        <a:latin typeface="Calibri"/>
                        <a:ea typeface="Calibri"/>
                        <a:cs typeface="Times New Roman"/>
                      </a:endParaRPr>
                    </a:p>
                  </a:txBody>
                  <a:tcPr marL="57242" marR="57242"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42825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800200"/>
          </a:xfrm>
        </p:spPr>
        <p:txBody>
          <a:bodyPr>
            <a:normAutofit fontScale="92500" lnSpcReduction="10000"/>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2.9. </a:t>
            </a:r>
            <a:r>
              <a:rPr lang="uk-UA" sz="2100" dirty="0">
                <a:solidFill>
                  <a:schemeClr val="tx1"/>
                </a:solidFill>
                <a:latin typeface="Times New Roman" pitchFamily="18" charset="0"/>
                <a:cs typeface="Times New Roman" pitchFamily="18" charset="0"/>
              </a:rPr>
              <a:t>Освітня програма забезпечує набуття здобувачами вищої освіти </a:t>
            </a:r>
            <a:r>
              <a:rPr lang="uk-UA" sz="2100" dirty="0" err="1">
                <a:solidFill>
                  <a:schemeClr val="tx1"/>
                </a:solidFill>
                <a:latin typeface="Times New Roman" pitchFamily="18" charset="0"/>
                <a:cs typeface="Times New Roman" pitchFamily="18" charset="0"/>
              </a:rPr>
              <a:t>компетентностей</a:t>
            </a:r>
            <a:r>
              <a:rPr lang="uk-UA" sz="2100" dirty="0">
                <a:solidFill>
                  <a:schemeClr val="tx1"/>
                </a:solidFill>
                <a:latin typeface="Times New Roman" pitchFamily="18" charset="0"/>
                <a:cs typeface="Times New Roman" pitchFamily="18" charset="0"/>
              </a:rPr>
              <a:t>, направлених на досягнення глобальних цілей сталого розвитку до 2030 року, проголошених резолюцією Генеральної Асамблеї Організації </a:t>
            </a:r>
            <a:r>
              <a:rPr lang="uk-UA" sz="2100" dirty="0" err="1">
                <a:solidFill>
                  <a:schemeClr val="tx1"/>
                </a:solidFill>
                <a:latin typeface="Times New Roman" pitchFamily="18" charset="0"/>
                <a:cs typeface="Times New Roman" pitchFamily="18" charset="0"/>
              </a:rPr>
              <a:t>Обʼєднаних</a:t>
            </a:r>
            <a:r>
              <a:rPr lang="uk-UA" sz="2100" dirty="0">
                <a:solidFill>
                  <a:schemeClr val="tx1"/>
                </a:solidFill>
                <a:latin typeface="Times New Roman" pitchFamily="18" charset="0"/>
                <a:cs typeface="Times New Roman" pitchFamily="18" charset="0"/>
              </a:rPr>
              <a:t> Націй від 25 вересня 2015 року </a:t>
            </a:r>
            <a:r>
              <a:rPr lang="uk-UA" sz="2100" dirty="0" err="1">
                <a:solidFill>
                  <a:schemeClr val="tx1"/>
                </a:solidFill>
                <a:latin typeface="Times New Roman" pitchFamily="18" charset="0"/>
                <a:cs typeface="Times New Roman" pitchFamily="18" charset="0"/>
              </a:rPr>
              <a:t>No</a:t>
            </a:r>
            <a:r>
              <a:rPr lang="uk-UA" sz="2100" dirty="0">
                <a:solidFill>
                  <a:schemeClr val="tx1"/>
                </a:solidFill>
                <a:latin typeface="Times New Roman" pitchFamily="18" charset="0"/>
                <a:cs typeface="Times New Roman" pitchFamily="18" charset="0"/>
              </a:rPr>
              <a:t> 70/1, визначених Указом Президента України від 30 вересня 2019 року </a:t>
            </a:r>
            <a:r>
              <a:rPr lang="uk-UA" sz="2100" dirty="0" err="1">
                <a:solidFill>
                  <a:schemeClr val="tx1"/>
                </a:solidFill>
                <a:latin typeface="Times New Roman" pitchFamily="18" charset="0"/>
                <a:cs typeface="Times New Roman" pitchFamily="18" charset="0"/>
              </a:rPr>
              <a:t>No</a:t>
            </a:r>
            <a:r>
              <a:rPr lang="uk-UA" sz="2100" dirty="0">
                <a:solidFill>
                  <a:schemeClr val="tx1"/>
                </a:solidFill>
                <a:latin typeface="Times New Roman" pitchFamily="18" charset="0"/>
                <a:cs typeface="Times New Roman" pitchFamily="18" charset="0"/>
              </a:rPr>
              <a:t> 722.</a:t>
            </a:r>
            <a:endParaRPr lang="ru-RU" sz="2100" dirty="0">
              <a:solidFill>
                <a:schemeClr val="tx1"/>
              </a:solidFill>
              <a:latin typeface="Times New Roman" pitchFamily="18" charset="0"/>
              <a:cs typeface="Times New Roman" pitchFamily="18" charset="0"/>
            </a:endParaRPr>
          </a:p>
          <a:p>
            <a:pPr algn="just"/>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4127076635"/>
              </p:ext>
            </p:extLst>
          </p:nvPr>
        </p:nvGraphicFramePr>
        <p:xfrm>
          <a:off x="457200" y="2847816"/>
          <a:ext cx="7859216" cy="3101464"/>
        </p:xfrm>
        <a:graphic>
          <a:graphicData uri="http://schemas.openxmlformats.org/drawingml/2006/table">
            <a:tbl>
              <a:tblPr firstRow="1" firstCol="1" bandRow="1">
                <a:tableStyleId>{5C22544A-7EE6-4342-B048-85BDC9FD1C3A}</a:tableStyleId>
              </a:tblPr>
              <a:tblGrid>
                <a:gridCol w="1715250">
                  <a:extLst>
                    <a:ext uri="{9D8B030D-6E8A-4147-A177-3AD203B41FA5}">
                      <a16:colId xmlns:a16="http://schemas.microsoft.com/office/drawing/2014/main" val="20000"/>
                    </a:ext>
                  </a:extLst>
                </a:gridCol>
                <a:gridCol w="6143966">
                  <a:extLst>
                    <a:ext uri="{9D8B030D-6E8A-4147-A177-3AD203B41FA5}">
                      <a16:colId xmlns:a16="http://schemas.microsoft.com/office/drawing/2014/main" val="20001"/>
                    </a:ext>
                  </a:extLst>
                </a:gridCol>
              </a:tblGrid>
              <a:tr h="1591515">
                <a:tc>
                  <a:txBody>
                    <a:bodyPr/>
                    <a:lstStyle/>
                    <a:p>
                      <a:pPr algn="ctr">
                        <a:lnSpc>
                          <a:spcPct val="115000"/>
                        </a:lnSpc>
                        <a:spcAft>
                          <a:spcPts val="0"/>
                        </a:spcAft>
                      </a:pPr>
                      <a:r>
                        <a:rPr lang="uk-UA" sz="1100">
                          <a:effectLst/>
                        </a:rPr>
                        <a:t>Суть підкритерію</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Освітня програма повинна забезпечувати набуття здобувачами вищої освіти компетентностей, спрямованих на досягнення глобальних цілей сталого розвитку (SDGs) до 2030 року, проголошених резолюцією Генеральної Асамблеї ООН №70/1 та визначених Указом Президента України №722 від 30.09.2019. Це передбачає:</a:t>
                      </a:r>
                      <a:endParaRPr lang="ru-RU" sz="1000">
                        <a:effectLst/>
                      </a:endParaRPr>
                    </a:p>
                    <a:p>
                      <a:pPr marL="342900" lvl="0" indent="-342900" algn="just">
                        <a:spcAft>
                          <a:spcPts val="0"/>
                        </a:spcAft>
                        <a:buSzPts val="1000"/>
                        <a:buFont typeface="Symbol"/>
                        <a:buChar char=""/>
                        <a:tabLst>
                          <a:tab pos="457200" algn="l"/>
                        </a:tabLst>
                      </a:pPr>
                      <a:r>
                        <a:rPr lang="uk-UA" sz="1000">
                          <a:effectLst/>
                        </a:rPr>
                        <a:t>декларування цілей сталого розвитку у стратегічних документах ЗВО;</a:t>
                      </a:r>
                      <a:endParaRPr lang="ru-RU" sz="1000">
                        <a:effectLst/>
                      </a:endParaRPr>
                    </a:p>
                    <a:p>
                      <a:pPr marL="342900" lvl="0" indent="-342900" algn="just">
                        <a:spcAft>
                          <a:spcPts val="0"/>
                        </a:spcAft>
                        <a:buSzPts val="1000"/>
                        <a:buFont typeface="Symbol"/>
                        <a:buChar char=""/>
                        <a:tabLst>
                          <a:tab pos="457200" algn="l"/>
                        </a:tabLst>
                      </a:pPr>
                      <a:r>
                        <a:rPr lang="uk-UA" sz="1000">
                          <a:effectLst/>
                        </a:rPr>
                        <a:t>планування та реалізацію заходів для досягнення SDGs;</a:t>
                      </a:r>
                      <a:endParaRPr lang="ru-RU" sz="1000">
                        <a:effectLst/>
                      </a:endParaRPr>
                    </a:p>
                    <a:p>
                      <a:pPr marL="342900" lvl="0" indent="-342900" algn="just">
                        <a:spcAft>
                          <a:spcPts val="0"/>
                        </a:spcAft>
                        <a:buSzPts val="1000"/>
                        <a:buFont typeface="Symbol"/>
                        <a:buChar char=""/>
                        <a:tabLst>
                          <a:tab pos="457200" algn="l"/>
                        </a:tabLst>
                      </a:pPr>
                      <a:r>
                        <a:rPr lang="uk-UA" sz="1000">
                          <a:effectLst/>
                        </a:rPr>
                        <a:t>інтеграцію змісту освітніх компонентів, що дозволяє здобувачам набувати компетентності у сфері сталого розвитку.</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1509949">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SzPts val="1000"/>
                        <a:buFont typeface="Symbol"/>
                        <a:buChar char=""/>
                        <a:tabLst>
                          <a:tab pos="457200" algn="l"/>
                        </a:tabLst>
                      </a:pPr>
                      <a:r>
                        <a:rPr lang="uk-UA" sz="1100" dirty="0">
                          <a:effectLst/>
                        </a:rPr>
                        <a:t>Указ Президента України №722/2019 «Про Цілі сталого розвитку України на період до 2030 року»;</a:t>
                      </a:r>
                      <a:endParaRPr lang="ru-RU" sz="1000" dirty="0">
                        <a:effectLst/>
                      </a:endParaRPr>
                    </a:p>
                    <a:p>
                      <a:pPr marL="342900" lvl="0" indent="-342900" algn="just">
                        <a:lnSpc>
                          <a:spcPct val="115000"/>
                        </a:lnSpc>
                        <a:spcAft>
                          <a:spcPts val="0"/>
                        </a:spcAft>
                        <a:buSzPts val="1000"/>
                        <a:buFont typeface="Symbol"/>
                        <a:buChar char=""/>
                        <a:tabLst>
                          <a:tab pos="457200" algn="l"/>
                        </a:tabLst>
                      </a:pPr>
                      <a:r>
                        <a:rPr lang="uk-UA" sz="1100" dirty="0">
                          <a:effectLst/>
                        </a:rPr>
                        <a:t>Офіційний сайт Організації Об’єднаних Націй (</a:t>
                      </a:r>
                      <a:r>
                        <a:rPr lang="uk-UA" sz="1100" dirty="0" err="1">
                          <a:effectLst/>
                        </a:rPr>
                        <a:t>SDGs</a:t>
                      </a:r>
                      <a:r>
                        <a:rPr lang="uk-UA" sz="1100" dirty="0">
                          <a:effectLst/>
                        </a:rPr>
                        <a:t>);</a:t>
                      </a:r>
                      <a:endParaRPr lang="ru-RU" sz="1000" dirty="0">
                        <a:effectLst/>
                      </a:endParaRPr>
                    </a:p>
                    <a:p>
                      <a:pPr marL="342900" lvl="0" indent="-342900" algn="just">
                        <a:lnSpc>
                          <a:spcPct val="115000"/>
                        </a:lnSpc>
                        <a:spcAft>
                          <a:spcPts val="0"/>
                        </a:spcAft>
                        <a:buSzPts val="1000"/>
                        <a:buFont typeface="Symbol"/>
                        <a:buChar char=""/>
                        <a:tabLst>
                          <a:tab pos="457200" algn="l"/>
                        </a:tabLst>
                      </a:pPr>
                      <a:r>
                        <a:rPr lang="uk-UA" sz="1100" dirty="0">
                          <a:effectLst/>
                        </a:rPr>
                        <a:t>ESG 2015 (Стандарт 1.2);</a:t>
                      </a:r>
                      <a:endParaRPr lang="ru-RU" sz="1000" dirty="0">
                        <a:effectLst/>
                      </a:endParaRPr>
                    </a:p>
                    <a:p>
                      <a:pPr marL="342900" lvl="0" indent="-342900" algn="just">
                        <a:lnSpc>
                          <a:spcPct val="115000"/>
                        </a:lnSpc>
                        <a:spcAft>
                          <a:spcPts val="0"/>
                        </a:spcAft>
                        <a:buSzPts val="1000"/>
                        <a:buFont typeface="Symbol"/>
                        <a:buChar char=""/>
                        <a:tabLst>
                          <a:tab pos="457200" algn="l"/>
                        </a:tabLst>
                      </a:pPr>
                      <a:r>
                        <a:rPr lang="uk-UA" sz="1100" dirty="0">
                          <a:effectLst/>
                        </a:rPr>
                        <a:t>Освітня програма, робочі програми освітніх компонентів (</a:t>
                      </a:r>
                      <a:r>
                        <a:rPr lang="uk-UA" sz="1100" dirty="0" err="1">
                          <a:effectLst/>
                        </a:rPr>
                        <a:t>силабуси</a:t>
                      </a:r>
                      <a:r>
                        <a:rPr lang="uk-UA" sz="1100" dirty="0">
                          <a:effectLst/>
                        </a:rPr>
                        <a:t>), що містять зміст, результати навчання та методи оцінювання.</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40995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188640"/>
            <a:ext cx="7264896" cy="2808312"/>
          </a:xfrm>
        </p:spPr>
        <p:txBody>
          <a:bodyPr>
            <a:normAutofit/>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1.1. </a:t>
            </a:r>
            <a:r>
              <a:rPr lang="uk-UA" sz="2000" dirty="0">
                <a:solidFill>
                  <a:schemeClr val="tx1"/>
                </a:solidFill>
                <a:latin typeface="Times New Roman" pitchFamily="18" charset="0"/>
                <a:cs typeface="Times New Roman" pitchFamily="18" charset="0"/>
              </a:rPr>
              <a:t>Освітня програма дає можливість досягти результатів навчання, визначених стандартом вищої освіти за відповідною спеціальністю та рівнем вищої освіти. За відсутності затвердженого стандарту вищої освіти за відповідною спеціальністю та рівнем вищої освіти програмні результати навчання затверджуються закладом вищої освіти і мають відповідати вимогам Національної рамки кваліфікацій для відповідного кваліфікаційного рівня.</a:t>
            </a:r>
            <a:endParaRPr lang="ru-RU" sz="2000" dirty="0">
              <a:solidFill>
                <a:schemeClr val="tx1"/>
              </a:solidFill>
              <a:latin typeface="Times New Roman" pitchFamily="18" charset="0"/>
              <a:cs typeface="Times New Roman" pitchFamily="18" charset="0"/>
            </a:endParaRPr>
          </a:p>
          <a:p>
            <a:pPr algn="just"/>
            <a:endParaRPr lang="ru-RU" sz="24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1360806885"/>
              </p:ext>
            </p:extLst>
          </p:nvPr>
        </p:nvGraphicFramePr>
        <p:xfrm>
          <a:off x="244232" y="2924944"/>
          <a:ext cx="8144192" cy="3168352"/>
        </p:xfrm>
        <a:graphic>
          <a:graphicData uri="http://schemas.openxmlformats.org/drawingml/2006/table">
            <a:tbl>
              <a:tblPr firstRow="1" firstCol="1" bandRow="1">
                <a:tableStyleId>{5C22544A-7EE6-4342-B048-85BDC9FD1C3A}</a:tableStyleId>
              </a:tblPr>
              <a:tblGrid>
                <a:gridCol w="1777445">
                  <a:extLst>
                    <a:ext uri="{9D8B030D-6E8A-4147-A177-3AD203B41FA5}">
                      <a16:colId xmlns:a16="http://schemas.microsoft.com/office/drawing/2014/main" val="20000"/>
                    </a:ext>
                  </a:extLst>
                </a:gridCol>
                <a:gridCol w="6366747">
                  <a:extLst>
                    <a:ext uri="{9D8B030D-6E8A-4147-A177-3AD203B41FA5}">
                      <a16:colId xmlns:a16="http://schemas.microsoft.com/office/drawing/2014/main" val="20001"/>
                    </a:ext>
                  </a:extLst>
                </a:gridCol>
              </a:tblGrid>
              <a:tr h="1075331">
                <a:tc>
                  <a:txBody>
                    <a:bodyPr/>
                    <a:lstStyle/>
                    <a:p>
                      <a:pPr algn="ctr">
                        <a:lnSpc>
                          <a:spcPct val="115000"/>
                        </a:lnSpc>
                        <a:spcAft>
                          <a:spcPts val="0"/>
                        </a:spcAft>
                      </a:pPr>
                      <a:r>
                        <a:rPr lang="uk-UA" sz="1100" dirty="0">
                          <a:effectLst/>
                        </a:rPr>
                        <a:t>Суть </a:t>
                      </a:r>
                      <a:r>
                        <a:rPr lang="uk-UA" sz="1100" dirty="0" err="1">
                          <a:effectLst/>
                        </a:rPr>
                        <a:t>підкритерію</a:t>
                      </a:r>
                      <a:endParaRPr lang="ru-RU" sz="1000" dirty="0">
                        <a:effectLst/>
                      </a:endParaRPr>
                    </a:p>
                    <a:p>
                      <a:pPr algn="ctr">
                        <a:lnSpc>
                          <a:spcPct val="115000"/>
                        </a:lnSpc>
                        <a:spcAft>
                          <a:spcPts val="0"/>
                        </a:spcAft>
                      </a:pPr>
                      <a:r>
                        <a:rPr lang="uk-UA" sz="1100" dirty="0">
                          <a:effectLst/>
                        </a:rPr>
                        <a:t> </a:t>
                      </a:r>
                      <a:endParaRPr lang="ru-RU" sz="1000" dirty="0">
                        <a:effectLst/>
                        <a:latin typeface="Calibri"/>
                        <a:ea typeface="Calibri"/>
                        <a:cs typeface="Times New Roman"/>
                      </a:endParaRPr>
                    </a:p>
                  </a:txBody>
                  <a:tcPr marL="60111" marR="60111" marT="0" marB="0" anchor="ctr"/>
                </a:tc>
                <a:tc>
                  <a:txBody>
                    <a:bodyPr/>
                    <a:lstStyle/>
                    <a:p>
                      <a:pPr algn="just">
                        <a:lnSpc>
                          <a:spcPct val="115000"/>
                        </a:lnSpc>
                        <a:spcAft>
                          <a:spcPts val="0"/>
                        </a:spcAft>
                      </a:pPr>
                      <a:r>
                        <a:rPr lang="uk-UA" sz="1100" dirty="0">
                          <a:effectLst/>
                        </a:rPr>
                        <a:t>ОП повинна забезпечувати досягнення результатів навчання, визначених Стандартом вищої освіти (якщо він затверджений за спеціальністю та рівнем) або Національною рамкою кваліфікацій (НРК) – якщо стандарт відсутній.</a:t>
                      </a:r>
                      <a:endParaRPr lang="ru-RU" sz="1000" dirty="0">
                        <a:effectLst/>
                      </a:endParaRPr>
                    </a:p>
                    <a:p>
                      <a:pPr algn="just">
                        <a:lnSpc>
                          <a:spcPct val="115000"/>
                        </a:lnSpc>
                        <a:spcAft>
                          <a:spcPts val="0"/>
                        </a:spcAft>
                      </a:pPr>
                      <a:r>
                        <a:rPr lang="uk-UA" sz="1100" dirty="0">
                          <a:effectLst/>
                        </a:rPr>
                        <a:t>Ключова вимога: </a:t>
                      </a:r>
                      <a:r>
                        <a:rPr lang="uk-UA" sz="1100" b="0" dirty="0">
                          <a:effectLst/>
                        </a:rPr>
                        <a:t>усі програмні результати навчання (ПРН) мають у сукупності покривати мінімальні вимоги стандарту / НРК.</a:t>
                      </a:r>
                      <a:endParaRPr lang="ru-RU" sz="1000" b="0" dirty="0">
                        <a:effectLst/>
                        <a:latin typeface="Calibri"/>
                        <a:ea typeface="Calibri"/>
                        <a:cs typeface="Times New Roman"/>
                      </a:endParaRPr>
                    </a:p>
                  </a:txBody>
                  <a:tcPr marL="60111" marR="60111" marT="0" marB="0"/>
                </a:tc>
                <a:extLst>
                  <a:ext uri="{0D108BD9-81ED-4DB2-BD59-A6C34878D82A}">
                    <a16:rowId xmlns:a16="http://schemas.microsoft.com/office/drawing/2014/main" val="10000"/>
                  </a:ext>
                </a:extLst>
              </a:tr>
              <a:tr h="2093021">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Font typeface="+mj-lt"/>
                        <a:buAutoNum type="arabicPeriod"/>
                        <a:tabLst>
                          <a:tab pos="457200" algn="l"/>
                        </a:tabLst>
                      </a:pPr>
                      <a:r>
                        <a:rPr lang="uk-UA" sz="1100" dirty="0">
                          <a:effectLst/>
                        </a:rPr>
                        <a:t>Постанова КМУ від 23.11.2011 №1341 «Про затвердження Національної рамки кваліфікацій».</a:t>
                      </a:r>
                      <a:endParaRPr lang="ru-RU" sz="1000" dirty="0">
                        <a:effectLst/>
                      </a:endParaRPr>
                    </a:p>
                    <a:p>
                      <a:pPr marL="342900" lvl="0" indent="-342900" algn="just">
                        <a:lnSpc>
                          <a:spcPct val="115000"/>
                        </a:lnSpc>
                        <a:spcAft>
                          <a:spcPts val="0"/>
                        </a:spcAft>
                        <a:buFont typeface="+mj-lt"/>
                        <a:buAutoNum type="arabicPeriod"/>
                        <a:tabLst>
                          <a:tab pos="457200" algn="l"/>
                        </a:tabLst>
                      </a:pPr>
                      <a:r>
                        <a:rPr lang="uk-UA" sz="1100" dirty="0">
                          <a:effectLst/>
                        </a:rPr>
                        <a:t>Стандарти вищої освіти за відповідною спеціальністю та рівнем. </a:t>
                      </a:r>
                      <a:endParaRPr lang="ru-RU" sz="1000" dirty="0">
                        <a:effectLst/>
                      </a:endParaRPr>
                    </a:p>
                    <a:p>
                      <a:pPr marL="342900" lvl="0" indent="-342900" algn="just">
                        <a:lnSpc>
                          <a:spcPct val="115000"/>
                        </a:lnSpc>
                        <a:spcAft>
                          <a:spcPts val="0"/>
                        </a:spcAft>
                        <a:buFont typeface="+mj-lt"/>
                        <a:buAutoNum type="arabicPeriod"/>
                        <a:tabLst>
                          <a:tab pos="457200" algn="l"/>
                        </a:tabLst>
                      </a:pPr>
                      <a:r>
                        <a:rPr lang="uk-UA" sz="1100" dirty="0">
                          <a:effectLst/>
                        </a:rPr>
                        <a:t>Стандарти і рекомендації із забезпечення якості в Європейському просторі вищої освіти (ESG 2015), стандарт 1.2 «</a:t>
                      </a:r>
                      <a:r>
                        <a:rPr lang="uk-UA" sz="1100" dirty="0" err="1">
                          <a:effectLst/>
                        </a:rPr>
                        <a:t>Проєктування</a:t>
                      </a:r>
                      <a:r>
                        <a:rPr lang="uk-UA" sz="1100" dirty="0">
                          <a:effectLst/>
                        </a:rPr>
                        <a:t> програм».</a:t>
                      </a:r>
                      <a:endParaRPr lang="ru-RU" sz="1000" dirty="0">
                        <a:effectLst/>
                      </a:endParaRPr>
                    </a:p>
                    <a:p>
                      <a:pPr marL="342900" lvl="0" indent="-342900" algn="just">
                        <a:lnSpc>
                          <a:spcPct val="115000"/>
                        </a:lnSpc>
                        <a:spcAft>
                          <a:spcPts val="0"/>
                        </a:spcAft>
                        <a:buFont typeface="+mj-lt"/>
                        <a:buAutoNum type="arabicPeriod"/>
                        <a:tabLst>
                          <a:tab pos="457200" algn="l"/>
                        </a:tabLst>
                      </a:pPr>
                      <a:r>
                        <a:rPr lang="uk-UA" sz="1100" dirty="0">
                          <a:effectLst/>
                        </a:rPr>
                        <a:t>Наказ МОН України від 01.02.2021 №128 «Про затвердження Вимог до міждисциплінарних освітніх (наукових) програм».</a:t>
                      </a:r>
                      <a:endParaRPr lang="ru-RU" sz="1000" dirty="0">
                        <a:effectLst/>
                      </a:endParaRPr>
                    </a:p>
                    <a:p>
                      <a:pPr marL="342900" lvl="0" indent="-342900" algn="just">
                        <a:lnSpc>
                          <a:spcPct val="115000"/>
                        </a:lnSpc>
                        <a:spcAft>
                          <a:spcPts val="0"/>
                        </a:spcAft>
                        <a:buFont typeface="+mj-lt"/>
                        <a:buAutoNum type="arabicPeriod"/>
                        <a:tabLst>
                          <a:tab pos="457200" algn="l"/>
                        </a:tabLst>
                      </a:pPr>
                      <a:r>
                        <a:rPr lang="uk-UA" sz="1100" dirty="0">
                          <a:effectLst/>
                        </a:rPr>
                        <a:t>Організаційно-управлінські документи ЗВО (затверджена редакція ОП + попередні редакції для аналізу змін).</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97480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3272540486"/>
              </p:ext>
            </p:extLst>
          </p:nvPr>
        </p:nvGraphicFramePr>
        <p:xfrm>
          <a:off x="457201" y="692696"/>
          <a:ext cx="7787208" cy="5544615"/>
        </p:xfrm>
        <a:graphic>
          <a:graphicData uri="http://schemas.openxmlformats.org/drawingml/2006/table">
            <a:tbl>
              <a:tblPr firstRow="1" firstCol="1" bandRow="1">
                <a:tableStyleId>{5C22544A-7EE6-4342-B048-85BDC9FD1C3A}</a:tableStyleId>
              </a:tblPr>
              <a:tblGrid>
                <a:gridCol w="1699535">
                  <a:extLst>
                    <a:ext uri="{9D8B030D-6E8A-4147-A177-3AD203B41FA5}">
                      <a16:colId xmlns:a16="http://schemas.microsoft.com/office/drawing/2014/main" val="20000"/>
                    </a:ext>
                  </a:extLst>
                </a:gridCol>
                <a:gridCol w="6087673">
                  <a:extLst>
                    <a:ext uri="{9D8B030D-6E8A-4147-A177-3AD203B41FA5}">
                      <a16:colId xmlns:a16="http://schemas.microsoft.com/office/drawing/2014/main" val="20001"/>
                    </a:ext>
                  </a:extLst>
                </a:gridCol>
              </a:tblGrid>
              <a:tr h="1790827">
                <a:tc>
                  <a:txBody>
                    <a:bodyPr/>
                    <a:lstStyle/>
                    <a:p>
                      <a:pPr algn="ctr">
                        <a:lnSpc>
                          <a:spcPct val="115000"/>
                        </a:lnSpc>
                        <a:spcAft>
                          <a:spcPts val="0"/>
                        </a:spcAft>
                      </a:pPr>
                      <a:r>
                        <a:rPr lang="uk-UA" sz="1100">
                          <a:effectLst/>
                        </a:rPr>
                        <a:t>Що перевірятимуть експерти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SzPts val="1000"/>
                        <a:buFont typeface="Symbol"/>
                        <a:buChar char=""/>
                        <a:tabLst>
                          <a:tab pos="457200" algn="l"/>
                        </a:tabLst>
                      </a:pPr>
                      <a:r>
                        <a:rPr lang="uk-UA" sz="1100" dirty="0">
                          <a:effectLst/>
                        </a:rPr>
                        <a:t>Чи передбачено набуття </a:t>
                      </a:r>
                      <a:r>
                        <a:rPr lang="uk-UA" sz="1100" dirty="0" err="1">
                          <a:effectLst/>
                        </a:rPr>
                        <a:t>компетентностей</a:t>
                      </a:r>
                      <a:r>
                        <a:rPr lang="uk-UA" sz="1100" dirty="0">
                          <a:effectLst/>
                        </a:rPr>
                        <a:t> у сфері сталого розвитку у змісті освітніх компонентів;</a:t>
                      </a:r>
                      <a:endParaRPr lang="ru-RU" sz="1000" dirty="0">
                        <a:effectLst/>
                      </a:endParaRPr>
                    </a:p>
                    <a:p>
                      <a:pPr marL="342900" lvl="0" indent="-342900" algn="just">
                        <a:lnSpc>
                          <a:spcPct val="115000"/>
                        </a:lnSpc>
                        <a:spcAft>
                          <a:spcPts val="0"/>
                        </a:spcAft>
                        <a:buSzPts val="1000"/>
                        <a:buFont typeface="Symbol"/>
                        <a:buChar char=""/>
                        <a:tabLst>
                          <a:tab pos="457200" algn="l"/>
                        </a:tabLst>
                      </a:pPr>
                      <a:r>
                        <a:rPr lang="uk-UA" sz="1100" dirty="0">
                          <a:effectLst/>
                        </a:rPr>
                        <a:t>Чи відображені цілі сталого розвитку у стратегічних документах та внутрішніх процедурах забезпечення якості;</a:t>
                      </a:r>
                      <a:endParaRPr lang="ru-RU" sz="1000" dirty="0">
                        <a:effectLst/>
                      </a:endParaRPr>
                    </a:p>
                    <a:p>
                      <a:pPr marL="342900" lvl="0" indent="-342900" algn="just">
                        <a:lnSpc>
                          <a:spcPct val="115000"/>
                        </a:lnSpc>
                        <a:spcAft>
                          <a:spcPts val="0"/>
                        </a:spcAft>
                        <a:buSzPts val="1000"/>
                        <a:buFont typeface="Symbol"/>
                        <a:buChar char=""/>
                        <a:tabLst>
                          <a:tab pos="457200" algn="l"/>
                        </a:tabLst>
                      </a:pPr>
                      <a:r>
                        <a:rPr lang="uk-UA" sz="1100" dirty="0">
                          <a:effectLst/>
                        </a:rPr>
                        <a:t>Які заходи ЗВО реалізує для досягнення </a:t>
                      </a:r>
                      <a:r>
                        <a:rPr lang="uk-UA" sz="1100" dirty="0" err="1">
                          <a:effectLst/>
                        </a:rPr>
                        <a:t>SDGs</a:t>
                      </a:r>
                      <a:r>
                        <a:rPr lang="uk-UA" sz="1100" dirty="0">
                          <a:effectLst/>
                        </a:rPr>
                        <a:t> (включаючи наукові </a:t>
                      </a:r>
                      <a:r>
                        <a:rPr lang="uk-UA" sz="1100" dirty="0" err="1">
                          <a:effectLst/>
                        </a:rPr>
                        <a:t>проєкти</a:t>
                      </a:r>
                      <a:r>
                        <a:rPr lang="uk-UA" sz="1100" dirty="0">
                          <a:effectLst/>
                        </a:rPr>
                        <a:t>, волонтерські ініціативи, міждисциплінарні курси).</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0"/>
                  </a:ext>
                </a:extLst>
              </a:tr>
              <a:tr h="703581">
                <a:tc>
                  <a:txBody>
                    <a:bodyPr/>
                    <a:lstStyle/>
                    <a:p>
                      <a:pPr algn="ctr">
                        <a:lnSpc>
                          <a:spcPct val="115000"/>
                        </a:lnSpc>
                        <a:spcAft>
                          <a:spcPts val="0"/>
                        </a:spcAft>
                      </a:pPr>
                      <a:r>
                        <a:rPr lang="uk-UA" sz="1100">
                          <a:effectLst/>
                        </a:rPr>
                        <a:t>Можливі недоліки та як їх обґрунтовувати</a:t>
                      </a:r>
                      <a:endParaRPr lang="ru-RU" sz="1000">
                        <a:effectLst/>
                        <a:latin typeface="Calibri"/>
                        <a:ea typeface="Calibri"/>
                        <a:cs typeface="Times New Roman"/>
                      </a:endParaRPr>
                    </a:p>
                  </a:txBody>
                  <a:tcPr marL="60111" marR="60111" marT="0" marB="0" anchor="ctr"/>
                </a:tc>
                <a:tc>
                  <a:txBody>
                    <a:bodyPr/>
                    <a:lstStyle/>
                    <a:p>
                      <a:pPr algn="just">
                        <a:lnSpc>
                          <a:spcPct val="115000"/>
                        </a:lnSpc>
                        <a:spcAft>
                          <a:spcPts val="0"/>
                        </a:spcAft>
                      </a:pPr>
                      <a:r>
                        <a:rPr lang="uk-UA" sz="1100">
                          <a:effectLst/>
                        </a:rPr>
                        <a:t>Не застосовується (підкритерій має рекомендаційний характер, обґрунтовувати недоліки не потрібно).</a:t>
                      </a:r>
                      <a:endParaRPr lang="ru-RU" sz="1000">
                        <a:effectLst/>
                        <a:latin typeface="Calibri"/>
                        <a:ea typeface="Calibri"/>
                        <a:cs typeface="Times New Roman"/>
                      </a:endParaRPr>
                    </a:p>
                  </a:txBody>
                  <a:tcPr marL="60111" marR="60111" marT="0" marB="0"/>
                </a:tc>
                <a:extLst>
                  <a:ext uri="{0D108BD9-81ED-4DB2-BD59-A6C34878D82A}">
                    <a16:rowId xmlns:a16="http://schemas.microsoft.com/office/drawing/2014/main" val="10001"/>
                  </a:ext>
                </a:extLst>
              </a:tr>
              <a:tr h="2346626">
                <a:tc>
                  <a:txBody>
                    <a:bodyPr/>
                    <a:lstStyle/>
                    <a:p>
                      <a:pPr algn="ctr">
                        <a:lnSpc>
                          <a:spcPct val="115000"/>
                        </a:lnSpc>
                        <a:spcAft>
                          <a:spcPts val="0"/>
                        </a:spcAft>
                      </a:pPr>
                      <a:r>
                        <a:rPr lang="uk-UA" sz="1100">
                          <a:effectLst/>
                        </a:rPr>
                        <a:t>Практичні рекомендації для гарантів</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spcAft>
                          <a:spcPts val="0"/>
                        </a:spcAft>
                        <a:buSzPts val="1000"/>
                        <a:buFont typeface="Symbol"/>
                        <a:buChar char=""/>
                        <a:tabLst>
                          <a:tab pos="457200" algn="l"/>
                        </a:tabLst>
                      </a:pPr>
                      <a:r>
                        <a:rPr lang="uk-UA" sz="1000">
                          <a:effectLst/>
                        </a:rPr>
                        <a:t>Переглянути зміст освітніх компонентів та виділити у них компетентності, що сприяють досягненню SDGs;</a:t>
                      </a:r>
                      <a:endParaRPr lang="ru-RU" sz="1000">
                        <a:effectLst/>
                      </a:endParaRPr>
                    </a:p>
                    <a:p>
                      <a:pPr marL="342900" lvl="0" indent="-342900" algn="just">
                        <a:spcAft>
                          <a:spcPts val="0"/>
                        </a:spcAft>
                        <a:buSzPts val="1000"/>
                        <a:buFont typeface="Symbol"/>
                        <a:buChar char=""/>
                        <a:tabLst>
                          <a:tab pos="457200" algn="l"/>
                        </a:tabLst>
                      </a:pPr>
                      <a:r>
                        <a:rPr lang="uk-UA" sz="1000">
                          <a:effectLst/>
                        </a:rPr>
                        <a:t>Включити у навчальні плани приклади проєктів, досліджень або кейсів, які відображають глобальні цілі сталого розвитку;</a:t>
                      </a:r>
                      <a:endParaRPr lang="ru-RU" sz="1000">
                        <a:effectLst/>
                      </a:endParaRPr>
                    </a:p>
                    <a:p>
                      <a:pPr marL="342900" lvl="0" indent="-342900" algn="just">
                        <a:spcAft>
                          <a:spcPts val="0"/>
                        </a:spcAft>
                        <a:buSzPts val="1000"/>
                        <a:buFont typeface="Symbol"/>
                        <a:buChar char=""/>
                        <a:tabLst>
                          <a:tab pos="457200" algn="l"/>
                        </a:tabLst>
                      </a:pPr>
                      <a:r>
                        <a:rPr lang="uk-UA" sz="1000">
                          <a:effectLst/>
                        </a:rPr>
                        <a:t>Забезпечити документальне відображення цілей сталого розвитку у внутрішніх стратегічних документах та локальних актах ЗВО;</a:t>
                      </a:r>
                      <a:endParaRPr lang="ru-RU" sz="1000">
                        <a:effectLst/>
                      </a:endParaRPr>
                    </a:p>
                    <a:p>
                      <a:pPr marL="342900" lvl="0" indent="-342900" algn="just">
                        <a:spcAft>
                          <a:spcPts val="0"/>
                        </a:spcAft>
                        <a:buSzPts val="1000"/>
                        <a:buFont typeface="Symbol"/>
                        <a:buChar char=""/>
                        <a:tabLst>
                          <a:tab pos="457200" algn="l"/>
                        </a:tabLst>
                      </a:pPr>
                      <a:r>
                        <a:rPr lang="uk-UA" sz="1000">
                          <a:effectLst/>
                        </a:rPr>
                        <a:t>В разі потреби організовувати тематичні тренінги, лекції та практичні заняття, спрямовані на формування навичок сталого розвитку.</a:t>
                      </a:r>
                      <a:endParaRPr lang="ru-RU" sz="1000">
                        <a:effectLst/>
                      </a:endParaRPr>
                    </a:p>
                    <a:p>
                      <a:pPr marL="457200" algn="just">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tc>
                <a:extLst>
                  <a:ext uri="{0D108BD9-81ED-4DB2-BD59-A6C34878D82A}">
                    <a16:rowId xmlns:a16="http://schemas.microsoft.com/office/drawing/2014/main" val="10002"/>
                  </a:ext>
                </a:extLst>
              </a:tr>
              <a:tr h="703581">
                <a:tc>
                  <a:txBody>
                    <a:bodyPr/>
                    <a:lstStyle/>
                    <a:p>
                      <a:pPr algn="ctr">
                        <a:lnSpc>
                          <a:spcPct val="115000"/>
                        </a:lnSpc>
                        <a:spcAft>
                          <a:spcPts val="0"/>
                        </a:spcAft>
                      </a:pPr>
                      <a:r>
                        <a:rPr lang="uk-UA" sz="1100">
                          <a:effectLst/>
                        </a:rPr>
                        <a:t>NOTA BENE!</a:t>
                      </a:r>
                      <a:endParaRPr lang="ru-RU" sz="1000">
                        <a:effectLst/>
                        <a:latin typeface="Calibri"/>
                        <a:ea typeface="Calibri"/>
                        <a:cs typeface="Times New Roman"/>
                      </a:endParaRPr>
                    </a:p>
                  </a:txBody>
                  <a:tcPr marL="60111" marR="60111" marT="0" marB="0" anchor="ctr"/>
                </a:tc>
                <a:tc>
                  <a:txBody>
                    <a:bodyPr/>
                    <a:lstStyle/>
                    <a:p>
                      <a:pPr algn="just">
                        <a:lnSpc>
                          <a:spcPct val="115000"/>
                        </a:lnSpc>
                        <a:spcAft>
                          <a:spcPts val="0"/>
                        </a:spcAft>
                      </a:pPr>
                      <a:r>
                        <a:rPr lang="uk-UA" sz="1100" dirty="0">
                          <a:effectLst/>
                        </a:rPr>
                        <a:t>! Не потрібно  вимагати/рекомендувати ЗВО створювати окремий документ, що містить декларацію досягнення цілей сталого розвитку, або ж відповідно називати ОК.</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39404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43608" y="1340768"/>
            <a:ext cx="6400800" cy="3528392"/>
          </a:xfrm>
        </p:spPr>
        <p:txBody>
          <a:bodyPr>
            <a:normAutofit fontScale="25000" lnSpcReduction="20000"/>
          </a:bodyPr>
          <a:lstStyle/>
          <a:p>
            <a:r>
              <a:rPr lang="uk-UA" sz="16600" b="1" dirty="0">
                <a:solidFill>
                  <a:schemeClr val="tx1"/>
                </a:solidFill>
                <a:latin typeface="Times New Roman" pitchFamily="18" charset="0"/>
                <a:cs typeface="Times New Roman" pitchFamily="18" charset="0"/>
              </a:rPr>
              <a:t>КРИТЕРІЙ 3. </a:t>
            </a:r>
          </a:p>
          <a:p>
            <a:endParaRPr lang="ru-RU" sz="11200" dirty="0">
              <a:solidFill>
                <a:schemeClr val="tx1"/>
              </a:solidFill>
              <a:latin typeface="Times New Roman" pitchFamily="18" charset="0"/>
              <a:cs typeface="Times New Roman" pitchFamily="18" charset="0"/>
            </a:endParaRPr>
          </a:p>
          <a:p>
            <a:r>
              <a:rPr lang="uk-UA" sz="16500" b="1" dirty="0">
                <a:solidFill>
                  <a:schemeClr val="tx1"/>
                </a:solidFill>
                <a:latin typeface="Times New Roman" pitchFamily="18" charset="0"/>
                <a:cs typeface="Times New Roman" pitchFamily="18" charset="0"/>
              </a:rPr>
              <a:t>ДОСТУП ДО ОСВІТНЬОЇ ПРОГРАМИ ТА ВИЗНАННЯ РЕЗУЛЬТАТІВ НАВЧАННЯ</a:t>
            </a:r>
            <a:endParaRPr lang="ru-RU" sz="16500" b="1" dirty="0">
              <a:solidFill>
                <a:schemeClr val="tx1"/>
              </a:solidFill>
              <a:latin typeface="Times New Roman" pitchFamily="18" charset="0"/>
              <a:cs typeface="Times New Roman" pitchFamily="18" charset="0"/>
            </a:endParaRPr>
          </a:p>
        </p:txBody>
      </p:sp>
      <p:sp>
        <p:nvSpPr>
          <p:cNvPr id="6"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Tree>
    <p:extLst>
      <p:ext uri="{BB962C8B-B14F-4D97-AF65-F5344CB8AC3E}">
        <p14:creationId xmlns:p14="http://schemas.microsoft.com/office/powerpoint/2010/main" val="3097838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800200"/>
          </a:xfrm>
        </p:spPr>
        <p:txBody>
          <a:bodyPr>
            <a:normAutofit/>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3.1. </a:t>
            </a:r>
            <a:r>
              <a:rPr lang="uk-UA" sz="2100" dirty="0">
                <a:solidFill>
                  <a:schemeClr val="tx1"/>
                </a:solidFill>
                <a:latin typeface="Times New Roman" pitchFamily="18" charset="0"/>
                <a:cs typeface="Times New Roman" pitchFamily="18" charset="0"/>
              </a:rPr>
              <a:t>Правила прийому на навчання за освітньою програмою укладені відповідно до Умов (Порядку) прийому на навчання для здобуття вищої освіти є чіткими та зрозумілими, не містять дискримінаційних положень та оприлюднені на офіційному </a:t>
            </a:r>
            <a:r>
              <a:rPr lang="uk-UA" sz="2100" dirty="0" err="1">
                <a:solidFill>
                  <a:schemeClr val="tx1"/>
                </a:solidFill>
                <a:latin typeface="Times New Roman" pitchFamily="18" charset="0"/>
                <a:cs typeface="Times New Roman" pitchFamily="18" charset="0"/>
              </a:rPr>
              <a:t>вебсайті</a:t>
            </a:r>
            <a:r>
              <a:rPr lang="uk-UA" sz="2100" dirty="0">
                <a:solidFill>
                  <a:schemeClr val="tx1"/>
                </a:solidFill>
                <a:latin typeface="Times New Roman" pitchFamily="18" charset="0"/>
                <a:cs typeface="Times New Roman" pitchFamily="18" charset="0"/>
              </a:rPr>
              <a:t> закладу вищої освіти.</a:t>
            </a:r>
            <a:endParaRPr lang="ru-RU" sz="2100" dirty="0">
              <a:solidFill>
                <a:schemeClr val="tx1"/>
              </a:solidFill>
              <a:latin typeface="Times New Roman" pitchFamily="18" charset="0"/>
              <a:cs typeface="Times New Roman" pitchFamily="18" charset="0"/>
            </a:endParaRPr>
          </a:p>
          <a:p>
            <a:pPr algn="just"/>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4099277482"/>
              </p:ext>
            </p:extLst>
          </p:nvPr>
        </p:nvGraphicFramePr>
        <p:xfrm>
          <a:off x="457200" y="2420888"/>
          <a:ext cx="7787208" cy="3528392"/>
        </p:xfrm>
        <a:graphic>
          <a:graphicData uri="http://schemas.openxmlformats.org/drawingml/2006/table">
            <a:tbl>
              <a:tblPr firstRow="1" firstCol="1" bandRow="1">
                <a:tableStyleId>{5C22544A-7EE6-4342-B048-85BDC9FD1C3A}</a:tableStyleId>
              </a:tblPr>
              <a:tblGrid>
                <a:gridCol w="1699534">
                  <a:extLst>
                    <a:ext uri="{9D8B030D-6E8A-4147-A177-3AD203B41FA5}">
                      <a16:colId xmlns:a16="http://schemas.microsoft.com/office/drawing/2014/main" val="20000"/>
                    </a:ext>
                  </a:extLst>
                </a:gridCol>
                <a:gridCol w="6087674">
                  <a:extLst>
                    <a:ext uri="{9D8B030D-6E8A-4147-A177-3AD203B41FA5}">
                      <a16:colId xmlns:a16="http://schemas.microsoft.com/office/drawing/2014/main" val="20001"/>
                    </a:ext>
                  </a:extLst>
                </a:gridCol>
              </a:tblGrid>
              <a:tr h="2481871">
                <a:tc>
                  <a:txBody>
                    <a:bodyPr/>
                    <a:lstStyle/>
                    <a:p>
                      <a:pPr algn="ctr">
                        <a:lnSpc>
                          <a:spcPct val="115000"/>
                        </a:lnSpc>
                        <a:spcAft>
                          <a:spcPts val="0"/>
                        </a:spcAft>
                      </a:pPr>
                      <a:r>
                        <a:rPr lang="uk-UA" sz="1100">
                          <a:effectLst/>
                        </a:rPr>
                        <a:t>Суть підкритерію</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Правила прийому повинні бути:</a:t>
                      </a:r>
                      <a:endParaRPr lang="ru-RU" sz="1000">
                        <a:effectLst/>
                      </a:endParaRPr>
                    </a:p>
                    <a:p>
                      <a:pPr marL="342900" lvl="0" indent="-342900" algn="just">
                        <a:spcAft>
                          <a:spcPts val="0"/>
                        </a:spcAft>
                        <a:buFont typeface="Symbol"/>
                        <a:buChar char=""/>
                      </a:pPr>
                      <a:r>
                        <a:rPr lang="uk-UA" sz="1000">
                          <a:effectLst/>
                        </a:rPr>
                        <a:t>укладені відповідно до Умов (Порядку) прийому на навчання для здобуття вищої освіти, затверджених МОН у відповідному році;</a:t>
                      </a:r>
                      <a:endParaRPr lang="ru-RU" sz="1000">
                        <a:effectLst/>
                      </a:endParaRPr>
                    </a:p>
                    <a:p>
                      <a:pPr marL="342900" lvl="0" indent="-342900" algn="just">
                        <a:spcAft>
                          <a:spcPts val="0"/>
                        </a:spcAft>
                        <a:buFont typeface="Symbol"/>
                        <a:buChar char=""/>
                      </a:pPr>
                      <a:r>
                        <a:rPr lang="uk-UA" sz="1000">
                          <a:effectLst/>
                        </a:rPr>
                        <a:t>чіткими та зрозумілими для вступників;</a:t>
                      </a:r>
                      <a:endParaRPr lang="ru-RU" sz="1000">
                        <a:effectLst/>
                      </a:endParaRPr>
                    </a:p>
                    <a:p>
                      <a:pPr marL="342900" lvl="0" indent="-342900" algn="just">
                        <a:spcAft>
                          <a:spcPts val="0"/>
                        </a:spcAft>
                        <a:buFont typeface="Symbol"/>
                        <a:buChar char=""/>
                      </a:pPr>
                      <a:r>
                        <a:rPr lang="uk-UA" sz="1000">
                          <a:effectLst/>
                        </a:rPr>
                        <a:t>оприлюдненими на офіційному сайті ЗВО;</a:t>
                      </a:r>
                      <a:endParaRPr lang="ru-RU" sz="1000">
                        <a:effectLst/>
                      </a:endParaRPr>
                    </a:p>
                    <a:p>
                      <a:pPr marL="342900" lvl="0" indent="-342900" algn="just">
                        <a:spcAft>
                          <a:spcPts val="0"/>
                        </a:spcAft>
                        <a:buFont typeface="Symbol"/>
                        <a:buChar char=""/>
                      </a:pPr>
                      <a:r>
                        <a:rPr lang="uk-UA" sz="1000">
                          <a:effectLst/>
                        </a:rPr>
                        <a:t>недискримінаційними, тобто такими, що гарантують рівний доступ до освіти.</a:t>
                      </a:r>
                      <a:endParaRPr lang="ru-RU" sz="1000">
                        <a:effectLst/>
                      </a:endParaRPr>
                    </a:p>
                    <a:p>
                      <a:pPr algn="just">
                        <a:spcAft>
                          <a:spcPts val="0"/>
                        </a:spcAft>
                      </a:pPr>
                      <a:r>
                        <a:rPr lang="uk-UA" sz="1000">
                          <a:effectLst/>
                        </a:rPr>
                        <a:t>Вони мають містити:</a:t>
                      </a:r>
                      <a:endParaRPr lang="ru-RU" sz="1000">
                        <a:effectLst/>
                      </a:endParaRPr>
                    </a:p>
                    <a:p>
                      <a:pPr marL="342900" lvl="0" indent="-342900" algn="just">
                        <a:spcAft>
                          <a:spcPts val="0"/>
                        </a:spcAft>
                        <a:buFont typeface="Symbol"/>
                        <a:buChar char=""/>
                      </a:pPr>
                      <a:r>
                        <a:rPr lang="uk-UA" sz="1000">
                          <a:effectLst/>
                        </a:rPr>
                        <a:t>етапи конкурсного відбору;</a:t>
                      </a:r>
                      <a:endParaRPr lang="ru-RU" sz="1000">
                        <a:effectLst/>
                      </a:endParaRPr>
                    </a:p>
                    <a:p>
                      <a:pPr marL="342900" lvl="0" indent="-342900" algn="just">
                        <a:spcAft>
                          <a:spcPts val="0"/>
                        </a:spcAft>
                        <a:buFont typeface="Symbol"/>
                        <a:buChar char=""/>
                      </a:pPr>
                      <a:r>
                        <a:rPr lang="uk-UA" sz="1000">
                          <a:effectLst/>
                        </a:rPr>
                        <a:t>строки та порядок реєстрації заяв;</a:t>
                      </a:r>
                      <a:endParaRPr lang="ru-RU" sz="1000">
                        <a:effectLst/>
                      </a:endParaRPr>
                    </a:p>
                    <a:p>
                      <a:pPr marL="342900" lvl="0" indent="-342900" algn="just">
                        <a:spcAft>
                          <a:spcPts val="0"/>
                        </a:spcAft>
                        <a:buFont typeface="Symbol"/>
                        <a:buChar char=""/>
                      </a:pPr>
                      <a:r>
                        <a:rPr lang="uk-UA" sz="1000">
                          <a:effectLst/>
                        </a:rPr>
                        <a:t>вимоги до документів;</a:t>
                      </a:r>
                      <a:endParaRPr lang="ru-RU" sz="1000">
                        <a:effectLst/>
                      </a:endParaRPr>
                    </a:p>
                    <a:p>
                      <a:pPr marL="342900" lvl="0" indent="-342900" algn="just">
                        <a:spcAft>
                          <a:spcPts val="0"/>
                        </a:spcAft>
                        <a:buFont typeface="Symbol"/>
                        <a:buChar char=""/>
                      </a:pPr>
                      <a:r>
                        <a:rPr lang="uk-UA" sz="1000">
                          <a:effectLst/>
                        </a:rPr>
                        <a:t>правила розрахунку конкурсного бала;</a:t>
                      </a:r>
                      <a:endParaRPr lang="ru-RU" sz="1000">
                        <a:effectLst/>
                      </a:endParaRPr>
                    </a:p>
                    <a:p>
                      <a:pPr marL="342900" lvl="0" indent="-342900" algn="just">
                        <a:spcAft>
                          <a:spcPts val="0"/>
                        </a:spcAft>
                        <a:buFont typeface="Symbol"/>
                        <a:buChar char=""/>
                      </a:pPr>
                      <a:r>
                        <a:rPr lang="uk-UA" sz="1000">
                          <a:effectLst/>
                        </a:rPr>
                        <a:t>процедури вступних випробувань та апеляцій</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1046521">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SzPts val="1000"/>
                        <a:buFont typeface="+mj-lt"/>
                        <a:buAutoNum type="arabicPeriod"/>
                        <a:tabLst>
                          <a:tab pos="457200" algn="l"/>
                        </a:tabLst>
                      </a:pPr>
                      <a:r>
                        <a:rPr lang="uk-UA" sz="1100" dirty="0">
                          <a:effectLst/>
                        </a:rPr>
                        <a:t>Закон України «Про вищу освіту» (ст. 44).</a:t>
                      </a:r>
                      <a:endParaRPr lang="ru-RU" sz="1000" dirty="0">
                        <a:effectLst/>
                      </a:endParaRPr>
                    </a:p>
                    <a:p>
                      <a:pPr marL="342900" lvl="0" indent="-342900" algn="just">
                        <a:lnSpc>
                          <a:spcPct val="115000"/>
                        </a:lnSpc>
                        <a:spcAft>
                          <a:spcPts val="0"/>
                        </a:spcAft>
                        <a:buSzPts val="1000"/>
                        <a:buFont typeface="+mj-lt"/>
                        <a:buAutoNum type="arabicPeriod"/>
                        <a:tabLst>
                          <a:tab pos="457200" algn="l"/>
                        </a:tabLst>
                      </a:pPr>
                      <a:r>
                        <a:rPr lang="uk-UA" sz="1100" dirty="0">
                          <a:effectLst/>
                        </a:rPr>
                        <a:t>Умови (Порядок) прийому на навчання для здобуття вищої освіти у відповідному році.</a:t>
                      </a:r>
                      <a:endParaRPr lang="ru-RU" sz="1000" dirty="0">
                        <a:effectLst/>
                      </a:endParaRPr>
                    </a:p>
                    <a:p>
                      <a:pPr marL="342900" lvl="0" indent="-342900" algn="just">
                        <a:lnSpc>
                          <a:spcPct val="115000"/>
                        </a:lnSpc>
                        <a:spcAft>
                          <a:spcPts val="0"/>
                        </a:spcAft>
                        <a:buSzPts val="1000"/>
                        <a:buFont typeface="+mj-lt"/>
                        <a:buAutoNum type="arabicPeriod"/>
                        <a:tabLst>
                          <a:tab pos="457200" algn="l"/>
                        </a:tabLst>
                      </a:pPr>
                      <a:r>
                        <a:rPr lang="uk-UA" sz="1100" dirty="0">
                          <a:effectLst/>
                        </a:rPr>
                        <a:t>Закон України «Про засади запобігання та протидії дискримінації в Україні».</a:t>
                      </a:r>
                      <a:endParaRPr lang="ru-RU" sz="1000" dirty="0">
                        <a:effectLst/>
                      </a:endParaRPr>
                    </a:p>
                    <a:p>
                      <a:pPr marL="342900" lvl="0" indent="-342900" algn="just">
                        <a:lnSpc>
                          <a:spcPct val="115000"/>
                        </a:lnSpc>
                        <a:spcAft>
                          <a:spcPts val="0"/>
                        </a:spcAft>
                        <a:buSzPts val="1000"/>
                        <a:buFont typeface="+mj-lt"/>
                        <a:buAutoNum type="arabicPeriod"/>
                        <a:tabLst>
                          <a:tab pos="457200" algn="l"/>
                        </a:tabLst>
                      </a:pPr>
                      <a:r>
                        <a:rPr lang="uk-UA" sz="1100" dirty="0">
                          <a:effectLst/>
                        </a:rPr>
                        <a:t>ESG 2015 (Стандарт 1.4).</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35845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1963565802"/>
              </p:ext>
            </p:extLst>
          </p:nvPr>
        </p:nvGraphicFramePr>
        <p:xfrm>
          <a:off x="526193" y="620687"/>
          <a:ext cx="7718215" cy="5505477"/>
        </p:xfrm>
        <a:graphic>
          <a:graphicData uri="http://schemas.openxmlformats.org/drawingml/2006/table">
            <a:tbl>
              <a:tblPr firstRow="1" firstCol="1" bandRow="1">
                <a:tableStyleId>{5C22544A-7EE6-4342-B048-85BDC9FD1C3A}</a:tableStyleId>
              </a:tblPr>
              <a:tblGrid>
                <a:gridCol w="1684477">
                  <a:extLst>
                    <a:ext uri="{9D8B030D-6E8A-4147-A177-3AD203B41FA5}">
                      <a16:colId xmlns:a16="http://schemas.microsoft.com/office/drawing/2014/main" val="20000"/>
                    </a:ext>
                  </a:extLst>
                </a:gridCol>
                <a:gridCol w="6033738">
                  <a:extLst>
                    <a:ext uri="{9D8B030D-6E8A-4147-A177-3AD203B41FA5}">
                      <a16:colId xmlns:a16="http://schemas.microsoft.com/office/drawing/2014/main" val="20001"/>
                    </a:ext>
                  </a:extLst>
                </a:gridCol>
              </a:tblGrid>
              <a:tr h="1322848">
                <a:tc>
                  <a:txBody>
                    <a:bodyPr/>
                    <a:lstStyle/>
                    <a:p>
                      <a:pPr algn="ctr">
                        <a:lnSpc>
                          <a:spcPct val="115000"/>
                        </a:lnSpc>
                        <a:spcAft>
                          <a:spcPts val="0"/>
                        </a:spcAft>
                      </a:pPr>
                      <a:r>
                        <a:rPr lang="uk-UA" sz="1000">
                          <a:effectLst/>
                        </a:rPr>
                        <a:t>Що перевірятимуть експерти</a:t>
                      </a:r>
                      <a:endParaRPr lang="ru-RU" sz="900">
                        <a:effectLst/>
                      </a:endParaRPr>
                    </a:p>
                    <a:p>
                      <a:pPr algn="ctr">
                        <a:lnSpc>
                          <a:spcPct val="115000"/>
                        </a:lnSpc>
                        <a:spcAft>
                          <a:spcPts val="0"/>
                        </a:spcAft>
                      </a:pPr>
                      <a:r>
                        <a:rPr lang="uk-UA" sz="1000">
                          <a:effectLst/>
                        </a:rPr>
                        <a:t> </a:t>
                      </a:r>
                      <a:endParaRPr lang="ru-RU" sz="900">
                        <a:effectLst/>
                        <a:latin typeface="Calibri"/>
                        <a:ea typeface="Calibri"/>
                        <a:cs typeface="Times New Roman"/>
                      </a:endParaRPr>
                    </a:p>
                  </a:txBody>
                  <a:tcPr marL="59103" marR="59103" marT="0" marB="0" anchor="ctr"/>
                </a:tc>
                <a:tc>
                  <a:txBody>
                    <a:bodyPr/>
                    <a:lstStyle/>
                    <a:p>
                      <a:pPr marL="342900" lvl="0" indent="-342900" algn="just">
                        <a:lnSpc>
                          <a:spcPct val="115000"/>
                        </a:lnSpc>
                        <a:spcAft>
                          <a:spcPts val="0"/>
                        </a:spcAft>
                        <a:buSzPts val="1000"/>
                        <a:buFont typeface="+mj-lt"/>
                        <a:buAutoNum type="arabicPeriod"/>
                        <a:tabLst>
                          <a:tab pos="457200" algn="l"/>
                        </a:tabLst>
                      </a:pPr>
                      <a:r>
                        <a:rPr lang="uk-UA" sz="1000">
                          <a:effectLst/>
                        </a:rPr>
                        <a:t>Чи відповідають Правила прийому вимогам чинних Умов (Порядку) прийому.</a:t>
                      </a:r>
                      <a:endParaRPr lang="ru-RU" sz="900">
                        <a:effectLst/>
                      </a:endParaRPr>
                    </a:p>
                    <a:p>
                      <a:pPr marL="342900" lvl="0" indent="-342900" algn="just">
                        <a:lnSpc>
                          <a:spcPct val="115000"/>
                        </a:lnSpc>
                        <a:spcAft>
                          <a:spcPts val="0"/>
                        </a:spcAft>
                        <a:buSzPts val="1000"/>
                        <a:buFont typeface="+mj-lt"/>
                        <a:buAutoNum type="arabicPeriod"/>
                        <a:tabLst>
                          <a:tab pos="457200" algn="l"/>
                        </a:tabLst>
                      </a:pPr>
                      <a:r>
                        <a:rPr lang="uk-UA" sz="1000">
                          <a:effectLst/>
                        </a:rPr>
                        <a:t>Чи є правила чіткими, зрозумілими та доступними на сайті ЗВО.</a:t>
                      </a:r>
                      <a:endParaRPr lang="ru-RU" sz="900">
                        <a:effectLst/>
                      </a:endParaRPr>
                    </a:p>
                    <a:p>
                      <a:pPr marL="342900" lvl="0" indent="-342900" algn="just">
                        <a:lnSpc>
                          <a:spcPct val="115000"/>
                        </a:lnSpc>
                        <a:spcAft>
                          <a:spcPts val="0"/>
                        </a:spcAft>
                        <a:buSzPts val="1000"/>
                        <a:buFont typeface="+mj-lt"/>
                        <a:buAutoNum type="arabicPeriod"/>
                        <a:tabLst>
                          <a:tab pos="457200" algn="l"/>
                        </a:tabLst>
                      </a:pPr>
                      <a:r>
                        <a:rPr lang="uk-UA" sz="1000">
                          <a:effectLst/>
                        </a:rPr>
                        <a:t>Чи містять вони всі обов’язкові складові (етапи конкурсу, розрахунок бала, порядок апеляції).</a:t>
                      </a:r>
                      <a:endParaRPr lang="ru-RU" sz="900">
                        <a:effectLst/>
                      </a:endParaRPr>
                    </a:p>
                    <a:p>
                      <a:pPr marL="342900" lvl="0" indent="-342900" algn="just">
                        <a:lnSpc>
                          <a:spcPct val="115000"/>
                        </a:lnSpc>
                        <a:spcAft>
                          <a:spcPts val="0"/>
                        </a:spcAft>
                        <a:buSzPts val="1000"/>
                        <a:buFont typeface="+mj-lt"/>
                        <a:buAutoNum type="arabicPeriod"/>
                        <a:tabLst>
                          <a:tab pos="457200" algn="l"/>
                        </a:tabLst>
                      </a:pPr>
                      <a:r>
                        <a:rPr lang="uk-UA" sz="1000">
                          <a:effectLst/>
                        </a:rPr>
                        <a:t>Чи визначені критерії відбору, і чи базуються вони на академічних досягненнях/творчих здібностях.</a:t>
                      </a:r>
                      <a:endParaRPr lang="ru-RU" sz="900">
                        <a:effectLst/>
                      </a:endParaRPr>
                    </a:p>
                    <a:p>
                      <a:pPr marL="342900" lvl="0" indent="-342900" algn="just">
                        <a:lnSpc>
                          <a:spcPct val="115000"/>
                        </a:lnSpc>
                        <a:spcAft>
                          <a:spcPts val="0"/>
                        </a:spcAft>
                        <a:buSzPts val="1000"/>
                        <a:buFont typeface="+mj-lt"/>
                        <a:buAutoNum type="arabicPeriod"/>
                        <a:tabLst>
                          <a:tab pos="457200" algn="l"/>
                        </a:tabLst>
                      </a:pPr>
                      <a:r>
                        <a:rPr lang="uk-UA" sz="1000">
                          <a:effectLst/>
                        </a:rPr>
                        <a:t>Чи гарантується об’єктивність вступних випробувань.</a:t>
                      </a:r>
                      <a:endParaRPr lang="ru-RU" sz="900">
                        <a:effectLst/>
                      </a:endParaRPr>
                    </a:p>
                    <a:p>
                      <a:pPr marL="342900" lvl="0" indent="-342900" algn="just">
                        <a:lnSpc>
                          <a:spcPct val="115000"/>
                        </a:lnSpc>
                        <a:spcAft>
                          <a:spcPts val="0"/>
                        </a:spcAft>
                        <a:buSzPts val="1000"/>
                        <a:buFont typeface="+mj-lt"/>
                        <a:buAutoNum type="arabicPeriod"/>
                        <a:tabLst>
                          <a:tab pos="457200" algn="l"/>
                        </a:tabLst>
                      </a:pPr>
                      <a:r>
                        <a:rPr lang="uk-UA" sz="1000">
                          <a:effectLst/>
                        </a:rPr>
                        <a:t>Чи відсутні дискримінаційні положення.</a:t>
                      </a:r>
                      <a:endParaRPr lang="ru-RU" sz="900">
                        <a:effectLst/>
                        <a:latin typeface="Calibri"/>
                        <a:ea typeface="Calibri"/>
                        <a:cs typeface="Times New Roman"/>
                      </a:endParaRPr>
                    </a:p>
                  </a:txBody>
                  <a:tcPr marL="59103" marR="59103" marT="0" marB="0"/>
                </a:tc>
                <a:extLst>
                  <a:ext uri="{0D108BD9-81ED-4DB2-BD59-A6C34878D82A}">
                    <a16:rowId xmlns:a16="http://schemas.microsoft.com/office/drawing/2014/main" val="10000"/>
                  </a:ext>
                </a:extLst>
              </a:tr>
              <a:tr h="1757407">
                <a:tc>
                  <a:txBody>
                    <a:bodyPr/>
                    <a:lstStyle/>
                    <a:p>
                      <a:pPr algn="ctr">
                        <a:lnSpc>
                          <a:spcPct val="115000"/>
                        </a:lnSpc>
                        <a:spcAft>
                          <a:spcPts val="0"/>
                        </a:spcAft>
                      </a:pPr>
                      <a:r>
                        <a:rPr lang="uk-UA" sz="1000">
                          <a:effectLst/>
                        </a:rPr>
                        <a:t>Можливі недоліки та як їх обґрунтовувати</a:t>
                      </a:r>
                      <a:endParaRPr lang="ru-RU" sz="900">
                        <a:effectLst/>
                        <a:latin typeface="Calibri"/>
                        <a:ea typeface="Calibri"/>
                        <a:cs typeface="Times New Roman"/>
                      </a:endParaRPr>
                    </a:p>
                  </a:txBody>
                  <a:tcPr marL="59103" marR="59103" marT="0" marB="0" anchor="ctr"/>
                </a:tc>
                <a:tc>
                  <a:txBody>
                    <a:bodyPr/>
                    <a:lstStyle/>
                    <a:p>
                      <a:pPr algn="just">
                        <a:spcAft>
                          <a:spcPts val="0"/>
                        </a:spcAft>
                      </a:pPr>
                      <a:r>
                        <a:rPr lang="uk-UA" sz="900">
                          <a:effectLst/>
                        </a:rPr>
                        <a:t>Недолік 3.1.1. Правила прийому містять дискримінаційні обмеження.</a:t>
                      </a:r>
                      <a:endParaRPr lang="ru-RU" sz="900">
                        <a:effectLst/>
                      </a:endParaRPr>
                    </a:p>
                    <a:p>
                      <a:pPr marL="342900" lvl="0" indent="-342900" algn="just">
                        <a:spcAft>
                          <a:spcPts val="0"/>
                        </a:spcAft>
                        <a:buSzPts val="1000"/>
                        <a:buFont typeface="Symbol"/>
                        <a:buChar char=""/>
                        <a:tabLst>
                          <a:tab pos="457200" algn="l"/>
                        </a:tabLst>
                      </a:pPr>
                      <a:r>
                        <a:rPr lang="uk-UA" sz="900">
                          <a:effectLst/>
                        </a:rPr>
                        <a:t>Вказати конкретні положення, які прямо або опосередковано обмежують права абітурієнтів (за статтю, віком, інвалідністю, соціальним станом тощо).</a:t>
                      </a:r>
                      <a:endParaRPr lang="ru-RU" sz="900">
                        <a:effectLst/>
                      </a:endParaRPr>
                    </a:p>
                    <a:p>
                      <a:pPr marL="342900" lvl="0" indent="-342900" algn="just">
                        <a:spcAft>
                          <a:spcPts val="0"/>
                        </a:spcAft>
                        <a:buSzPts val="1000"/>
                        <a:buFont typeface="Symbol"/>
                        <a:buChar char=""/>
                        <a:tabLst>
                          <a:tab pos="457200" algn="l"/>
                        </a:tabLst>
                      </a:pPr>
                      <a:r>
                        <a:rPr lang="uk-UA" sz="900">
                          <a:effectLst/>
                        </a:rPr>
                        <a:t>Зазначити, якщо критерії відбору не оприлюднені на сайті.</a:t>
                      </a:r>
                      <a:endParaRPr lang="ru-RU" sz="900">
                        <a:effectLst/>
                      </a:endParaRPr>
                    </a:p>
                    <a:p>
                      <a:pPr marL="342900" lvl="0" indent="-342900" algn="just">
                        <a:spcAft>
                          <a:spcPts val="0"/>
                        </a:spcAft>
                        <a:buSzPts val="1000"/>
                        <a:buFont typeface="Symbol"/>
                        <a:buChar char=""/>
                        <a:tabLst>
                          <a:tab pos="457200" algn="l"/>
                        </a:tabLst>
                      </a:pPr>
                      <a:r>
                        <a:rPr lang="uk-UA" sz="900">
                          <a:effectLst/>
                        </a:rPr>
                        <a:t>Пояснити, якщо процедура вступних випробувань не гарантує об’єктивність.</a:t>
                      </a:r>
                      <a:endParaRPr lang="ru-RU" sz="900">
                        <a:effectLst/>
                      </a:endParaRPr>
                    </a:p>
                    <a:p>
                      <a:pPr marL="342900" lvl="0" indent="-342900" algn="just">
                        <a:spcAft>
                          <a:spcPts val="0"/>
                        </a:spcAft>
                        <a:buSzPts val="1000"/>
                        <a:buFont typeface="Symbol"/>
                        <a:buChar char=""/>
                        <a:tabLst>
                          <a:tab pos="457200" algn="l"/>
                        </a:tabLst>
                      </a:pPr>
                      <a:r>
                        <a:rPr lang="uk-UA" sz="900">
                          <a:effectLst/>
                        </a:rPr>
                        <a:t>Зазначити відсутність процедури апеляції (якщо така є).</a:t>
                      </a:r>
                      <a:endParaRPr lang="ru-RU" sz="900">
                        <a:effectLst/>
                      </a:endParaRPr>
                    </a:p>
                    <a:p>
                      <a:pPr algn="just">
                        <a:spcAft>
                          <a:spcPts val="0"/>
                        </a:spcAft>
                      </a:pPr>
                      <a:r>
                        <a:rPr lang="uk-UA" sz="900">
                          <a:effectLst/>
                        </a:rPr>
                        <a:t>Недолік 3.1.2. Правила прийому не відповідають Умовам (Порядку) прийому.</a:t>
                      </a:r>
                      <a:endParaRPr lang="ru-RU" sz="900">
                        <a:effectLst/>
                      </a:endParaRPr>
                    </a:p>
                    <a:p>
                      <a:pPr marL="342900" lvl="0" indent="-342900" algn="just">
                        <a:spcAft>
                          <a:spcPts val="0"/>
                        </a:spcAft>
                        <a:buSzPts val="1000"/>
                        <a:buFont typeface="Symbol"/>
                        <a:buChar char=""/>
                        <a:tabLst>
                          <a:tab pos="457200" algn="l"/>
                        </a:tabLst>
                      </a:pPr>
                      <a:r>
                        <a:rPr lang="uk-UA" sz="900">
                          <a:effectLst/>
                        </a:rPr>
                        <a:t>Вказати, які саме вимоги Умов (Порядку) не виконані.</a:t>
                      </a:r>
                      <a:endParaRPr lang="ru-RU" sz="900">
                        <a:effectLst/>
                      </a:endParaRPr>
                    </a:p>
                    <a:p>
                      <a:pPr marL="342900" lvl="0" indent="-342900" algn="just">
                        <a:spcAft>
                          <a:spcPts val="0"/>
                        </a:spcAft>
                        <a:buSzPts val="1000"/>
                        <a:buFont typeface="Symbol"/>
                        <a:buChar char=""/>
                        <a:tabLst>
                          <a:tab pos="457200" algn="l"/>
                        </a:tabLst>
                      </a:pPr>
                      <a:r>
                        <a:rPr lang="uk-UA" sz="900">
                          <a:effectLst/>
                        </a:rPr>
                        <a:t>Перелічити відсутні складові (наприклад, відсутній розрахунок конкурсного бала, порядок подання документів тощо).</a:t>
                      </a:r>
                      <a:endParaRPr lang="ru-RU" sz="900">
                        <a:effectLst/>
                        <a:latin typeface="Calibri"/>
                        <a:ea typeface="Times New Roman"/>
                        <a:cs typeface="Times New Roman"/>
                      </a:endParaRPr>
                    </a:p>
                  </a:txBody>
                  <a:tcPr marL="59103" marR="59103" marT="0" marB="0"/>
                </a:tc>
                <a:extLst>
                  <a:ext uri="{0D108BD9-81ED-4DB2-BD59-A6C34878D82A}">
                    <a16:rowId xmlns:a16="http://schemas.microsoft.com/office/drawing/2014/main" val="10001"/>
                  </a:ext>
                </a:extLst>
              </a:tr>
              <a:tr h="1543323">
                <a:tc>
                  <a:txBody>
                    <a:bodyPr/>
                    <a:lstStyle/>
                    <a:p>
                      <a:pPr algn="ctr">
                        <a:lnSpc>
                          <a:spcPct val="115000"/>
                        </a:lnSpc>
                        <a:spcAft>
                          <a:spcPts val="0"/>
                        </a:spcAft>
                      </a:pPr>
                      <a:r>
                        <a:rPr lang="uk-UA" sz="1000">
                          <a:effectLst/>
                        </a:rPr>
                        <a:t>Практичні рекомендації для гарантів</a:t>
                      </a:r>
                      <a:endParaRPr lang="ru-RU" sz="900">
                        <a:effectLst/>
                      </a:endParaRPr>
                    </a:p>
                    <a:p>
                      <a:pPr algn="ctr">
                        <a:lnSpc>
                          <a:spcPct val="115000"/>
                        </a:lnSpc>
                        <a:spcAft>
                          <a:spcPts val="0"/>
                        </a:spcAft>
                      </a:pPr>
                      <a:r>
                        <a:rPr lang="uk-UA" sz="1000">
                          <a:effectLst/>
                        </a:rPr>
                        <a:t> </a:t>
                      </a:r>
                      <a:endParaRPr lang="ru-RU" sz="900">
                        <a:effectLst/>
                        <a:latin typeface="Calibri"/>
                        <a:ea typeface="Calibri"/>
                        <a:cs typeface="Times New Roman"/>
                      </a:endParaRPr>
                    </a:p>
                  </a:txBody>
                  <a:tcPr marL="59103" marR="59103" marT="0" marB="0" anchor="ctr"/>
                </a:tc>
                <a:tc>
                  <a:txBody>
                    <a:bodyPr/>
                    <a:lstStyle/>
                    <a:p>
                      <a:pPr marL="342900" lvl="0" indent="-342900" algn="just">
                        <a:lnSpc>
                          <a:spcPct val="115000"/>
                        </a:lnSpc>
                        <a:spcAft>
                          <a:spcPts val="0"/>
                        </a:spcAft>
                        <a:buFont typeface="+mj-lt"/>
                        <a:buAutoNum type="arabicPeriod"/>
                      </a:pPr>
                      <a:r>
                        <a:rPr lang="uk-UA" sz="1000">
                          <a:effectLst/>
                        </a:rPr>
                        <a:t>Перевірити, чи Правила прийому у поточному році відповідають Умовам (Порядку) прийому МОН.</a:t>
                      </a:r>
                      <a:endParaRPr lang="ru-RU" sz="900">
                        <a:effectLst/>
                      </a:endParaRPr>
                    </a:p>
                    <a:p>
                      <a:pPr marL="342900" lvl="0" indent="-342900" algn="just">
                        <a:lnSpc>
                          <a:spcPct val="115000"/>
                        </a:lnSpc>
                        <a:spcAft>
                          <a:spcPts val="0"/>
                        </a:spcAft>
                        <a:buFont typeface="+mj-lt"/>
                        <a:buAutoNum type="arabicPeriod"/>
                      </a:pPr>
                      <a:r>
                        <a:rPr lang="uk-UA" sz="1000">
                          <a:effectLst/>
                        </a:rPr>
                        <a:t>Переконатися, що вони містять усі необхідні складові (етапи відбору, вимоги до документів, розрахунок бала, апеляційні процедури).</a:t>
                      </a:r>
                      <a:endParaRPr lang="ru-RU" sz="900">
                        <a:effectLst/>
                      </a:endParaRPr>
                    </a:p>
                    <a:p>
                      <a:pPr marL="342900" lvl="0" indent="-342900" algn="just">
                        <a:lnSpc>
                          <a:spcPct val="115000"/>
                        </a:lnSpc>
                        <a:spcAft>
                          <a:spcPts val="0"/>
                        </a:spcAft>
                        <a:buFont typeface="+mj-lt"/>
                        <a:buAutoNum type="arabicPeriod"/>
                      </a:pPr>
                      <a:r>
                        <a:rPr lang="uk-UA" sz="1000">
                          <a:effectLst/>
                        </a:rPr>
                        <a:t>Переглянути сайт ЗВО: чи оприлюднено Правила прийому у відкритому доступі.</a:t>
                      </a:r>
                      <a:endParaRPr lang="ru-RU" sz="900">
                        <a:effectLst/>
                      </a:endParaRPr>
                    </a:p>
                    <a:p>
                      <a:pPr marL="342900" lvl="0" indent="-342900" algn="just">
                        <a:lnSpc>
                          <a:spcPct val="115000"/>
                        </a:lnSpc>
                        <a:spcAft>
                          <a:spcPts val="0"/>
                        </a:spcAft>
                        <a:buFont typeface="+mj-lt"/>
                        <a:buAutoNum type="arabicPeriod"/>
                      </a:pPr>
                      <a:r>
                        <a:rPr lang="uk-UA" sz="1000">
                          <a:effectLst/>
                        </a:rPr>
                        <a:t>Переконатися, що формулювання не містять дискримінаційних обмежень.</a:t>
                      </a:r>
                      <a:endParaRPr lang="ru-RU" sz="900">
                        <a:effectLst/>
                      </a:endParaRPr>
                    </a:p>
                    <a:p>
                      <a:pPr marL="342900" lvl="0" indent="-342900" algn="just">
                        <a:lnSpc>
                          <a:spcPct val="115000"/>
                        </a:lnSpc>
                        <a:spcAft>
                          <a:spcPts val="0"/>
                        </a:spcAft>
                        <a:buFont typeface="+mj-lt"/>
                        <a:buAutoNum type="arabicPeriod"/>
                      </a:pPr>
                      <a:r>
                        <a:rPr lang="uk-UA" sz="1000">
                          <a:effectLst/>
                        </a:rPr>
                        <a:t>Звернути увагу на процедури гарантування об’єктивності та можливість апеляцій.</a:t>
                      </a:r>
                      <a:endParaRPr lang="ru-RU" sz="900">
                        <a:effectLst/>
                      </a:endParaRPr>
                    </a:p>
                    <a:p>
                      <a:pPr marL="342900" lvl="0" indent="-342900" algn="just">
                        <a:lnSpc>
                          <a:spcPct val="115000"/>
                        </a:lnSpc>
                        <a:spcAft>
                          <a:spcPts val="0"/>
                        </a:spcAft>
                        <a:buFont typeface="+mj-lt"/>
                        <a:buAutoNum type="arabicPeriod"/>
                      </a:pPr>
                      <a:r>
                        <a:rPr lang="uk-UA" sz="1000">
                          <a:effectLst/>
                        </a:rPr>
                        <a:t>За потреби ініціювати внесення змін у Правила прийому для усунення потенційних зауважень експертів.</a:t>
                      </a:r>
                      <a:endParaRPr lang="ru-RU" sz="900">
                        <a:effectLst/>
                        <a:latin typeface="Calibri"/>
                        <a:ea typeface="Calibri"/>
                        <a:cs typeface="Times New Roman"/>
                      </a:endParaRPr>
                    </a:p>
                  </a:txBody>
                  <a:tcPr marL="59103" marR="59103" marT="0" marB="0"/>
                </a:tc>
                <a:extLst>
                  <a:ext uri="{0D108BD9-81ED-4DB2-BD59-A6C34878D82A}">
                    <a16:rowId xmlns:a16="http://schemas.microsoft.com/office/drawing/2014/main" val="10002"/>
                  </a:ext>
                </a:extLst>
              </a:tr>
              <a:tr h="881899">
                <a:tc>
                  <a:txBody>
                    <a:bodyPr/>
                    <a:lstStyle/>
                    <a:p>
                      <a:pPr algn="ctr">
                        <a:lnSpc>
                          <a:spcPct val="115000"/>
                        </a:lnSpc>
                        <a:spcAft>
                          <a:spcPts val="0"/>
                        </a:spcAft>
                      </a:pPr>
                      <a:r>
                        <a:rPr lang="uk-UA" sz="1000">
                          <a:effectLst/>
                        </a:rPr>
                        <a:t>NOTA BENE!</a:t>
                      </a:r>
                      <a:endParaRPr lang="ru-RU" sz="900">
                        <a:effectLst/>
                        <a:latin typeface="Calibri"/>
                        <a:ea typeface="Calibri"/>
                        <a:cs typeface="Times New Roman"/>
                      </a:endParaRPr>
                    </a:p>
                  </a:txBody>
                  <a:tcPr marL="59103" marR="59103" marT="0" marB="0" anchor="ctr"/>
                </a:tc>
                <a:tc>
                  <a:txBody>
                    <a:bodyPr/>
                    <a:lstStyle/>
                    <a:p>
                      <a:pPr algn="just">
                        <a:lnSpc>
                          <a:spcPct val="115000"/>
                        </a:lnSpc>
                        <a:spcAft>
                          <a:spcPts val="0"/>
                        </a:spcAft>
                      </a:pPr>
                      <a:r>
                        <a:rPr lang="uk-UA" sz="1000" dirty="0">
                          <a:effectLst/>
                        </a:rPr>
                        <a:t>! Якщо Правила прийому на навчання за освітньою програмою, укладені відповідно до Умов (Порядку) прийому на навчання для здобуття вищої освіти є чіткими та зрозумілими, не містять дискримінаційних положень та вчасно оприлюднені на офіційному </a:t>
                      </a:r>
                      <a:r>
                        <a:rPr lang="uk-UA" sz="1000" dirty="0" err="1">
                          <a:effectLst/>
                        </a:rPr>
                        <a:t>вебсайті</a:t>
                      </a:r>
                      <a:r>
                        <a:rPr lang="uk-UA" sz="1000" dirty="0">
                          <a:effectLst/>
                        </a:rPr>
                        <a:t> ЗВО, то це не може бути визначено як зразкова чи інноваційна практика. Це – виконання обов’язкових вимог для всіх освітніх програм.</a:t>
                      </a:r>
                      <a:endParaRPr lang="ru-RU" sz="900" dirty="0">
                        <a:effectLst/>
                        <a:latin typeface="Calibri"/>
                        <a:ea typeface="Calibri"/>
                        <a:cs typeface="Times New Roman"/>
                      </a:endParaRPr>
                    </a:p>
                  </a:txBody>
                  <a:tcPr marL="59103" marR="59103"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36143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008112"/>
          </a:xfrm>
        </p:spPr>
        <p:txBody>
          <a:bodyPr>
            <a:normAutofit/>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3.2. </a:t>
            </a:r>
            <a:r>
              <a:rPr lang="uk-UA" sz="2100" dirty="0">
                <a:solidFill>
                  <a:schemeClr val="tx1"/>
                </a:solidFill>
                <a:latin typeface="Times New Roman" pitchFamily="18" charset="0"/>
                <a:cs typeface="Times New Roman" pitchFamily="18" charset="0"/>
              </a:rPr>
              <a:t>Правила прийому на навчання за освітньою програмою враховують її особливості.</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3048671206"/>
              </p:ext>
            </p:extLst>
          </p:nvPr>
        </p:nvGraphicFramePr>
        <p:xfrm>
          <a:off x="457200" y="1700808"/>
          <a:ext cx="7715200" cy="3816424"/>
        </p:xfrm>
        <a:graphic>
          <a:graphicData uri="http://schemas.openxmlformats.org/drawingml/2006/table">
            <a:tbl>
              <a:tblPr firstRow="1" firstCol="1" bandRow="1">
                <a:tableStyleId>{5C22544A-7EE6-4342-B048-85BDC9FD1C3A}</a:tableStyleId>
              </a:tblPr>
              <a:tblGrid>
                <a:gridCol w="1683819">
                  <a:extLst>
                    <a:ext uri="{9D8B030D-6E8A-4147-A177-3AD203B41FA5}">
                      <a16:colId xmlns:a16="http://schemas.microsoft.com/office/drawing/2014/main" val="20000"/>
                    </a:ext>
                  </a:extLst>
                </a:gridCol>
                <a:gridCol w="6031381">
                  <a:extLst>
                    <a:ext uri="{9D8B030D-6E8A-4147-A177-3AD203B41FA5}">
                      <a16:colId xmlns:a16="http://schemas.microsoft.com/office/drawing/2014/main" val="20001"/>
                    </a:ext>
                  </a:extLst>
                </a:gridCol>
              </a:tblGrid>
              <a:tr h="1669685">
                <a:tc>
                  <a:txBody>
                    <a:bodyPr/>
                    <a:lstStyle/>
                    <a:p>
                      <a:pPr algn="ctr">
                        <a:lnSpc>
                          <a:spcPct val="115000"/>
                        </a:lnSpc>
                        <a:spcAft>
                          <a:spcPts val="0"/>
                        </a:spcAft>
                      </a:pPr>
                      <a:r>
                        <a:rPr lang="uk-UA" sz="1100">
                          <a:effectLst/>
                        </a:rPr>
                        <a:t>Суть підкритерію</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Підкритерій 3.2 стосується того, наскільки правила прийому на навчання за освітньою програмою враховують її специфіку. Це означає, що:</a:t>
                      </a:r>
                      <a:endParaRPr lang="ru-RU" sz="1000">
                        <a:effectLst/>
                      </a:endParaRPr>
                    </a:p>
                    <a:p>
                      <a:pPr marL="342900" lvl="0" indent="-342900" algn="just">
                        <a:spcAft>
                          <a:spcPts val="0"/>
                        </a:spcAft>
                        <a:buFont typeface="Symbol"/>
                        <a:buChar char=""/>
                      </a:pPr>
                      <a:r>
                        <a:rPr lang="uk-UA" sz="1000">
                          <a:effectLst/>
                        </a:rPr>
                        <a:t>програми вступних випробувань повинні відповідати профілю та цілям освітньої програми;</a:t>
                      </a:r>
                      <a:endParaRPr lang="ru-RU" sz="1000">
                        <a:effectLst/>
                      </a:endParaRPr>
                    </a:p>
                    <a:p>
                      <a:pPr marL="342900" lvl="0" indent="-342900" algn="just">
                        <a:spcAft>
                          <a:spcPts val="0"/>
                        </a:spcAft>
                        <a:buFont typeface="Symbol"/>
                        <a:buChar char=""/>
                      </a:pPr>
                      <a:r>
                        <a:rPr lang="uk-UA" sz="1000">
                          <a:effectLst/>
                        </a:rPr>
                        <a:t>вступні завдання та критерії оцінювання мають дозволяти перевірити базові знання та здібності вступників, необхідні для успішного навчання;</a:t>
                      </a:r>
                      <a:endParaRPr lang="ru-RU" sz="1000">
                        <a:effectLst/>
                      </a:endParaRPr>
                    </a:p>
                    <a:p>
                      <a:pPr marL="342900" lvl="0" indent="-342900" algn="just">
                        <a:spcAft>
                          <a:spcPts val="0"/>
                        </a:spcAft>
                        <a:buFont typeface="Symbol"/>
                        <a:buChar char=""/>
                      </a:pPr>
                      <a:r>
                        <a:rPr lang="uk-UA" sz="1000">
                          <a:effectLst/>
                        </a:rPr>
                        <a:t>усі програми мають бути затверджені у встановленому порядку та оприлюднені на сайті ЗВО;</a:t>
                      </a:r>
                      <a:endParaRPr lang="ru-RU" sz="1000">
                        <a:effectLst/>
                      </a:endParaRPr>
                    </a:p>
                    <a:p>
                      <a:pPr marL="342900" lvl="0" indent="-342900" algn="just">
                        <a:spcAft>
                          <a:spcPts val="0"/>
                        </a:spcAft>
                        <a:buFont typeface="Symbol"/>
                        <a:buChar char=""/>
                      </a:pPr>
                      <a:r>
                        <a:rPr lang="uk-UA" sz="1000">
                          <a:effectLst/>
                        </a:rPr>
                        <a:t>правила прийому повинні бути прозорими, зрозумілими та однаковими для всіх абітурієнтів.</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2146739">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spcAft>
                          <a:spcPts val="0"/>
                        </a:spcAft>
                        <a:buSzPts val="1000"/>
                        <a:buFont typeface="Symbol"/>
                        <a:buChar char=""/>
                        <a:tabLst>
                          <a:tab pos="457200" algn="l"/>
                        </a:tabLst>
                      </a:pPr>
                      <a:r>
                        <a:rPr lang="uk-UA" sz="1000" dirty="0">
                          <a:effectLst/>
                        </a:rPr>
                        <a:t>Закон України «Про вищу освіту» (ст. 44) – регламентує організацію прийому та конкурсного відбору.</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Умови прийому (Порядок прийому) на навчання для здобуття вищої освіти (затверджуються щороку МОН).</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Стандарти і рекомендації щодо забезпечення якості в Європейському просторі вищої освіти (ESG 2015), стандарт 1.4 – вимагає прозорих, справедливих і чітких процедур прийому.</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Організаційно-управлінські документи ЗВО:</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Правила прийому до ЗВО.</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Програми творчих конкурсів, фахових іспитів та інших вступних випробувань.</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Накази про затвердження програм випробувань.</a:t>
                      </a:r>
                      <a:endParaRPr lang="ru-RU" sz="1000" dirty="0">
                        <a:effectLst/>
                      </a:endParaRPr>
                    </a:p>
                    <a:p>
                      <a:pPr marL="342900" lvl="0" indent="-342900" algn="just">
                        <a:spcAft>
                          <a:spcPts val="0"/>
                        </a:spcAft>
                        <a:buSzPts val="1000"/>
                        <a:buFont typeface="Symbol"/>
                        <a:buChar char=""/>
                        <a:tabLst>
                          <a:tab pos="457200" algn="l"/>
                        </a:tabLst>
                      </a:pPr>
                      <a:r>
                        <a:rPr lang="uk-UA" sz="1000" dirty="0">
                          <a:effectLst/>
                        </a:rPr>
                        <a:t>Оприлюднені на сайті ЗВО програми вступних випробувань.</a:t>
                      </a:r>
                      <a:endParaRPr lang="ru-RU" sz="1000" dirty="0">
                        <a:effectLst/>
                        <a:latin typeface="Calibri"/>
                        <a:ea typeface="Times New Roman"/>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82811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1587315135"/>
              </p:ext>
            </p:extLst>
          </p:nvPr>
        </p:nvGraphicFramePr>
        <p:xfrm>
          <a:off x="611560" y="476672"/>
          <a:ext cx="7488832" cy="6166614"/>
        </p:xfrm>
        <a:graphic>
          <a:graphicData uri="http://schemas.openxmlformats.org/drawingml/2006/table">
            <a:tbl>
              <a:tblPr firstRow="1" firstCol="1" bandRow="1">
                <a:tableStyleId>{5C22544A-7EE6-4342-B048-85BDC9FD1C3A}</a:tableStyleId>
              </a:tblPr>
              <a:tblGrid>
                <a:gridCol w="1634415">
                  <a:extLst>
                    <a:ext uri="{9D8B030D-6E8A-4147-A177-3AD203B41FA5}">
                      <a16:colId xmlns:a16="http://schemas.microsoft.com/office/drawing/2014/main" val="20000"/>
                    </a:ext>
                  </a:extLst>
                </a:gridCol>
                <a:gridCol w="5854417">
                  <a:extLst>
                    <a:ext uri="{9D8B030D-6E8A-4147-A177-3AD203B41FA5}">
                      <a16:colId xmlns:a16="http://schemas.microsoft.com/office/drawing/2014/main" val="20001"/>
                    </a:ext>
                  </a:extLst>
                </a:gridCol>
              </a:tblGrid>
              <a:tr h="1288185">
                <a:tc>
                  <a:txBody>
                    <a:bodyPr/>
                    <a:lstStyle/>
                    <a:p>
                      <a:pPr algn="ctr">
                        <a:lnSpc>
                          <a:spcPct val="115000"/>
                        </a:lnSpc>
                        <a:spcAft>
                          <a:spcPts val="0"/>
                        </a:spcAft>
                      </a:pPr>
                      <a:r>
                        <a:rPr lang="uk-UA" sz="950" dirty="0">
                          <a:effectLst/>
                        </a:rPr>
                        <a:t>Що перевірятимуть експерти</a:t>
                      </a:r>
                      <a:endParaRPr lang="ru-RU" sz="950" dirty="0">
                        <a:effectLst/>
                      </a:endParaRPr>
                    </a:p>
                    <a:p>
                      <a:pPr algn="ctr">
                        <a:lnSpc>
                          <a:spcPct val="115000"/>
                        </a:lnSpc>
                        <a:spcAft>
                          <a:spcPts val="0"/>
                        </a:spcAft>
                      </a:pPr>
                      <a:r>
                        <a:rPr lang="uk-UA" sz="950" dirty="0">
                          <a:effectLst/>
                        </a:rPr>
                        <a:t> </a:t>
                      </a:r>
                      <a:endParaRPr lang="ru-RU" sz="950" dirty="0">
                        <a:effectLst/>
                        <a:latin typeface="Calibri"/>
                        <a:ea typeface="Calibri"/>
                        <a:cs typeface="Times New Roman"/>
                      </a:endParaRPr>
                    </a:p>
                  </a:txBody>
                  <a:tcPr marL="48631" marR="48631" marT="0" marB="0" anchor="ctr"/>
                </a:tc>
                <a:tc>
                  <a:txBody>
                    <a:bodyPr/>
                    <a:lstStyle/>
                    <a:p>
                      <a:pPr marL="342900" lvl="0" indent="-342900" algn="just">
                        <a:spcAft>
                          <a:spcPts val="0"/>
                        </a:spcAft>
                        <a:buSzPts val="1000"/>
                        <a:buFont typeface="+mj-lt"/>
                        <a:buAutoNum type="arabicPeriod"/>
                        <a:tabLst>
                          <a:tab pos="457200" algn="l"/>
                        </a:tabLst>
                      </a:pPr>
                      <a:r>
                        <a:rPr lang="uk-UA" sz="950" dirty="0">
                          <a:effectLst/>
                        </a:rPr>
                        <a:t>Чи зміст програм вступних випробувань охоплює основні теми і поняття, потрібні для подальшого навчання.</a:t>
                      </a:r>
                      <a:endParaRPr lang="ru-RU" sz="950" dirty="0">
                        <a:effectLst/>
                      </a:endParaRPr>
                    </a:p>
                    <a:p>
                      <a:pPr marL="342900" lvl="0" indent="-342900" algn="just">
                        <a:spcAft>
                          <a:spcPts val="0"/>
                        </a:spcAft>
                        <a:buSzPts val="1000"/>
                        <a:buFont typeface="+mj-lt"/>
                        <a:buAutoNum type="arabicPeriod"/>
                        <a:tabLst>
                          <a:tab pos="457200" algn="l"/>
                        </a:tabLst>
                      </a:pPr>
                      <a:r>
                        <a:rPr lang="uk-UA" sz="950" dirty="0">
                          <a:effectLst/>
                        </a:rPr>
                        <a:t>Чи враховано галузеві та фахові особливості ОП, вимоги стандарту ВО (якщо він містить вимоги до вступних знань/умінь).</a:t>
                      </a:r>
                      <a:endParaRPr lang="ru-RU" sz="950" dirty="0">
                        <a:effectLst/>
                      </a:endParaRPr>
                    </a:p>
                    <a:p>
                      <a:pPr marL="342900" lvl="0" indent="-342900" algn="just">
                        <a:spcAft>
                          <a:spcPts val="0"/>
                        </a:spcAft>
                        <a:buSzPts val="1000"/>
                        <a:buFont typeface="+mj-lt"/>
                        <a:buAutoNum type="arabicPeriod"/>
                        <a:tabLst>
                          <a:tab pos="457200" algn="l"/>
                        </a:tabLst>
                      </a:pPr>
                      <a:r>
                        <a:rPr lang="uk-UA" sz="950" dirty="0">
                          <a:effectLst/>
                        </a:rPr>
                        <a:t>Чи завдання: перевіряють усі базові знання, вміння та навички; відповідають рівню складності кваліфікаційного рівня.</a:t>
                      </a:r>
                      <a:endParaRPr lang="ru-RU" sz="950" dirty="0">
                        <a:effectLst/>
                      </a:endParaRPr>
                    </a:p>
                    <a:p>
                      <a:pPr marL="342900" lvl="0" indent="-342900" algn="just">
                        <a:spcAft>
                          <a:spcPts val="0"/>
                        </a:spcAft>
                        <a:buSzPts val="1000"/>
                        <a:buFont typeface="+mj-lt"/>
                        <a:buAutoNum type="arabicPeriod"/>
                        <a:tabLst>
                          <a:tab pos="457200" algn="l"/>
                        </a:tabLst>
                      </a:pPr>
                      <a:r>
                        <a:rPr lang="uk-UA" sz="950" dirty="0">
                          <a:effectLst/>
                        </a:rPr>
                        <a:t>Чи забезпечують методи та критерії оцінювання об’єктивність та прозорість.</a:t>
                      </a:r>
                      <a:endParaRPr lang="ru-RU" sz="950" dirty="0">
                        <a:effectLst/>
                      </a:endParaRPr>
                    </a:p>
                    <a:p>
                      <a:pPr marL="342900" lvl="0" indent="-342900" algn="just">
                        <a:spcAft>
                          <a:spcPts val="0"/>
                        </a:spcAft>
                        <a:buSzPts val="1000"/>
                        <a:buFont typeface="+mj-lt"/>
                        <a:buAutoNum type="arabicPeriod"/>
                        <a:tabLst>
                          <a:tab pos="457200" algn="l"/>
                        </a:tabLst>
                      </a:pPr>
                      <a:r>
                        <a:rPr lang="uk-UA" sz="950" dirty="0">
                          <a:effectLst/>
                        </a:rPr>
                        <a:t>Чи програми вступних випробувань затверджені та оприлюднені вчасно відповідно до Порядку прийому.</a:t>
                      </a:r>
                      <a:endParaRPr lang="ru-RU" sz="950" dirty="0">
                        <a:effectLst/>
                      </a:endParaRPr>
                    </a:p>
                    <a:p>
                      <a:pPr marL="342900" lvl="0" indent="-342900" algn="just">
                        <a:spcAft>
                          <a:spcPts val="0"/>
                        </a:spcAft>
                        <a:buSzPts val="1000"/>
                        <a:buFont typeface="+mj-lt"/>
                        <a:buAutoNum type="arabicPeriod"/>
                        <a:tabLst>
                          <a:tab pos="457200" algn="l"/>
                        </a:tabLst>
                      </a:pPr>
                      <a:r>
                        <a:rPr lang="uk-UA" sz="950" dirty="0">
                          <a:effectLst/>
                        </a:rPr>
                        <a:t>Чи є чітка структура оцінки, порядок оцінювання і критерії.</a:t>
                      </a:r>
                      <a:endParaRPr lang="ru-RU" sz="950" dirty="0">
                        <a:effectLst/>
                        <a:latin typeface="Calibri"/>
                        <a:ea typeface="Times New Roman"/>
                        <a:cs typeface="Times New Roman"/>
                      </a:endParaRPr>
                    </a:p>
                  </a:txBody>
                  <a:tcPr marL="48631" marR="48631" marT="0" marB="0"/>
                </a:tc>
                <a:extLst>
                  <a:ext uri="{0D108BD9-81ED-4DB2-BD59-A6C34878D82A}">
                    <a16:rowId xmlns:a16="http://schemas.microsoft.com/office/drawing/2014/main" val="10000"/>
                  </a:ext>
                </a:extLst>
              </a:tr>
              <a:tr h="1574448">
                <a:tc>
                  <a:txBody>
                    <a:bodyPr/>
                    <a:lstStyle/>
                    <a:p>
                      <a:pPr algn="ctr">
                        <a:lnSpc>
                          <a:spcPct val="115000"/>
                        </a:lnSpc>
                        <a:spcAft>
                          <a:spcPts val="0"/>
                        </a:spcAft>
                      </a:pPr>
                      <a:r>
                        <a:rPr lang="uk-UA" sz="950">
                          <a:effectLst/>
                        </a:rPr>
                        <a:t>Можливі недоліки та як їх обґрунтовувати</a:t>
                      </a:r>
                      <a:endParaRPr lang="ru-RU" sz="950">
                        <a:effectLst/>
                        <a:latin typeface="Calibri"/>
                        <a:ea typeface="Calibri"/>
                        <a:cs typeface="Times New Roman"/>
                      </a:endParaRPr>
                    </a:p>
                  </a:txBody>
                  <a:tcPr marL="48631" marR="48631" marT="0" marB="0" anchor="ctr"/>
                </a:tc>
                <a:tc>
                  <a:txBody>
                    <a:bodyPr/>
                    <a:lstStyle/>
                    <a:p>
                      <a:pPr algn="just">
                        <a:spcAft>
                          <a:spcPts val="0"/>
                        </a:spcAft>
                      </a:pPr>
                      <a:r>
                        <a:rPr lang="uk-UA" sz="950" dirty="0">
                          <a:effectLst/>
                        </a:rPr>
                        <a:t>Недолік 3.2.1. Зміст програм не дозволяє перевірити здатність вступника до опанування ОП.</a:t>
                      </a:r>
                      <a:endParaRPr lang="ru-RU" sz="950" dirty="0">
                        <a:effectLst/>
                      </a:endParaRPr>
                    </a:p>
                    <a:p>
                      <a:pPr marL="342900" lvl="0" indent="-342900" algn="just">
                        <a:spcAft>
                          <a:spcPts val="0"/>
                        </a:spcAft>
                        <a:buSzPts val="1000"/>
                        <a:buFont typeface="Symbol"/>
                        <a:buChar char=""/>
                        <a:tabLst>
                          <a:tab pos="457200" algn="l"/>
                        </a:tabLst>
                      </a:pPr>
                      <a:r>
                        <a:rPr lang="uk-UA" sz="950" dirty="0">
                          <a:effectLst/>
                        </a:rPr>
                        <a:t>Вказати конкретні теми/поняття, які є ключовими для подальшого навчання, але відсутні у програмі.</a:t>
                      </a:r>
                      <a:endParaRPr lang="ru-RU" sz="950" dirty="0">
                        <a:effectLst/>
                      </a:endParaRPr>
                    </a:p>
                    <a:p>
                      <a:pPr marL="342900" lvl="0" indent="-342900" algn="just">
                        <a:spcAft>
                          <a:spcPts val="0"/>
                        </a:spcAft>
                        <a:buSzPts val="1000"/>
                        <a:buFont typeface="Symbol"/>
                        <a:buChar char=""/>
                        <a:tabLst>
                          <a:tab pos="457200" algn="l"/>
                        </a:tabLst>
                      </a:pPr>
                      <a:r>
                        <a:rPr lang="uk-UA" sz="950" dirty="0">
                          <a:effectLst/>
                        </a:rPr>
                        <a:t>Навести приклади умінь/навичок, перевірку яких не передбачено.</a:t>
                      </a:r>
                      <a:endParaRPr lang="ru-RU" sz="950" dirty="0">
                        <a:effectLst/>
                      </a:endParaRPr>
                    </a:p>
                    <a:p>
                      <a:pPr marL="342900" lvl="0" indent="-342900" algn="just">
                        <a:spcAft>
                          <a:spcPts val="0"/>
                        </a:spcAft>
                        <a:buSzPts val="1000"/>
                        <a:buFont typeface="Symbol"/>
                        <a:buChar char=""/>
                        <a:tabLst>
                          <a:tab pos="457200" algn="l"/>
                        </a:tabLst>
                      </a:pPr>
                      <a:r>
                        <a:rPr lang="uk-UA" sz="950" dirty="0">
                          <a:effectLst/>
                        </a:rPr>
                        <a:t>Обґрунтувати невідповідність рівня складності завдань (занадто прості / складні).</a:t>
                      </a:r>
                      <a:endParaRPr lang="ru-RU" sz="950" dirty="0">
                        <a:effectLst/>
                      </a:endParaRPr>
                    </a:p>
                    <a:p>
                      <a:pPr marL="342900" lvl="0" indent="-342900" algn="just">
                        <a:spcAft>
                          <a:spcPts val="0"/>
                        </a:spcAft>
                        <a:buSzPts val="1000"/>
                        <a:buFont typeface="Symbol"/>
                        <a:buChar char=""/>
                        <a:tabLst>
                          <a:tab pos="457200" algn="l"/>
                        </a:tabLst>
                      </a:pPr>
                      <a:r>
                        <a:rPr lang="uk-UA" sz="950" dirty="0">
                          <a:effectLst/>
                        </a:rPr>
                        <a:t>Пояснити, якщо типи завдань не дають змоги оцінити потрібні компетентності.</a:t>
                      </a:r>
                      <a:endParaRPr lang="ru-RU" sz="950" dirty="0">
                        <a:effectLst/>
                      </a:endParaRPr>
                    </a:p>
                    <a:p>
                      <a:pPr marL="342900" lvl="0" indent="-342900" algn="just">
                        <a:spcAft>
                          <a:spcPts val="0"/>
                        </a:spcAft>
                        <a:buSzPts val="1000"/>
                        <a:buFont typeface="Symbol"/>
                        <a:buChar char=""/>
                        <a:tabLst>
                          <a:tab pos="457200" algn="l"/>
                        </a:tabLst>
                      </a:pPr>
                      <a:r>
                        <a:rPr lang="uk-UA" sz="950" dirty="0">
                          <a:effectLst/>
                        </a:rPr>
                        <a:t>Вказати проблемні критерії оцінювання (нечіткі, двозначні, без індикаторів).</a:t>
                      </a:r>
                      <a:endParaRPr lang="ru-RU" sz="950" dirty="0">
                        <a:effectLst/>
                      </a:endParaRPr>
                    </a:p>
                    <a:p>
                      <a:pPr algn="just">
                        <a:spcAft>
                          <a:spcPts val="0"/>
                        </a:spcAft>
                      </a:pPr>
                      <a:r>
                        <a:rPr lang="uk-UA" sz="950" dirty="0">
                          <a:effectLst/>
                        </a:rPr>
                        <a:t>Недолік 3.2.2. Програма(и) вступних випробувань не затверджена/не оприлюднена/не містить критеріїв оцінювання.</a:t>
                      </a:r>
                      <a:endParaRPr lang="ru-RU" sz="950" dirty="0">
                        <a:effectLst/>
                      </a:endParaRPr>
                    </a:p>
                    <a:p>
                      <a:pPr marL="342900" lvl="0" indent="-342900" algn="just">
                        <a:spcAft>
                          <a:spcPts val="0"/>
                        </a:spcAft>
                        <a:buSzPts val="1000"/>
                        <a:buFont typeface="Symbol"/>
                        <a:buChar char=""/>
                        <a:tabLst>
                          <a:tab pos="457200" algn="l"/>
                        </a:tabLst>
                      </a:pPr>
                      <a:r>
                        <a:rPr lang="uk-UA" sz="950" dirty="0">
                          <a:effectLst/>
                        </a:rPr>
                        <a:t>Зафіксувати факт відсутності затвердження або несвоєчасного оприлюднення.</a:t>
                      </a:r>
                      <a:endParaRPr lang="ru-RU" sz="950" dirty="0">
                        <a:effectLst/>
                      </a:endParaRPr>
                    </a:p>
                    <a:p>
                      <a:pPr marL="342900" lvl="0" indent="-342900" algn="just">
                        <a:spcAft>
                          <a:spcPts val="0"/>
                        </a:spcAft>
                        <a:buSzPts val="1000"/>
                        <a:buFont typeface="Symbol"/>
                        <a:buChar char=""/>
                        <a:tabLst>
                          <a:tab pos="457200" algn="l"/>
                        </a:tabLst>
                      </a:pPr>
                      <a:r>
                        <a:rPr lang="uk-UA" sz="950" dirty="0">
                          <a:effectLst/>
                        </a:rPr>
                        <a:t>Вказати, якщо програма не містить структури оцінки, критеріїв чи порядку оцінювання.</a:t>
                      </a:r>
                      <a:endParaRPr lang="ru-RU" sz="950" dirty="0">
                        <a:effectLst/>
                      </a:endParaRPr>
                    </a:p>
                    <a:p>
                      <a:pPr marL="342900" lvl="0" indent="-342900" algn="just">
                        <a:spcAft>
                          <a:spcPts val="0"/>
                        </a:spcAft>
                        <a:buSzPts val="1000"/>
                        <a:buFont typeface="Symbol"/>
                        <a:buChar char=""/>
                        <a:tabLst>
                          <a:tab pos="457200" algn="l"/>
                        </a:tabLst>
                      </a:pPr>
                      <a:r>
                        <a:rPr lang="uk-UA" sz="950" dirty="0">
                          <a:effectLst/>
                        </a:rPr>
                        <a:t>Навести пояснення, яке надає ЗВО.</a:t>
                      </a:r>
                      <a:endParaRPr lang="ru-RU" sz="950" dirty="0">
                        <a:effectLst/>
                        <a:latin typeface="Calibri"/>
                        <a:ea typeface="Times New Roman"/>
                        <a:cs typeface="Times New Roman"/>
                      </a:endParaRPr>
                    </a:p>
                  </a:txBody>
                  <a:tcPr marL="48631" marR="48631" marT="0" marB="0"/>
                </a:tc>
                <a:extLst>
                  <a:ext uri="{0D108BD9-81ED-4DB2-BD59-A6C34878D82A}">
                    <a16:rowId xmlns:a16="http://schemas.microsoft.com/office/drawing/2014/main" val="10001"/>
                  </a:ext>
                </a:extLst>
              </a:tr>
              <a:tr h="2211235">
                <a:tc>
                  <a:txBody>
                    <a:bodyPr/>
                    <a:lstStyle/>
                    <a:p>
                      <a:pPr algn="ctr">
                        <a:lnSpc>
                          <a:spcPct val="115000"/>
                        </a:lnSpc>
                        <a:spcAft>
                          <a:spcPts val="0"/>
                        </a:spcAft>
                      </a:pPr>
                      <a:r>
                        <a:rPr lang="uk-UA" sz="950">
                          <a:effectLst/>
                        </a:rPr>
                        <a:t>Практичні рекомендації для гарантів</a:t>
                      </a:r>
                      <a:endParaRPr lang="ru-RU" sz="950">
                        <a:effectLst/>
                      </a:endParaRPr>
                    </a:p>
                    <a:p>
                      <a:pPr algn="ctr">
                        <a:lnSpc>
                          <a:spcPct val="115000"/>
                        </a:lnSpc>
                        <a:spcAft>
                          <a:spcPts val="0"/>
                        </a:spcAft>
                      </a:pPr>
                      <a:r>
                        <a:rPr lang="uk-UA" sz="950">
                          <a:effectLst/>
                        </a:rPr>
                        <a:t> </a:t>
                      </a:r>
                      <a:endParaRPr lang="ru-RU" sz="950">
                        <a:effectLst/>
                        <a:latin typeface="Calibri"/>
                        <a:ea typeface="Calibri"/>
                        <a:cs typeface="Times New Roman"/>
                      </a:endParaRPr>
                    </a:p>
                  </a:txBody>
                  <a:tcPr marL="48631" marR="48631" marT="0" marB="0" anchor="ctr"/>
                </a:tc>
                <a:tc>
                  <a:txBody>
                    <a:bodyPr/>
                    <a:lstStyle/>
                    <a:p>
                      <a:pPr marL="342900" lvl="0" indent="-342900" algn="just">
                        <a:lnSpc>
                          <a:spcPct val="115000"/>
                        </a:lnSpc>
                        <a:spcAft>
                          <a:spcPts val="0"/>
                        </a:spcAft>
                        <a:buSzPts val="1000"/>
                        <a:buFont typeface="+mj-lt"/>
                        <a:buAutoNum type="arabicPeriod"/>
                        <a:tabLst>
                          <a:tab pos="457200" algn="l"/>
                        </a:tabLst>
                      </a:pPr>
                      <a:r>
                        <a:rPr lang="uk-UA" sz="950" dirty="0">
                          <a:effectLst/>
                        </a:rPr>
                        <a:t>Перевірити на сайті ЗВО наявність і актуальність програм вступних випробувань (із датами затвердження).</a:t>
                      </a:r>
                      <a:endParaRPr lang="ru-RU" sz="950" dirty="0">
                        <a:effectLst/>
                      </a:endParaRPr>
                    </a:p>
                    <a:p>
                      <a:pPr marL="342900" lvl="0" indent="-342900" algn="just">
                        <a:lnSpc>
                          <a:spcPct val="115000"/>
                        </a:lnSpc>
                        <a:spcAft>
                          <a:spcPts val="0"/>
                        </a:spcAft>
                        <a:buSzPts val="1000"/>
                        <a:buFont typeface="+mj-lt"/>
                        <a:buAutoNum type="arabicPeriod"/>
                        <a:tabLst>
                          <a:tab pos="457200" algn="l"/>
                        </a:tabLst>
                      </a:pPr>
                      <a:r>
                        <a:rPr lang="uk-UA" sz="950" dirty="0">
                          <a:effectLst/>
                        </a:rPr>
                        <a:t>Впевнитися, що програми чітко прописують критерії оцінювання та структуру оцінки.</a:t>
                      </a:r>
                      <a:endParaRPr lang="ru-RU" sz="950" dirty="0">
                        <a:effectLst/>
                      </a:endParaRPr>
                    </a:p>
                    <a:p>
                      <a:pPr marL="342900" lvl="0" indent="-342900" algn="just">
                        <a:lnSpc>
                          <a:spcPct val="115000"/>
                        </a:lnSpc>
                        <a:spcAft>
                          <a:spcPts val="0"/>
                        </a:spcAft>
                        <a:buSzPts val="1000"/>
                        <a:buFont typeface="+mj-lt"/>
                        <a:buAutoNum type="arabicPeriod"/>
                        <a:tabLst>
                          <a:tab pos="457200" algn="l"/>
                        </a:tabLst>
                      </a:pPr>
                      <a:r>
                        <a:rPr lang="uk-UA" sz="950" dirty="0">
                          <a:effectLst/>
                        </a:rPr>
                        <a:t>Переглянути, чи всі базові знання й навички, потрібні для старту в межах ОП, охоплені програмами.</a:t>
                      </a:r>
                      <a:endParaRPr lang="ru-RU" sz="950" dirty="0">
                        <a:effectLst/>
                      </a:endParaRPr>
                    </a:p>
                    <a:p>
                      <a:pPr marL="342900" lvl="0" indent="-342900" algn="just">
                        <a:lnSpc>
                          <a:spcPct val="115000"/>
                        </a:lnSpc>
                        <a:spcAft>
                          <a:spcPts val="0"/>
                        </a:spcAft>
                        <a:buSzPts val="1000"/>
                        <a:buFont typeface="+mj-lt"/>
                        <a:buAutoNum type="arabicPeriod"/>
                        <a:tabLst>
                          <a:tab pos="457200" algn="l"/>
                        </a:tabLst>
                      </a:pPr>
                      <a:r>
                        <a:rPr lang="uk-UA" sz="950" dirty="0">
                          <a:effectLst/>
                        </a:rPr>
                        <a:t>Забезпечити, щоб у програмах завдання відповідали рівню складності і були різних типів (тести, відкриті завдання, практичні).</a:t>
                      </a:r>
                      <a:endParaRPr lang="ru-RU" sz="950" dirty="0">
                        <a:effectLst/>
                      </a:endParaRPr>
                    </a:p>
                    <a:p>
                      <a:pPr marL="342900" lvl="0" indent="-342900" algn="just">
                        <a:lnSpc>
                          <a:spcPct val="115000"/>
                        </a:lnSpc>
                        <a:spcAft>
                          <a:spcPts val="0"/>
                        </a:spcAft>
                        <a:buSzPts val="1000"/>
                        <a:buFont typeface="+mj-lt"/>
                        <a:buAutoNum type="arabicPeriod"/>
                        <a:tabLst>
                          <a:tab pos="457200" algn="l"/>
                        </a:tabLst>
                      </a:pPr>
                      <a:r>
                        <a:rPr lang="uk-UA" sz="950" dirty="0">
                          <a:effectLst/>
                        </a:rPr>
                        <a:t>У робочих групах кафедри обговорити та зафіксувати, хто і як брав участь у розробці/оновленні програм.</a:t>
                      </a:r>
                      <a:endParaRPr lang="ru-RU" sz="950" dirty="0">
                        <a:effectLst/>
                      </a:endParaRPr>
                    </a:p>
                    <a:p>
                      <a:pPr marL="342900" lvl="0" indent="-342900" algn="just">
                        <a:lnSpc>
                          <a:spcPct val="115000"/>
                        </a:lnSpc>
                        <a:spcAft>
                          <a:spcPts val="0"/>
                        </a:spcAft>
                        <a:buSzPts val="1000"/>
                        <a:buFont typeface="+mj-lt"/>
                        <a:buAutoNum type="arabicPeriod"/>
                        <a:tabLst>
                          <a:tab pos="457200" algn="l"/>
                        </a:tabLst>
                      </a:pPr>
                      <a:r>
                        <a:rPr lang="uk-UA" sz="950" dirty="0">
                          <a:effectLst/>
                        </a:rPr>
                        <a:t>Вести журнал змін до правил прийому/програм (що, коли і чому змінювалося).</a:t>
                      </a:r>
                      <a:endParaRPr lang="ru-RU" sz="950" dirty="0">
                        <a:effectLst/>
                      </a:endParaRPr>
                    </a:p>
                    <a:p>
                      <a:pPr marL="342900" lvl="0" indent="-342900" algn="just">
                        <a:lnSpc>
                          <a:spcPct val="115000"/>
                        </a:lnSpc>
                        <a:spcAft>
                          <a:spcPts val="0"/>
                        </a:spcAft>
                        <a:buSzPts val="1000"/>
                        <a:buFont typeface="+mj-lt"/>
                        <a:buAutoNum type="arabicPeriod"/>
                        <a:tabLst>
                          <a:tab pos="457200" algn="l"/>
                        </a:tabLst>
                      </a:pPr>
                      <a:r>
                        <a:rPr lang="uk-UA" sz="950" dirty="0">
                          <a:effectLst/>
                        </a:rPr>
                        <a:t>Підготуватися дати експертам приклади, як правила прийому та програми вступних випробувань враховують особливості саме вашої ОП.</a:t>
                      </a:r>
                      <a:endParaRPr lang="ru-RU" sz="950" dirty="0">
                        <a:effectLst/>
                        <a:latin typeface="Calibri"/>
                        <a:ea typeface="Calibri"/>
                        <a:cs typeface="Times New Roman"/>
                      </a:endParaRPr>
                    </a:p>
                  </a:txBody>
                  <a:tcPr marL="48631" marR="48631" marT="0" marB="0"/>
                </a:tc>
                <a:extLst>
                  <a:ext uri="{0D108BD9-81ED-4DB2-BD59-A6C34878D82A}">
                    <a16:rowId xmlns:a16="http://schemas.microsoft.com/office/drawing/2014/main" val="10002"/>
                  </a:ext>
                </a:extLst>
              </a:tr>
              <a:tr h="914999">
                <a:tc>
                  <a:txBody>
                    <a:bodyPr/>
                    <a:lstStyle/>
                    <a:p>
                      <a:pPr algn="ctr">
                        <a:lnSpc>
                          <a:spcPct val="115000"/>
                        </a:lnSpc>
                        <a:spcAft>
                          <a:spcPts val="0"/>
                        </a:spcAft>
                      </a:pPr>
                      <a:r>
                        <a:rPr lang="uk-UA" sz="950">
                          <a:effectLst/>
                        </a:rPr>
                        <a:t>NOTA BENE!</a:t>
                      </a:r>
                      <a:endParaRPr lang="ru-RU" sz="950">
                        <a:effectLst/>
                        <a:latin typeface="Calibri"/>
                        <a:ea typeface="Calibri"/>
                        <a:cs typeface="Times New Roman"/>
                      </a:endParaRPr>
                    </a:p>
                  </a:txBody>
                  <a:tcPr marL="48631" marR="48631" marT="0" marB="0" anchor="ctr"/>
                </a:tc>
                <a:tc>
                  <a:txBody>
                    <a:bodyPr/>
                    <a:lstStyle/>
                    <a:p>
                      <a:pPr algn="just">
                        <a:lnSpc>
                          <a:spcPct val="115000"/>
                        </a:lnSpc>
                        <a:spcAft>
                          <a:spcPts val="0"/>
                        </a:spcAft>
                      </a:pPr>
                      <a:r>
                        <a:rPr lang="uk-UA" sz="950" dirty="0">
                          <a:effectLst/>
                        </a:rPr>
                        <a:t>! У контексті цього </a:t>
                      </a:r>
                      <a:r>
                        <a:rPr lang="uk-UA" sz="950" dirty="0" err="1">
                          <a:effectLst/>
                        </a:rPr>
                        <a:t>підкритерію</a:t>
                      </a:r>
                      <a:r>
                        <a:rPr lang="uk-UA" sz="950" dirty="0">
                          <a:effectLst/>
                        </a:rPr>
                        <a:t> некоректно рекомендувати закладу збільшити набір здобувачів на освітню програму або розпочати набір іноземців. </a:t>
                      </a:r>
                      <a:endParaRPr lang="ru-RU" sz="950" dirty="0">
                        <a:effectLst/>
                      </a:endParaRPr>
                    </a:p>
                    <a:p>
                      <a:pPr algn="just">
                        <a:lnSpc>
                          <a:spcPct val="115000"/>
                        </a:lnSpc>
                        <a:spcAft>
                          <a:spcPts val="0"/>
                        </a:spcAft>
                      </a:pPr>
                      <a:r>
                        <a:rPr lang="uk-UA" sz="950" dirty="0">
                          <a:effectLst/>
                        </a:rPr>
                        <a:t>! Заклад вищої освіти має пояснити, яким чином було визначено мінімальне значення кількості балів із вступних випробувань (конкурсного бала), з якими вступник допускається до участі у конкурсному відборі, якщо таке визначення мало місце.</a:t>
                      </a:r>
                      <a:endParaRPr lang="ru-RU" sz="950" dirty="0">
                        <a:effectLst/>
                        <a:latin typeface="Calibri"/>
                        <a:ea typeface="Calibri"/>
                        <a:cs typeface="Times New Roman"/>
                      </a:endParaRPr>
                    </a:p>
                  </a:txBody>
                  <a:tcPr marL="48631" marR="48631"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60861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872208"/>
          </a:xfrm>
        </p:spPr>
        <p:txBody>
          <a:bodyPr>
            <a:normAutofit fontScale="85000" lnSpcReduction="20000"/>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3.3. </a:t>
            </a:r>
            <a:r>
              <a:rPr lang="uk-UA" sz="2100" dirty="0">
                <a:solidFill>
                  <a:schemeClr val="tx1"/>
                </a:solidFill>
                <a:latin typeface="Times New Roman" pitchFamily="18" charset="0"/>
                <a:cs typeface="Times New Roman" pitchFamily="18" charset="0"/>
              </a:rPr>
              <a:t>Заклад вищої освіти у межах освітньої програми здійснює визнання програмних результатів навчання та кваліфікацій, здобутих на інших освітніх програмах (зокрема під час академічної мобільності). Таке визнання здійснюється відповідно до чітких і зрозумілих правил, що не суперечать національному законодавству та міжнародним актам, є доступними для всіх учасників освітнього процесу та яких послідовно дотримуються. Процедура та прийняті рішення про визнання належним чином документуються відповідно до законодавства.</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938668562"/>
              </p:ext>
            </p:extLst>
          </p:nvPr>
        </p:nvGraphicFramePr>
        <p:xfrm>
          <a:off x="395536" y="2348880"/>
          <a:ext cx="7859216" cy="4133848"/>
        </p:xfrm>
        <a:graphic>
          <a:graphicData uri="http://schemas.openxmlformats.org/drawingml/2006/table">
            <a:tbl>
              <a:tblPr firstRow="1" firstCol="1" bandRow="1">
                <a:tableStyleId>{5C22544A-7EE6-4342-B048-85BDC9FD1C3A}</a:tableStyleId>
              </a:tblPr>
              <a:tblGrid>
                <a:gridCol w="1715250">
                  <a:extLst>
                    <a:ext uri="{9D8B030D-6E8A-4147-A177-3AD203B41FA5}">
                      <a16:colId xmlns:a16="http://schemas.microsoft.com/office/drawing/2014/main" val="20000"/>
                    </a:ext>
                  </a:extLst>
                </a:gridCol>
                <a:gridCol w="6143966">
                  <a:extLst>
                    <a:ext uri="{9D8B030D-6E8A-4147-A177-3AD203B41FA5}">
                      <a16:colId xmlns:a16="http://schemas.microsoft.com/office/drawing/2014/main" val="20001"/>
                    </a:ext>
                  </a:extLst>
                </a:gridCol>
              </a:tblGrid>
              <a:tr h="1736911">
                <a:tc>
                  <a:txBody>
                    <a:bodyPr/>
                    <a:lstStyle/>
                    <a:p>
                      <a:pPr algn="ctr">
                        <a:lnSpc>
                          <a:spcPct val="115000"/>
                        </a:lnSpc>
                        <a:spcAft>
                          <a:spcPts val="0"/>
                        </a:spcAft>
                      </a:pPr>
                      <a:r>
                        <a:rPr lang="uk-UA" sz="1100">
                          <a:effectLst/>
                        </a:rPr>
                        <a:t>Суть підкритерію</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Підкритерій 3.3 оцінює, наскільки ЗВО має чіткі, прозорі та зрозумілі правила визнання результатів навчання та кваліфікацій, здобутих:</a:t>
                      </a:r>
                      <a:endParaRPr lang="ru-RU" sz="1000">
                        <a:effectLst/>
                      </a:endParaRPr>
                    </a:p>
                    <a:p>
                      <a:pPr marL="342900" lvl="0" indent="-342900" algn="just">
                        <a:spcAft>
                          <a:spcPts val="0"/>
                        </a:spcAft>
                        <a:buSzPts val="1000"/>
                        <a:buFont typeface="Symbol"/>
                        <a:buChar char=""/>
                        <a:tabLst>
                          <a:tab pos="457200" algn="l"/>
                        </a:tabLst>
                      </a:pPr>
                      <a:r>
                        <a:rPr lang="uk-UA" sz="1000">
                          <a:effectLst/>
                        </a:rPr>
                        <a:t>під час навчання за іншими освітніми програмами (в межах того ж чи іншого ЗВО),</a:t>
                      </a:r>
                      <a:endParaRPr lang="ru-RU" sz="1000">
                        <a:effectLst/>
                      </a:endParaRPr>
                    </a:p>
                    <a:p>
                      <a:pPr marL="342900" lvl="0" indent="-342900" algn="just">
                        <a:spcAft>
                          <a:spcPts val="0"/>
                        </a:spcAft>
                        <a:buSzPts val="1000"/>
                        <a:buFont typeface="Symbol"/>
                        <a:buChar char=""/>
                        <a:tabLst>
                          <a:tab pos="457200" algn="l"/>
                        </a:tabLst>
                      </a:pPr>
                      <a:r>
                        <a:rPr lang="uk-UA" sz="1000">
                          <a:effectLst/>
                        </a:rPr>
                        <a:t>у процесі академічної мобільності, переведення чи поновлення,</a:t>
                      </a:r>
                      <a:endParaRPr lang="ru-RU" sz="1000">
                        <a:effectLst/>
                      </a:endParaRPr>
                    </a:p>
                    <a:p>
                      <a:pPr marL="342900" lvl="0" indent="-342900" algn="just">
                        <a:spcAft>
                          <a:spcPts val="0"/>
                        </a:spcAft>
                        <a:buSzPts val="1000"/>
                        <a:buFont typeface="Symbol"/>
                        <a:buChar char=""/>
                        <a:tabLst>
                          <a:tab pos="457200" algn="l"/>
                        </a:tabLst>
                      </a:pPr>
                      <a:r>
                        <a:rPr lang="uk-UA" sz="1000">
                          <a:effectLst/>
                        </a:rPr>
                        <a:t>при вступі на бакалаврат після здобуття диплома молодшого бакалавра,</a:t>
                      </a:r>
                      <a:endParaRPr lang="ru-RU" sz="1000">
                        <a:effectLst/>
                      </a:endParaRPr>
                    </a:p>
                    <a:p>
                      <a:pPr marL="342900" lvl="0" indent="-342900" algn="just">
                        <a:spcAft>
                          <a:spcPts val="0"/>
                        </a:spcAft>
                        <a:buSzPts val="1000"/>
                        <a:buFont typeface="Symbol"/>
                        <a:buChar char=""/>
                        <a:tabLst>
                          <a:tab pos="457200" algn="l"/>
                        </a:tabLst>
                      </a:pPr>
                      <a:r>
                        <a:rPr lang="uk-UA" sz="1000">
                          <a:effectLst/>
                        </a:rPr>
                        <a:t>а також іноземними здобувачами.</a:t>
                      </a:r>
                      <a:endParaRPr lang="ru-RU" sz="1000">
                        <a:effectLst/>
                      </a:endParaRPr>
                    </a:p>
                    <a:p>
                      <a:pPr algn="just">
                        <a:spcAft>
                          <a:spcPts val="0"/>
                        </a:spcAft>
                      </a:pPr>
                      <a:r>
                        <a:rPr lang="uk-UA" sz="1000">
                          <a:effectLst/>
                        </a:rPr>
                        <a:t>Такі правила мають:</a:t>
                      </a:r>
                      <a:endParaRPr lang="ru-RU" sz="1000">
                        <a:effectLst/>
                      </a:endParaRPr>
                    </a:p>
                    <a:p>
                      <a:pPr marL="342900" lvl="0" indent="-342900" algn="just">
                        <a:spcAft>
                          <a:spcPts val="0"/>
                        </a:spcAft>
                        <a:buSzPts val="1000"/>
                        <a:buFont typeface="Symbol"/>
                        <a:buChar char=""/>
                        <a:tabLst>
                          <a:tab pos="457200" algn="l"/>
                        </a:tabLst>
                      </a:pPr>
                      <a:r>
                        <a:rPr lang="uk-UA" sz="1000">
                          <a:effectLst/>
                        </a:rPr>
                        <a:t>відповідати національному законодавству та міжнародним актам (зокрема Лісабонській конвенції),</a:t>
                      </a:r>
                      <a:endParaRPr lang="ru-RU" sz="1000">
                        <a:effectLst/>
                      </a:endParaRPr>
                    </a:p>
                    <a:p>
                      <a:pPr marL="342900" lvl="0" indent="-342900" algn="just">
                        <a:spcAft>
                          <a:spcPts val="0"/>
                        </a:spcAft>
                        <a:buSzPts val="1000"/>
                        <a:buFont typeface="Symbol"/>
                        <a:buChar char=""/>
                        <a:tabLst>
                          <a:tab pos="457200" algn="l"/>
                        </a:tabLst>
                      </a:pPr>
                      <a:r>
                        <a:rPr lang="uk-UA" sz="1000">
                          <a:effectLst/>
                        </a:rPr>
                        <a:t>бути оприлюдненими і зрозумілими для всіх здобувачів освіти,</a:t>
                      </a:r>
                      <a:endParaRPr lang="ru-RU" sz="1000">
                        <a:effectLst/>
                      </a:endParaRPr>
                    </a:p>
                    <a:p>
                      <a:pPr marL="342900" lvl="0" indent="-342900" algn="just">
                        <a:spcAft>
                          <a:spcPts val="0"/>
                        </a:spcAft>
                        <a:buSzPts val="1000"/>
                        <a:buFont typeface="Symbol"/>
                        <a:buChar char=""/>
                        <a:tabLst>
                          <a:tab pos="457200" algn="l"/>
                        </a:tabLst>
                      </a:pPr>
                      <a:r>
                        <a:rPr lang="uk-UA" sz="1000">
                          <a:effectLst/>
                        </a:rPr>
                        <a:t>послідовно застосовуватися у випадку звернень,</a:t>
                      </a:r>
                      <a:endParaRPr lang="ru-RU" sz="1000">
                        <a:effectLst/>
                      </a:endParaRPr>
                    </a:p>
                    <a:p>
                      <a:pPr marL="342900" lvl="0" indent="-342900" algn="just">
                        <a:spcAft>
                          <a:spcPts val="0"/>
                        </a:spcAft>
                        <a:buSzPts val="1000"/>
                        <a:buFont typeface="Symbol"/>
                        <a:buChar char=""/>
                        <a:tabLst>
                          <a:tab pos="457200" algn="l"/>
                        </a:tabLst>
                      </a:pPr>
                      <a:r>
                        <a:rPr lang="uk-UA" sz="1000">
                          <a:effectLst/>
                        </a:rPr>
                        <a:t>належно документувати процедури і рішення.</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2396937">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SzPts val="1000"/>
                        <a:buFont typeface="+mj-lt"/>
                        <a:buAutoNum type="arabicPeriod"/>
                        <a:tabLst>
                          <a:tab pos="457200" algn="l"/>
                        </a:tabLst>
                      </a:pPr>
                      <a:r>
                        <a:rPr lang="uk-UA" sz="1100" dirty="0">
                          <a:effectLst/>
                        </a:rPr>
                        <a:t>Закон України «Про вищу освіту» (ст. 46; пп. 6–62 ч.2 ст. 32; п.17 ч.1 ст.62).</a:t>
                      </a:r>
                      <a:endParaRPr lang="ru-RU" sz="1000" dirty="0">
                        <a:effectLst/>
                      </a:endParaRPr>
                    </a:p>
                    <a:p>
                      <a:pPr marL="342900" lvl="0" indent="-342900" algn="just">
                        <a:lnSpc>
                          <a:spcPct val="115000"/>
                        </a:lnSpc>
                        <a:spcAft>
                          <a:spcPts val="0"/>
                        </a:spcAft>
                        <a:buSzPts val="1000"/>
                        <a:buFont typeface="+mj-lt"/>
                        <a:buAutoNum type="arabicPeriod"/>
                        <a:tabLst>
                          <a:tab pos="457200" algn="l"/>
                        </a:tabLst>
                      </a:pPr>
                      <a:r>
                        <a:rPr lang="uk-UA" sz="1100" dirty="0">
                          <a:effectLst/>
                        </a:rPr>
                        <a:t>Конвенція про визнання кваліфікацій з вищої освіти в Європейському регіоні (Лісабон, 1997 р.).</a:t>
                      </a:r>
                      <a:endParaRPr lang="ru-RU" sz="1000" dirty="0">
                        <a:effectLst/>
                      </a:endParaRPr>
                    </a:p>
                    <a:p>
                      <a:pPr marL="342900" lvl="0" indent="-342900" algn="just">
                        <a:lnSpc>
                          <a:spcPct val="115000"/>
                        </a:lnSpc>
                        <a:spcAft>
                          <a:spcPts val="0"/>
                        </a:spcAft>
                        <a:buSzPts val="1000"/>
                        <a:buFont typeface="+mj-lt"/>
                        <a:buAutoNum type="arabicPeriod"/>
                        <a:tabLst>
                          <a:tab pos="457200" algn="l"/>
                        </a:tabLst>
                      </a:pPr>
                      <a:r>
                        <a:rPr lang="uk-UA" sz="1100" dirty="0">
                          <a:effectLst/>
                        </a:rPr>
                        <a:t>Наказ МОН від 05.05.2015 № 504 «Деякі питання визнання в Україні іноземних документів про освіту».</a:t>
                      </a:r>
                      <a:endParaRPr lang="ru-RU" sz="1000" dirty="0">
                        <a:effectLst/>
                      </a:endParaRPr>
                    </a:p>
                    <a:p>
                      <a:pPr marL="342900" lvl="0" indent="-342900" algn="just">
                        <a:lnSpc>
                          <a:spcPct val="115000"/>
                        </a:lnSpc>
                        <a:spcAft>
                          <a:spcPts val="0"/>
                        </a:spcAft>
                        <a:buSzPts val="1000"/>
                        <a:buFont typeface="+mj-lt"/>
                        <a:buAutoNum type="arabicPeriod"/>
                        <a:tabLst>
                          <a:tab pos="457200" algn="l"/>
                        </a:tabLst>
                      </a:pPr>
                      <a:r>
                        <a:rPr lang="uk-UA" sz="1100" dirty="0">
                          <a:effectLst/>
                        </a:rPr>
                        <a:t>Постанова КМУ від 12.08.2015 № 579 «Про затвердження Положення про порядок реалізації права на академічну мобільність».</a:t>
                      </a:r>
                      <a:endParaRPr lang="ru-RU" sz="1000" dirty="0">
                        <a:effectLst/>
                      </a:endParaRPr>
                    </a:p>
                    <a:p>
                      <a:pPr marL="342900" lvl="0" indent="-342900" algn="just">
                        <a:lnSpc>
                          <a:spcPct val="115000"/>
                        </a:lnSpc>
                        <a:spcAft>
                          <a:spcPts val="0"/>
                        </a:spcAft>
                        <a:buSzPts val="1000"/>
                        <a:buFont typeface="+mj-lt"/>
                        <a:buAutoNum type="arabicPeriod"/>
                        <a:tabLst>
                          <a:tab pos="457200" algn="l"/>
                        </a:tabLst>
                      </a:pPr>
                      <a:r>
                        <a:rPr lang="uk-UA" sz="1100" dirty="0">
                          <a:effectLst/>
                        </a:rPr>
                        <a:t>Постанова КМУ від 23.03.2016 № 261 «Порядок підготовки здобувачів освіти ступеня доктора філософії та доктора наук» (для </a:t>
                      </a:r>
                      <a:r>
                        <a:rPr lang="uk-UA" sz="1100" dirty="0" err="1">
                          <a:effectLst/>
                        </a:rPr>
                        <a:t>PhD</a:t>
                      </a:r>
                      <a:r>
                        <a:rPr lang="uk-UA" sz="1100" dirty="0">
                          <a:effectLst/>
                        </a:rPr>
                        <a:t>).</a:t>
                      </a:r>
                      <a:endParaRPr lang="ru-RU" sz="1000" dirty="0">
                        <a:effectLst/>
                      </a:endParaRPr>
                    </a:p>
                    <a:p>
                      <a:pPr marL="342900" lvl="0" indent="-342900" algn="just">
                        <a:lnSpc>
                          <a:spcPct val="115000"/>
                        </a:lnSpc>
                        <a:spcAft>
                          <a:spcPts val="0"/>
                        </a:spcAft>
                        <a:buSzPts val="1000"/>
                        <a:buFont typeface="+mj-lt"/>
                        <a:buAutoNum type="arabicPeriod"/>
                        <a:tabLst>
                          <a:tab pos="457200" algn="l"/>
                        </a:tabLst>
                      </a:pPr>
                      <a:r>
                        <a:rPr lang="uk-UA" sz="1100" dirty="0">
                          <a:effectLst/>
                        </a:rPr>
                        <a:t>Стандарти і рекомендації щодо забезпечення якості в ЄПВО (ESG 2015), Стандарт 1.4.</a:t>
                      </a:r>
                      <a:endParaRPr lang="ru-RU" sz="1000" dirty="0">
                        <a:effectLst/>
                      </a:endParaRPr>
                    </a:p>
                    <a:p>
                      <a:pPr marL="342900" lvl="0" indent="-342900" algn="just">
                        <a:lnSpc>
                          <a:spcPct val="115000"/>
                        </a:lnSpc>
                        <a:spcAft>
                          <a:spcPts val="0"/>
                        </a:spcAft>
                        <a:buSzPts val="1000"/>
                        <a:buFont typeface="+mj-lt"/>
                        <a:buAutoNum type="arabicPeriod"/>
                        <a:tabLst>
                          <a:tab pos="457200" algn="l"/>
                        </a:tabLst>
                      </a:pPr>
                      <a:r>
                        <a:rPr lang="uk-UA" sz="1100" dirty="0">
                          <a:effectLst/>
                        </a:rPr>
                        <a:t>Локальні акти ЗВО: положення про академічну мобільність, положення про </a:t>
                      </a:r>
                      <a:r>
                        <a:rPr lang="uk-UA" sz="1100" dirty="0" err="1">
                          <a:effectLst/>
                        </a:rPr>
                        <a:t>перезарахування</a:t>
                      </a:r>
                      <a:r>
                        <a:rPr lang="uk-UA" sz="1100" dirty="0">
                          <a:effectLst/>
                        </a:rPr>
                        <a:t> результатів навчання, внутрішні процедури визнання іноземних документів.</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17404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4079373635"/>
              </p:ext>
            </p:extLst>
          </p:nvPr>
        </p:nvGraphicFramePr>
        <p:xfrm>
          <a:off x="457200" y="404663"/>
          <a:ext cx="7859216" cy="5976664"/>
        </p:xfrm>
        <a:graphic>
          <a:graphicData uri="http://schemas.openxmlformats.org/drawingml/2006/table">
            <a:tbl>
              <a:tblPr firstRow="1" firstCol="1" bandRow="1">
                <a:tableStyleId>{5C22544A-7EE6-4342-B048-85BDC9FD1C3A}</a:tableStyleId>
              </a:tblPr>
              <a:tblGrid>
                <a:gridCol w="1715250">
                  <a:extLst>
                    <a:ext uri="{9D8B030D-6E8A-4147-A177-3AD203B41FA5}">
                      <a16:colId xmlns:a16="http://schemas.microsoft.com/office/drawing/2014/main" val="20000"/>
                    </a:ext>
                  </a:extLst>
                </a:gridCol>
                <a:gridCol w="6143966">
                  <a:extLst>
                    <a:ext uri="{9D8B030D-6E8A-4147-A177-3AD203B41FA5}">
                      <a16:colId xmlns:a16="http://schemas.microsoft.com/office/drawing/2014/main" val="20001"/>
                    </a:ext>
                  </a:extLst>
                </a:gridCol>
              </a:tblGrid>
              <a:tr h="1675896">
                <a:tc>
                  <a:txBody>
                    <a:bodyPr/>
                    <a:lstStyle/>
                    <a:p>
                      <a:pPr algn="ctr">
                        <a:lnSpc>
                          <a:spcPct val="115000"/>
                        </a:lnSpc>
                        <a:spcAft>
                          <a:spcPts val="0"/>
                        </a:spcAft>
                      </a:pPr>
                      <a:r>
                        <a:rPr lang="uk-UA" sz="1100">
                          <a:effectLst/>
                        </a:rPr>
                        <a:t>Що перевірятимуть експерти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spcAft>
                          <a:spcPts val="0"/>
                        </a:spcAft>
                        <a:buSzPts val="1000"/>
                        <a:buFont typeface="+mj-lt"/>
                        <a:buAutoNum type="arabicPeriod"/>
                        <a:tabLst>
                          <a:tab pos="457200" algn="l"/>
                        </a:tabLst>
                      </a:pPr>
                      <a:r>
                        <a:rPr lang="uk-UA" sz="1000">
                          <a:effectLst/>
                        </a:rPr>
                        <a:t>Чи є у ЗВО чітко визначені локальні документи, що регламентують процедури визнання.</a:t>
                      </a:r>
                      <a:endParaRPr lang="ru-RU" sz="1000">
                        <a:effectLst/>
                      </a:endParaRPr>
                    </a:p>
                    <a:p>
                      <a:pPr marL="342900" lvl="0" indent="-342900" algn="just">
                        <a:spcAft>
                          <a:spcPts val="0"/>
                        </a:spcAft>
                        <a:buSzPts val="1000"/>
                        <a:buFont typeface="+mj-lt"/>
                        <a:buAutoNum type="arabicPeriod"/>
                        <a:tabLst>
                          <a:tab pos="457200" algn="l"/>
                        </a:tabLst>
                      </a:pPr>
                      <a:r>
                        <a:rPr lang="uk-UA" sz="1000">
                          <a:effectLst/>
                        </a:rPr>
                        <a:t>Як саме відбувається визнання результатів навчання під час мобільності, переведення чи поновлення.</a:t>
                      </a:r>
                      <a:endParaRPr lang="ru-RU" sz="1000">
                        <a:effectLst/>
                      </a:endParaRPr>
                    </a:p>
                    <a:p>
                      <a:pPr marL="342900" lvl="0" indent="-342900" algn="just">
                        <a:spcAft>
                          <a:spcPts val="0"/>
                        </a:spcAft>
                        <a:buSzPts val="1000"/>
                        <a:buFont typeface="+mj-lt"/>
                        <a:buAutoNum type="arabicPeriod"/>
                        <a:tabLst>
                          <a:tab pos="457200" algn="l"/>
                        </a:tabLst>
                      </a:pPr>
                      <a:r>
                        <a:rPr lang="uk-UA" sz="1000">
                          <a:effectLst/>
                        </a:rPr>
                        <a:t>Чи поінформовані здобувачі освіти про можливість визнання (сайт ЗВО, інформаційні матеріали, куратори).</a:t>
                      </a:r>
                      <a:endParaRPr lang="ru-RU" sz="1000">
                        <a:effectLst/>
                      </a:endParaRPr>
                    </a:p>
                    <a:p>
                      <a:pPr marL="342900" lvl="0" indent="-342900" algn="just">
                        <a:spcAft>
                          <a:spcPts val="0"/>
                        </a:spcAft>
                        <a:buSzPts val="1000"/>
                        <a:buFont typeface="+mj-lt"/>
                        <a:buAutoNum type="arabicPeriod"/>
                        <a:tabLst>
                          <a:tab pos="457200" algn="l"/>
                        </a:tabLst>
                      </a:pPr>
                      <a:r>
                        <a:rPr lang="uk-UA" sz="1000">
                          <a:effectLst/>
                        </a:rPr>
                        <a:t>Чи є приклади практичного застосування: випадки перезарахування дисциплін/результатів навчання, належне документування процедур і рішень, наявність аргументованих відмов.</a:t>
                      </a:r>
                      <a:endParaRPr lang="ru-RU" sz="1000">
                        <a:effectLst/>
                      </a:endParaRPr>
                    </a:p>
                    <a:p>
                      <a:pPr marL="342900" lvl="0" indent="-342900" algn="just">
                        <a:spcAft>
                          <a:spcPts val="0"/>
                        </a:spcAft>
                        <a:buSzPts val="1000"/>
                        <a:buFont typeface="+mj-lt"/>
                        <a:buAutoNum type="arabicPeriod"/>
                        <a:tabLst>
                          <a:tab pos="457200" algn="l"/>
                        </a:tabLst>
                      </a:pPr>
                      <a:r>
                        <a:rPr lang="uk-UA" sz="1000">
                          <a:effectLst/>
                        </a:rPr>
                        <a:t>Чи дотримується ЗВО правил послідовно (без вибірковості чи порушення строків).</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1885383">
                <a:tc>
                  <a:txBody>
                    <a:bodyPr/>
                    <a:lstStyle/>
                    <a:p>
                      <a:pPr algn="ctr">
                        <a:lnSpc>
                          <a:spcPct val="115000"/>
                        </a:lnSpc>
                        <a:spcAft>
                          <a:spcPts val="0"/>
                        </a:spcAft>
                      </a:pPr>
                      <a:r>
                        <a:rPr lang="uk-UA" sz="1100">
                          <a:effectLst/>
                        </a:rPr>
                        <a:t>Можливі недоліки та як їх обґрунтовувати</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3.3.1 Відсутні визначені правила/процедури.</a:t>
                      </a:r>
                      <a:endParaRPr lang="ru-RU" sz="1000">
                        <a:effectLst/>
                      </a:endParaRPr>
                    </a:p>
                    <a:p>
                      <a:pPr marL="342900" lvl="0" indent="-342900" algn="just">
                        <a:spcAft>
                          <a:spcPts val="0"/>
                        </a:spcAft>
                        <a:buSzPts val="1000"/>
                        <a:buFont typeface="Symbol"/>
                        <a:buChar char=""/>
                        <a:tabLst>
                          <a:tab pos="457200" algn="l"/>
                        </a:tabLst>
                      </a:pPr>
                      <a:r>
                        <a:rPr lang="uk-UA" sz="1000">
                          <a:effectLst/>
                        </a:rPr>
                        <a:t>Констатувати відсутність локального акту, що регламентує визнання.</a:t>
                      </a:r>
                      <a:endParaRPr lang="ru-RU" sz="1000">
                        <a:effectLst/>
                      </a:endParaRPr>
                    </a:p>
                    <a:p>
                      <a:pPr marL="342900" lvl="0" indent="-342900" algn="just">
                        <a:spcAft>
                          <a:spcPts val="0"/>
                        </a:spcAft>
                        <a:buSzPts val="1000"/>
                        <a:buFont typeface="Symbol"/>
                        <a:buChar char=""/>
                        <a:tabLst>
                          <a:tab pos="457200" algn="l"/>
                        </a:tabLst>
                      </a:pPr>
                      <a:r>
                        <a:rPr lang="uk-UA" sz="1000">
                          <a:effectLst/>
                        </a:rPr>
                        <a:t>Вказати, як ЗВО пояснює таку ситуацію.</a:t>
                      </a:r>
                      <a:endParaRPr lang="ru-RU" sz="1000">
                        <a:effectLst/>
                      </a:endParaRPr>
                    </a:p>
                    <a:p>
                      <a:pPr algn="just">
                        <a:spcAft>
                          <a:spcPts val="0"/>
                        </a:spcAft>
                      </a:pPr>
                      <a:r>
                        <a:rPr lang="uk-UA" sz="1000">
                          <a:effectLst/>
                        </a:rPr>
                        <a:t>3.3.2 Недотримання або незастосування правил.</a:t>
                      </a:r>
                      <a:endParaRPr lang="ru-RU" sz="1000">
                        <a:effectLst/>
                      </a:endParaRPr>
                    </a:p>
                    <a:p>
                      <a:pPr marL="342900" lvl="0" indent="-342900" algn="just">
                        <a:spcAft>
                          <a:spcPts val="0"/>
                        </a:spcAft>
                        <a:buSzPts val="1000"/>
                        <a:buFont typeface="Symbol"/>
                        <a:buChar char=""/>
                        <a:tabLst>
                          <a:tab pos="457200" algn="l"/>
                        </a:tabLst>
                      </a:pPr>
                      <a:r>
                        <a:rPr lang="uk-UA" sz="1000">
                          <a:effectLst/>
                        </a:rPr>
                        <a:t>Навести конкретний факт недотримання (ігнорування заяв, відсутність відповіді, невмотивована відмова).</a:t>
                      </a:r>
                      <a:endParaRPr lang="ru-RU" sz="1000">
                        <a:effectLst/>
                      </a:endParaRPr>
                    </a:p>
                    <a:p>
                      <a:pPr marL="342900" lvl="0" indent="-342900" algn="just">
                        <a:spcAft>
                          <a:spcPts val="0"/>
                        </a:spcAft>
                        <a:buSzPts val="1000"/>
                        <a:buFont typeface="Symbol"/>
                        <a:buChar char=""/>
                        <a:tabLst>
                          <a:tab pos="457200" algn="l"/>
                        </a:tabLst>
                      </a:pPr>
                      <a:r>
                        <a:rPr lang="uk-UA" sz="1000">
                          <a:effectLst/>
                        </a:rPr>
                        <a:t>Вказати, які саме положення локальних актів порушені.</a:t>
                      </a:r>
                      <a:endParaRPr lang="ru-RU" sz="1000">
                        <a:effectLst/>
                      </a:endParaRPr>
                    </a:p>
                    <a:p>
                      <a:pPr marL="342900" lvl="0" indent="-342900" algn="just">
                        <a:spcAft>
                          <a:spcPts val="0"/>
                        </a:spcAft>
                        <a:buSzPts val="1000"/>
                        <a:buFont typeface="Symbol"/>
                        <a:buChar char=""/>
                        <a:tabLst>
                          <a:tab pos="457200" algn="l"/>
                        </a:tabLst>
                      </a:pPr>
                      <a:r>
                        <a:rPr lang="uk-UA" sz="1000">
                          <a:effectLst/>
                        </a:rPr>
                        <a:t>Обґрунтувати проблемність: наприклад, ігнорування термінів, відсутність прозорих критеріїв, суперечність національному законодавству чи принципам Лісабонської конвенції.</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1"/>
                  </a:ext>
                </a:extLst>
              </a:tr>
              <a:tr h="1885383">
                <a:tc>
                  <a:txBody>
                    <a:bodyPr/>
                    <a:lstStyle/>
                    <a:p>
                      <a:pPr algn="ctr">
                        <a:lnSpc>
                          <a:spcPct val="115000"/>
                        </a:lnSpc>
                        <a:spcAft>
                          <a:spcPts val="0"/>
                        </a:spcAft>
                      </a:pPr>
                      <a:r>
                        <a:rPr lang="uk-UA" sz="1100">
                          <a:effectLst/>
                        </a:rPr>
                        <a:t>Практичні рекомендації для гарантів</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spcAft>
                          <a:spcPts val="0"/>
                        </a:spcAft>
                        <a:buSzPts val="1000"/>
                        <a:buFont typeface="+mj-lt"/>
                        <a:buAutoNum type="arabicPeriod"/>
                        <a:tabLst>
                          <a:tab pos="457200" algn="l"/>
                        </a:tabLst>
                      </a:pPr>
                      <a:r>
                        <a:rPr lang="uk-UA" sz="1000">
                          <a:effectLst/>
                        </a:rPr>
                        <a:t>Перевірити, чи є у ЗВО актуальний локальний акт щодо визнання результатів навчання та кваліфікацій.</a:t>
                      </a:r>
                      <a:endParaRPr lang="ru-RU" sz="1000">
                        <a:effectLst/>
                      </a:endParaRPr>
                    </a:p>
                    <a:p>
                      <a:pPr marL="342900" lvl="0" indent="-342900" algn="just">
                        <a:spcAft>
                          <a:spcPts val="0"/>
                        </a:spcAft>
                        <a:buSzPts val="1000"/>
                        <a:buFont typeface="+mj-lt"/>
                        <a:buAutoNum type="arabicPeriod"/>
                        <a:tabLst>
                          <a:tab pos="457200" algn="l"/>
                        </a:tabLst>
                      </a:pPr>
                      <a:r>
                        <a:rPr lang="uk-UA" sz="1000">
                          <a:effectLst/>
                        </a:rPr>
                        <a:t>Забезпечити оприлюднення правил на сайті (у розділі для вступників та студентів).</a:t>
                      </a:r>
                      <a:endParaRPr lang="ru-RU" sz="1000">
                        <a:effectLst/>
                      </a:endParaRPr>
                    </a:p>
                    <a:p>
                      <a:pPr marL="342900" lvl="0" indent="-342900" algn="just">
                        <a:spcAft>
                          <a:spcPts val="0"/>
                        </a:spcAft>
                        <a:buSzPts val="1000"/>
                        <a:buFont typeface="+mj-lt"/>
                        <a:buAutoNum type="arabicPeriod"/>
                        <a:tabLst>
                          <a:tab pos="457200" algn="l"/>
                        </a:tabLst>
                      </a:pPr>
                      <a:r>
                        <a:rPr lang="uk-UA" sz="1000">
                          <a:effectLst/>
                        </a:rPr>
                        <a:t>Подбати, щоб здобувачі були інформовані про можливості перезарахування (через сайт, кураторів, інформаційні буклети).</a:t>
                      </a:r>
                      <a:endParaRPr lang="ru-RU" sz="1000">
                        <a:effectLst/>
                      </a:endParaRPr>
                    </a:p>
                    <a:p>
                      <a:pPr marL="342900" lvl="0" indent="-342900" algn="just">
                        <a:spcAft>
                          <a:spcPts val="0"/>
                        </a:spcAft>
                        <a:buSzPts val="1000"/>
                        <a:buFont typeface="+mj-lt"/>
                        <a:buAutoNum type="arabicPeriod"/>
                        <a:tabLst>
                          <a:tab pos="457200" algn="l"/>
                        </a:tabLst>
                      </a:pPr>
                      <a:r>
                        <a:rPr lang="uk-UA" sz="1000">
                          <a:effectLst/>
                        </a:rPr>
                        <a:t>Зібрати приклади практики (заяви студентів, накази про визнання результатів, протоколи комісій).</a:t>
                      </a:r>
                      <a:endParaRPr lang="ru-RU" sz="1000">
                        <a:effectLst/>
                      </a:endParaRPr>
                    </a:p>
                    <a:p>
                      <a:pPr marL="342900" lvl="0" indent="-342900" algn="just">
                        <a:spcAft>
                          <a:spcPts val="0"/>
                        </a:spcAft>
                        <a:buSzPts val="1000"/>
                        <a:buFont typeface="+mj-lt"/>
                        <a:buAutoNum type="arabicPeriod"/>
                        <a:tabLst>
                          <a:tab pos="457200" algn="l"/>
                        </a:tabLst>
                      </a:pPr>
                      <a:r>
                        <a:rPr lang="uk-UA" sz="1000">
                          <a:effectLst/>
                        </a:rPr>
                        <a:t>У випадку відмов — мати чіткі, письмово задокументовані та обґрунтовані рішення.</a:t>
                      </a:r>
                      <a:endParaRPr lang="ru-RU" sz="1000">
                        <a:effectLst/>
                      </a:endParaRPr>
                    </a:p>
                    <a:p>
                      <a:pPr marL="342900" lvl="0" indent="-342900" algn="just">
                        <a:spcAft>
                          <a:spcPts val="0"/>
                        </a:spcAft>
                        <a:buSzPts val="1000"/>
                        <a:buFont typeface="+mj-lt"/>
                        <a:buAutoNum type="arabicPeriod"/>
                        <a:tabLst>
                          <a:tab pos="457200" algn="l"/>
                        </a:tabLst>
                      </a:pPr>
                      <a:r>
                        <a:rPr lang="uk-UA" sz="1000">
                          <a:effectLst/>
                        </a:rPr>
                        <a:t>Гарантувати, що процедура є прозорою, зрозумілою та доступною для всіх, а не формальною.</a:t>
                      </a:r>
                      <a:endParaRPr lang="ru-RU" sz="1000">
                        <a:effectLst/>
                      </a:endParaRPr>
                    </a:p>
                    <a:p>
                      <a:pPr marL="342900" lvl="0" indent="-342900" algn="just">
                        <a:spcAft>
                          <a:spcPts val="0"/>
                        </a:spcAft>
                        <a:buSzPts val="1000"/>
                        <a:buFont typeface="+mj-lt"/>
                        <a:buAutoNum type="arabicPeriod"/>
                        <a:tabLst>
                          <a:tab pos="457200" algn="l"/>
                        </a:tabLst>
                      </a:pPr>
                      <a:r>
                        <a:rPr lang="uk-UA" sz="1000">
                          <a:effectLst/>
                        </a:rPr>
                        <a:t>Перед акредитацією — підготувати приклади успішних кейсів визнання результатів навчання (включно з академічною мобільністю).</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2"/>
                  </a:ext>
                </a:extLst>
              </a:tr>
              <a:tr h="530002">
                <a:tc>
                  <a:txBody>
                    <a:bodyPr/>
                    <a:lstStyle/>
                    <a:p>
                      <a:pPr algn="ctr">
                        <a:lnSpc>
                          <a:spcPct val="115000"/>
                        </a:lnSpc>
                        <a:spcAft>
                          <a:spcPts val="0"/>
                        </a:spcAft>
                      </a:pPr>
                      <a:r>
                        <a:rPr lang="uk-UA" sz="1100">
                          <a:effectLst/>
                        </a:rPr>
                        <a:t>NOTA BENE!</a:t>
                      </a:r>
                      <a:endParaRPr lang="ru-RU" sz="1000">
                        <a:effectLst/>
                        <a:latin typeface="Calibri"/>
                        <a:ea typeface="Calibri"/>
                        <a:cs typeface="Times New Roman"/>
                      </a:endParaRPr>
                    </a:p>
                  </a:txBody>
                  <a:tcPr marL="60111" marR="60111" marT="0" marB="0" anchor="ctr"/>
                </a:tc>
                <a:tc>
                  <a:txBody>
                    <a:bodyPr/>
                    <a:lstStyle/>
                    <a:p>
                      <a:pPr algn="just">
                        <a:lnSpc>
                          <a:spcPct val="115000"/>
                        </a:lnSpc>
                        <a:spcAft>
                          <a:spcPts val="0"/>
                        </a:spcAft>
                      </a:pPr>
                      <a:r>
                        <a:rPr lang="uk-UA" sz="1100" dirty="0">
                          <a:effectLst/>
                        </a:rPr>
                        <a:t>! У разі відсутності на ОП практики застосування правил </a:t>
                      </a:r>
                      <a:r>
                        <a:rPr lang="uk-UA" sz="1100" dirty="0" err="1">
                          <a:effectLst/>
                        </a:rPr>
                        <a:t>перезарахування</a:t>
                      </a:r>
                      <a:r>
                        <a:rPr lang="uk-UA" sz="1100" dirty="0">
                          <a:effectLst/>
                        </a:rPr>
                        <a:t> результатів навчання, варто визначити та вказати у звіті причини.</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26777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872208"/>
          </a:xfrm>
        </p:spPr>
        <p:txBody>
          <a:bodyPr>
            <a:normAutofit lnSpcReduction="10000"/>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3.4. </a:t>
            </a:r>
            <a:r>
              <a:rPr lang="uk-UA" sz="2100" dirty="0">
                <a:solidFill>
                  <a:schemeClr val="tx1"/>
                </a:solidFill>
                <a:latin typeface="Times New Roman" pitchFamily="18" charset="0"/>
                <a:cs typeface="Times New Roman" pitchFamily="18" charset="0"/>
              </a:rPr>
              <a:t>Заклад вищої освіти у межах освітньої програми здійснює визнання результатів навчання, здобутих шляхом неформальної та/або </a:t>
            </a:r>
            <a:r>
              <a:rPr lang="uk-UA" sz="2100" dirty="0" err="1">
                <a:solidFill>
                  <a:schemeClr val="tx1"/>
                </a:solidFill>
                <a:latin typeface="Times New Roman" pitchFamily="18" charset="0"/>
                <a:cs typeface="Times New Roman" pitchFamily="18" charset="0"/>
              </a:rPr>
              <a:t>інформальної</a:t>
            </a:r>
            <a:r>
              <a:rPr lang="uk-UA" sz="2100" dirty="0">
                <a:solidFill>
                  <a:schemeClr val="tx1"/>
                </a:solidFill>
                <a:latin typeface="Times New Roman" pitchFamily="18" charset="0"/>
                <a:cs typeface="Times New Roman" pitchFamily="18" charset="0"/>
              </a:rPr>
              <a:t> освіти. Таке визнання здійснюється відповідно до чітких і зрозумілих правил, що не суперечать законодавству, є доступними для всіх учасників освітнього процесу.</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859754974"/>
              </p:ext>
            </p:extLst>
          </p:nvPr>
        </p:nvGraphicFramePr>
        <p:xfrm>
          <a:off x="457201" y="2482436"/>
          <a:ext cx="7859216" cy="3394835"/>
        </p:xfrm>
        <a:graphic>
          <a:graphicData uri="http://schemas.openxmlformats.org/drawingml/2006/table">
            <a:tbl>
              <a:tblPr firstRow="1" firstCol="1" bandRow="1">
                <a:tableStyleId>{5C22544A-7EE6-4342-B048-85BDC9FD1C3A}</a:tableStyleId>
              </a:tblPr>
              <a:tblGrid>
                <a:gridCol w="1715250">
                  <a:extLst>
                    <a:ext uri="{9D8B030D-6E8A-4147-A177-3AD203B41FA5}">
                      <a16:colId xmlns:a16="http://schemas.microsoft.com/office/drawing/2014/main" val="20000"/>
                    </a:ext>
                  </a:extLst>
                </a:gridCol>
                <a:gridCol w="6143966">
                  <a:extLst>
                    <a:ext uri="{9D8B030D-6E8A-4147-A177-3AD203B41FA5}">
                      <a16:colId xmlns:a16="http://schemas.microsoft.com/office/drawing/2014/main" val="20001"/>
                    </a:ext>
                  </a:extLst>
                </a:gridCol>
              </a:tblGrid>
              <a:tr h="1498823">
                <a:tc>
                  <a:txBody>
                    <a:bodyPr/>
                    <a:lstStyle/>
                    <a:p>
                      <a:pPr algn="ctr">
                        <a:lnSpc>
                          <a:spcPct val="115000"/>
                        </a:lnSpc>
                        <a:spcAft>
                          <a:spcPts val="0"/>
                        </a:spcAft>
                      </a:pPr>
                      <a:r>
                        <a:rPr lang="uk-UA" sz="1100">
                          <a:effectLst/>
                        </a:rPr>
                        <a:t>Суть підкритерію</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Заклад вищої освіти має чітко визначені правила та процедури визнання результатів навчання, отриманих у процесі неформальної (курси, тренінги, сертифікаційні програми тощо) та/або інформальної освіти (самоосвіта, професійна діяльність, практичний досвід).</a:t>
                      </a:r>
                      <a:endParaRPr lang="ru-RU" sz="1000">
                        <a:effectLst/>
                      </a:endParaRPr>
                    </a:p>
                    <a:p>
                      <a:pPr algn="just">
                        <a:spcAft>
                          <a:spcPts val="0"/>
                        </a:spcAft>
                      </a:pPr>
                      <a:r>
                        <a:rPr lang="uk-UA" sz="1000">
                          <a:effectLst/>
                        </a:rPr>
                        <a:t>Ці правила повинні:</a:t>
                      </a:r>
                      <a:endParaRPr lang="ru-RU" sz="1000">
                        <a:effectLst/>
                      </a:endParaRPr>
                    </a:p>
                    <a:p>
                      <a:pPr marL="342900" lvl="0" indent="-342900" algn="just">
                        <a:spcAft>
                          <a:spcPts val="0"/>
                        </a:spcAft>
                        <a:buSzPts val="1000"/>
                        <a:buFont typeface="Symbol"/>
                        <a:buChar char=""/>
                        <a:tabLst>
                          <a:tab pos="457200" algn="l"/>
                        </a:tabLst>
                      </a:pPr>
                      <a:r>
                        <a:rPr lang="uk-UA" sz="1000">
                          <a:effectLst/>
                        </a:rPr>
                        <a:t>бути закріпленими у локальних актах ЗВО;</a:t>
                      </a:r>
                      <a:endParaRPr lang="ru-RU" sz="1000">
                        <a:effectLst/>
                      </a:endParaRPr>
                    </a:p>
                    <a:p>
                      <a:pPr marL="342900" lvl="0" indent="-342900" algn="just">
                        <a:spcAft>
                          <a:spcPts val="0"/>
                        </a:spcAft>
                        <a:buSzPts val="1000"/>
                        <a:buFont typeface="Symbol"/>
                        <a:buChar char=""/>
                        <a:tabLst>
                          <a:tab pos="457200" algn="l"/>
                        </a:tabLst>
                      </a:pPr>
                      <a:r>
                        <a:rPr lang="uk-UA" sz="1000">
                          <a:effectLst/>
                        </a:rPr>
                        <a:t>відповідати національному законодавству та міжнародним вимогам;</a:t>
                      </a:r>
                      <a:endParaRPr lang="ru-RU" sz="1000">
                        <a:effectLst/>
                      </a:endParaRPr>
                    </a:p>
                    <a:p>
                      <a:pPr marL="342900" lvl="0" indent="-342900" algn="just">
                        <a:spcAft>
                          <a:spcPts val="0"/>
                        </a:spcAft>
                        <a:buSzPts val="1000"/>
                        <a:buFont typeface="Symbol"/>
                        <a:buChar char=""/>
                        <a:tabLst>
                          <a:tab pos="457200" algn="l"/>
                        </a:tabLst>
                      </a:pPr>
                      <a:r>
                        <a:rPr lang="uk-UA" sz="1000">
                          <a:effectLst/>
                        </a:rPr>
                        <a:t>бути доступними і зрозумілими для здобувачів;</a:t>
                      </a:r>
                      <a:endParaRPr lang="ru-RU" sz="1000">
                        <a:effectLst/>
                      </a:endParaRPr>
                    </a:p>
                    <a:p>
                      <a:pPr marL="342900" lvl="0" indent="-342900" algn="just">
                        <a:spcAft>
                          <a:spcPts val="0"/>
                        </a:spcAft>
                        <a:buSzPts val="1000"/>
                        <a:buFont typeface="Symbol"/>
                        <a:buChar char=""/>
                        <a:tabLst>
                          <a:tab pos="457200" algn="l"/>
                        </a:tabLst>
                      </a:pPr>
                      <a:r>
                        <a:rPr lang="uk-UA" sz="1000">
                          <a:effectLst/>
                        </a:rPr>
                        <a:t>застосовуватись послідовно та документуватись.</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1896012">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SzPts val="1000"/>
                        <a:buFont typeface="+mj-lt"/>
                        <a:buAutoNum type="arabicPeriod"/>
                        <a:tabLst>
                          <a:tab pos="457200" algn="l"/>
                        </a:tabLst>
                      </a:pPr>
                      <a:r>
                        <a:rPr lang="uk-UA" sz="1100" dirty="0">
                          <a:effectLst/>
                        </a:rPr>
                        <a:t>Закон України «Про вищу освіту» (п.11 ч.1 ст.1, п.62 ч.2 ст.32, п.171 ч.1 ст.62).</a:t>
                      </a:r>
                      <a:endParaRPr lang="ru-RU" sz="1000" dirty="0">
                        <a:effectLst/>
                      </a:endParaRPr>
                    </a:p>
                    <a:p>
                      <a:pPr marL="342900" lvl="0" indent="-342900" algn="just">
                        <a:lnSpc>
                          <a:spcPct val="115000"/>
                        </a:lnSpc>
                        <a:spcAft>
                          <a:spcPts val="0"/>
                        </a:spcAft>
                        <a:buSzPts val="1000"/>
                        <a:buFont typeface="+mj-lt"/>
                        <a:buAutoNum type="arabicPeriod"/>
                        <a:tabLst>
                          <a:tab pos="457200" algn="l"/>
                        </a:tabLst>
                      </a:pPr>
                      <a:r>
                        <a:rPr lang="uk-UA" sz="1100" dirty="0">
                          <a:effectLst/>
                        </a:rPr>
                        <a:t>Закон України «Про освіту» (ч.3–4 ст.8).</a:t>
                      </a:r>
                      <a:endParaRPr lang="ru-RU" sz="1000" dirty="0">
                        <a:effectLst/>
                      </a:endParaRPr>
                    </a:p>
                    <a:p>
                      <a:pPr marL="342900" lvl="0" indent="-342900" algn="just">
                        <a:lnSpc>
                          <a:spcPct val="115000"/>
                        </a:lnSpc>
                        <a:spcAft>
                          <a:spcPts val="0"/>
                        </a:spcAft>
                        <a:buSzPts val="1000"/>
                        <a:buFont typeface="+mj-lt"/>
                        <a:buAutoNum type="arabicPeriod"/>
                        <a:tabLst>
                          <a:tab pos="457200" algn="l"/>
                        </a:tabLst>
                      </a:pPr>
                      <a:r>
                        <a:rPr lang="uk-UA" sz="1100" dirty="0">
                          <a:effectLst/>
                        </a:rPr>
                        <a:t>Порядок визнання у вищій та фаховій </a:t>
                      </a:r>
                      <a:r>
                        <a:rPr lang="uk-UA" sz="1100" dirty="0" err="1">
                          <a:effectLst/>
                        </a:rPr>
                        <a:t>передвищій</a:t>
                      </a:r>
                      <a:r>
                        <a:rPr lang="uk-UA" sz="1100" dirty="0">
                          <a:effectLst/>
                        </a:rPr>
                        <a:t> освіті результатів навчання, здобутих шляхом неформальної та/або </a:t>
                      </a:r>
                      <a:r>
                        <a:rPr lang="uk-UA" sz="1100" dirty="0" err="1">
                          <a:effectLst/>
                        </a:rPr>
                        <a:t>інформальної</a:t>
                      </a:r>
                      <a:r>
                        <a:rPr lang="uk-UA" sz="1100" dirty="0">
                          <a:effectLst/>
                        </a:rPr>
                        <a:t> освіти.</a:t>
                      </a:r>
                      <a:endParaRPr lang="ru-RU" sz="1000" dirty="0">
                        <a:effectLst/>
                      </a:endParaRPr>
                    </a:p>
                    <a:p>
                      <a:pPr marL="342900" lvl="0" indent="-342900" algn="just">
                        <a:lnSpc>
                          <a:spcPct val="115000"/>
                        </a:lnSpc>
                        <a:spcAft>
                          <a:spcPts val="0"/>
                        </a:spcAft>
                        <a:buSzPts val="1000"/>
                        <a:buFont typeface="+mj-lt"/>
                        <a:buAutoNum type="arabicPeriod"/>
                        <a:tabLst>
                          <a:tab pos="457200" algn="l"/>
                        </a:tabLst>
                      </a:pPr>
                      <a:r>
                        <a:rPr lang="uk-UA" sz="1100" dirty="0">
                          <a:effectLst/>
                        </a:rPr>
                        <a:t>Стандарти і рекомендації щодо забезпечення якості в Європейському просторі вищої освіти (ESG 2015), Стандарт 1.3.</a:t>
                      </a:r>
                      <a:endParaRPr lang="ru-RU" sz="1000" dirty="0">
                        <a:effectLst/>
                      </a:endParaRPr>
                    </a:p>
                    <a:p>
                      <a:pPr marL="342900" lvl="0" indent="-342900" algn="just">
                        <a:lnSpc>
                          <a:spcPct val="115000"/>
                        </a:lnSpc>
                        <a:spcAft>
                          <a:spcPts val="0"/>
                        </a:spcAft>
                        <a:buSzPts val="1000"/>
                        <a:buFont typeface="+mj-lt"/>
                        <a:buAutoNum type="arabicPeriod"/>
                        <a:tabLst>
                          <a:tab pos="457200" algn="l"/>
                        </a:tabLst>
                      </a:pPr>
                      <a:r>
                        <a:rPr lang="uk-UA" sz="1100" dirty="0">
                          <a:effectLst/>
                        </a:rPr>
                        <a:t>Локальні акти ЗВО (Положення про визнання результатів неформальної/</a:t>
                      </a:r>
                      <a:r>
                        <a:rPr lang="uk-UA" sz="1100" dirty="0" err="1">
                          <a:effectLst/>
                        </a:rPr>
                        <a:t>інформальної</a:t>
                      </a:r>
                      <a:r>
                        <a:rPr lang="uk-UA" sz="1100" dirty="0">
                          <a:effectLst/>
                        </a:rPr>
                        <a:t> освіти, регламент роботи комісій з визнання тощо).</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72264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1711586494"/>
              </p:ext>
            </p:extLst>
          </p:nvPr>
        </p:nvGraphicFramePr>
        <p:xfrm>
          <a:off x="611560" y="404663"/>
          <a:ext cx="7560839" cy="6192689"/>
        </p:xfrm>
        <a:graphic>
          <a:graphicData uri="http://schemas.openxmlformats.org/drawingml/2006/table">
            <a:tbl>
              <a:tblPr firstRow="1" firstCol="1" bandRow="1">
                <a:tableStyleId>{5C22544A-7EE6-4342-B048-85BDC9FD1C3A}</a:tableStyleId>
              </a:tblPr>
              <a:tblGrid>
                <a:gridCol w="1650130">
                  <a:extLst>
                    <a:ext uri="{9D8B030D-6E8A-4147-A177-3AD203B41FA5}">
                      <a16:colId xmlns:a16="http://schemas.microsoft.com/office/drawing/2014/main" val="20000"/>
                    </a:ext>
                  </a:extLst>
                </a:gridCol>
                <a:gridCol w="5910709">
                  <a:extLst>
                    <a:ext uri="{9D8B030D-6E8A-4147-A177-3AD203B41FA5}">
                      <a16:colId xmlns:a16="http://schemas.microsoft.com/office/drawing/2014/main" val="20001"/>
                    </a:ext>
                  </a:extLst>
                </a:gridCol>
              </a:tblGrid>
              <a:tr h="1681517">
                <a:tc>
                  <a:txBody>
                    <a:bodyPr/>
                    <a:lstStyle/>
                    <a:p>
                      <a:pPr algn="ctr">
                        <a:lnSpc>
                          <a:spcPct val="115000"/>
                        </a:lnSpc>
                        <a:spcAft>
                          <a:spcPts val="0"/>
                        </a:spcAft>
                      </a:pPr>
                      <a:r>
                        <a:rPr lang="uk-UA" sz="900" dirty="0">
                          <a:effectLst/>
                        </a:rPr>
                        <a:t>Що перевірятимуть експерти</a:t>
                      </a:r>
                      <a:endParaRPr lang="ru-RU" sz="900" dirty="0">
                        <a:effectLst/>
                      </a:endParaRPr>
                    </a:p>
                    <a:p>
                      <a:pPr algn="ctr">
                        <a:lnSpc>
                          <a:spcPct val="115000"/>
                        </a:lnSpc>
                        <a:spcAft>
                          <a:spcPts val="0"/>
                        </a:spcAft>
                      </a:pPr>
                      <a:r>
                        <a:rPr lang="uk-UA" sz="900" dirty="0">
                          <a:effectLst/>
                        </a:rPr>
                        <a:t> </a:t>
                      </a:r>
                      <a:endParaRPr lang="ru-RU" sz="900" dirty="0">
                        <a:effectLst/>
                        <a:latin typeface="Calibri"/>
                        <a:ea typeface="Calibri"/>
                        <a:cs typeface="Times New Roman"/>
                      </a:endParaRPr>
                    </a:p>
                  </a:txBody>
                  <a:tcPr marL="44234" marR="44234" marT="0" marB="0" anchor="ctr"/>
                </a:tc>
                <a:tc>
                  <a:txBody>
                    <a:bodyPr/>
                    <a:lstStyle/>
                    <a:p>
                      <a:pPr marL="342900" lvl="0" indent="-342900" algn="just">
                        <a:lnSpc>
                          <a:spcPct val="115000"/>
                        </a:lnSpc>
                        <a:spcAft>
                          <a:spcPts val="0"/>
                        </a:spcAft>
                        <a:buSzPts val="1000"/>
                        <a:buFont typeface="+mj-lt"/>
                        <a:buAutoNum type="arabicPeriod"/>
                        <a:tabLst>
                          <a:tab pos="457200" algn="l"/>
                        </a:tabLst>
                      </a:pPr>
                      <a:r>
                        <a:rPr lang="uk-UA" sz="900" dirty="0">
                          <a:effectLst/>
                        </a:rPr>
                        <a:t>Наявність локального акту ЗВО, який регламентує процедуру визнання результатів неформальної та </a:t>
                      </a:r>
                      <a:r>
                        <a:rPr lang="uk-UA" sz="900" dirty="0" err="1">
                          <a:effectLst/>
                        </a:rPr>
                        <a:t>інформальної</a:t>
                      </a:r>
                      <a:r>
                        <a:rPr lang="uk-UA" sz="900" dirty="0">
                          <a:effectLst/>
                        </a:rPr>
                        <a:t> освіти.</a:t>
                      </a:r>
                      <a:endParaRPr lang="ru-RU" sz="900" dirty="0">
                        <a:effectLst/>
                      </a:endParaRPr>
                    </a:p>
                    <a:p>
                      <a:pPr marL="342900" lvl="0" indent="-342900" algn="just">
                        <a:lnSpc>
                          <a:spcPct val="115000"/>
                        </a:lnSpc>
                        <a:spcAft>
                          <a:spcPts val="0"/>
                        </a:spcAft>
                        <a:buSzPts val="1000"/>
                        <a:buFont typeface="+mj-lt"/>
                        <a:buAutoNum type="arabicPeriod"/>
                        <a:tabLst>
                          <a:tab pos="457200" algn="l"/>
                        </a:tabLst>
                      </a:pPr>
                      <a:r>
                        <a:rPr lang="uk-UA" sz="900" dirty="0">
                          <a:effectLst/>
                        </a:rPr>
                        <a:t>Відповідність цього акту законодавству та Порядку, затвердженому МОН.</a:t>
                      </a:r>
                      <a:endParaRPr lang="ru-RU" sz="900" dirty="0">
                        <a:effectLst/>
                      </a:endParaRPr>
                    </a:p>
                    <a:p>
                      <a:pPr marL="342900" lvl="0" indent="-342900" algn="just">
                        <a:lnSpc>
                          <a:spcPct val="115000"/>
                        </a:lnSpc>
                        <a:spcAft>
                          <a:spcPts val="0"/>
                        </a:spcAft>
                        <a:buSzPts val="1000"/>
                        <a:buFont typeface="+mj-lt"/>
                        <a:buAutoNum type="arabicPeriod"/>
                        <a:tabLst>
                          <a:tab pos="457200" algn="l"/>
                        </a:tabLst>
                      </a:pPr>
                      <a:r>
                        <a:rPr lang="uk-UA" sz="900" dirty="0">
                          <a:effectLst/>
                        </a:rPr>
                        <a:t>Прозорість і доступність інформації для здобувачів (де і як вони можуть дізнатись про процедуру, які документи потрібно подати).</a:t>
                      </a:r>
                      <a:endParaRPr lang="ru-RU" sz="900" dirty="0">
                        <a:effectLst/>
                      </a:endParaRPr>
                    </a:p>
                    <a:p>
                      <a:pPr marL="342900" lvl="0" indent="-342900" algn="just">
                        <a:lnSpc>
                          <a:spcPct val="115000"/>
                        </a:lnSpc>
                        <a:spcAft>
                          <a:spcPts val="0"/>
                        </a:spcAft>
                        <a:buSzPts val="1000"/>
                        <a:buFont typeface="+mj-lt"/>
                        <a:buAutoNum type="arabicPeriod"/>
                        <a:tabLst>
                          <a:tab pos="457200" algn="l"/>
                        </a:tabLst>
                      </a:pPr>
                      <a:r>
                        <a:rPr lang="uk-UA" sz="900" dirty="0">
                          <a:effectLst/>
                        </a:rPr>
                        <a:t>Факти застосування процедур на практиці (приклади розглянутих заяв, прийняті рішення, обґрунтовані відмови).</a:t>
                      </a:r>
                      <a:endParaRPr lang="ru-RU" sz="900" dirty="0">
                        <a:effectLst/>
                      </a:endParaRPr>
                    </a:p>
                    <a:p>
                      <a:pPr marL="342900" lvl="0" indent="-342900" algn="just">
                        <a:lnSpc>
                          <a:spcPct val="115000"/>
                        </a:lnSpc>
                        <a:spcAft>
                          <a:spcPts val="0"/>
                        </a:spcAft>
                        <a:buSzPts val="1000"/>
                        <a:buFont typeface="+mj-lt"/>
                        <a:buAutoNum type="arabicPeriod"/>
                        <a:tabLst>
                          <a:tab pos="457200" algn="l"/>
                        </a:tabLst>
                      </a:pPr>
                      <a:r>
                        <a:rPr lang="uk-UA" sz="900" dirty="0">
                          <a:effectLst/>
                        </a:rPr>
                        <a:t>Наявність механізму оскарження рішень.</a:t>
                      </a:r>
                      <a:endParaRPr lang="ru-RU" sz="900" dirty="0">
                        <a:effectLst/>
                      </a:endParaRPr>
                    </a:p>
                    <a:p>
                      <a:pPr marL="342900" lvl="0" indent="-342900" algn="just">
                        <a:lnSpc>
                          <a:spcPct val="115000"/>
                        </a:lnSpc>
                        <a:spcAft>
                          <a:spcPts val="0"/>
                        </a:spcAft>
                        <a:buSzPts val="1000"/>
                        <a:buFont typeface="+mj-lt"/>
                        <a:buAutoNum type="arabicPeriod"/>
                        <a:tabLst>
                          <a:tab pos="457200" algn="l"/>
                        </a:tabLst>
                      </a:pPr>
                      <a:r>
                        <a:rPr lang="uk-UA" sz="900" dirty="0">
                          <a:effectLst/>
                        </a:rPr>
                        <a:t>Дотримання термінів, повноти аналізу заяв і відповідність зарахованих результатів рівню ОП.</a:t>
                      </a:r>
                      <a:endParaRPr lang="ru-RU" sz="900" dirty="0">
                        <a:effectLst/>
                        <a:latin typeface="Calibri"/>
                        <a:ea typeface="Calibri"/>
                        <a:cs typeface="Times New Roman"/>
                      </a:endParaRPr>
                    </a:p>
                  </a:txBody>
                  <a:tcPr marL="44234" marR="44234" marT="0" marB="0"/>
                </a:tc>
                <a:extLst>
                  <a:ext uri="{0D108BD9-81ED-4DB2-BD59-A6C34878D82A}">
                    <a16:rowId xmlns:a16="http://schemas.microsoft.com/office/drawing/2014/main" val="10000"/>
                  </a:ext>
                </a:extLst>
              </a:tr>
              <a:tr h="2089616">
                <a:tc>
                  <a:txBody>
                    <a:bodyPr/>
                    <a:lstStyle/>
                    <a:p>
                      <a:pPr algn="ctr">
                        <a:lnSpc>
                          <a:spcPct val="115000"/>
                        </a:lnSpc>
                        <a:spcAft>
                          <a:spcPts val="0"/>
                        </a:spcAft>
                      </a:pPr>
                      <a:r>
                        <a:rPr lang="uk-UA" sz="900">
                          <a:effectLst/>
                        </a:rPr>
                        <a:t>Можливі недоліки та як їх обґрунтовувати</a:t>
                      </a:r>
                      <a:endParaRPr lang="ru-RU" sz="900">
                        <a:effectLst/>
                        <a:latin typeface="Calibri"/>
                        <a:ea typeface="Calibri"/>
                        <a:cs typeface="Times New Roman"/>
                      </a:endParaRPr>
                    </a:p>
                  </a:txBody>
                  <a:tcPr marL="44234" marR="44234" marT="0" marB="0" anchor="ctr"/>
                </a:tc>
                <a:tc>
                  <a:txBody>
                    <a:bodyPr/>
                    <a:lstStyle/>
                    <a:p>
                      <a:pPr algn="just">
                        <a:lnSpc>
                          <a:spcPct val="115000"/>
                        </a:lnSpc>
                        <a:spcBef>
                          <a:spcPts val="1000"/>
                        </a:spcBef>
                        <a:spcAft>
                          <a:spcPts val="0"/>
                        </a:spcAft>
                      </a:pPr>
                      <a:r>
                        <a:rPr lang="uk-UA" sz="900" dirty="0">
                          <a:effectLst/>
                        </a:rPr>
                        <a:t>Недолік 3.4.1. Процедури не визначені або не відповідають законодавству.</a:t>
                      </a:r>
                      <a:endParaRPr lang="ru-RU" sz="900" dirty="0">
                        <a:effectLst/>
                      </a:endParaRPr>
                    </a:p>
                    <a:p>
                      <a:pPr algn="just">
                        <a:spcAft>
                          <a:spcPts val="0"/>
                        </a:spcAft>
                      </a:pPr>
                      <a:r>
                        <a:rPr lang="uk-UA" sz="900" dirty="0">
                          <a:effectLst/>
                        </a:rPr>
                        <a:t>Обґрунтування:</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констатація відсутності локальних процедур у ЗВО;</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або вказівка на невідповідність локальних актів вимогам Порядку (наприклад: відсутність термінів розгляду, механізму оскарження, опису обов’язків учасників процесу тощо).</a:t>
                      </a:r>
                      <a:endParaRPr lang="ru-RU" sz="900" dirty="0">
                        <a:effectLst/>
                      </a:endParaRPr>
                    </a:p>
                    <a:p>
                      <a:pPr algn="just">
                        <a:lnSpc>
                          <a:spcPct val="115000"/>
                        </a:lnSpc>
                        <a:spcBef>
                          <a:spcPts val="1000"/>
                        </a:spcBef>
                        <a:spcAft>
                          <a:spcPts val="0"/>
                        </a:spcAft>
                      </a:pPr>
                      <a:r>
                        <a:rPr lang="uk-UA" sz="900" dirty="0">
                          <a:effectLst/>
                        </a:rPr>
                        <a:t>Недолік 3.4.2. Процедури визначені, але не застосовуються / порушуються.</a:t>
                      </a:r>
                      <a:endParaRPr lang="ru-RU" sz="900" dirty="0">
                        <a:effectLst/>
                      </a:endParaRPr>
                    </a:p>
                    <a:p>
                      <a:pPr algn="just">
                        <a:spcAft>
                          <a:spcPts val="0"/>
                        </a:spcAft>
                      </a:pPr>
                      <a:r>
                        <a:rPr lang="uk-UA" sz="900" dirty="0">
                          <a:effectLst/>
                        </a:rPr>
                        <a:t>Обґрунтування:</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наведення фактів недотримання правил (порушення термінів, відсутність відповіді на заяви, відсутність оцінювання результатів, некоректне зарахування, перевищення обсягів тощо);</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пояснення, що недолік підтверджується практичними прикладами (ігнорування звернень, відсутність документів про рішення, відсутність допомоги здобувачам у підготовці декларацій).</a:t>
                      </a:r>
                      <a:endParaRPr lang="ru-RU" sz="900" dirty="0">
                        <a:effectLst/>
                        <a:latin typeface="Calibri"/>
                        <a:ea typeface="Times New Roman"/>
                        <a:cs typeface="Times New Roman"/>
                      </a:endParaRPr>
                    </a:p>
                  </a:txBody>
                  <a:tcPr marL="44234" marR="44234" marT="0" marB="0"/>
                </a:tc>
                <a:extLst>
                  <a:ext uri="{0D108BD9-81ED-4DB2-BD59-A6C34878D82A}">
                    <a16:rowId xmlns:a16="http://schemas.microsoft.com/office/drawing/2014/main" val="10001"/>
                  </a:ext>
                </a:extLst>
              </a:tr>
              <a:tr h="2056430">
                <a:tc>
                  <a:txBody>
                    <a:bodyPr/>
                    <a:lstStyle/>
                    <a:p>
                      <a:pPr algn="ctr">
                        <a:lnSpc>
                          <a:spcPct val="115000"/>
                        </a:lnSpc>
                        <a:spcAft>
                          <a:spcPts val="0"/>
                        </a:spcAft>
                      </a:pPr>
                      <a:r>
                        <a:rPr lang="uk-UA" sz="900">
                          <a:effectLst/>
                        </a:rPr>
                        <a:t>Практичні рекомендації для гарантів</a:t>
                      </a:r>
                      <a:endParaRPr lang="ru-RU" sz="900">
                        <a:effectLst/>
                      </a:endParaRPr>
                    </a:p>
                    <a:p>
                      <a:pPr algn="ctr">
                        <a:lnSpc>
                          <a:spcPct val="115000"/>
                        </a:lnSpc>
                        <a:spcAft>
                          <a:spcPts val="0"/>
                        </a:spcAft>
                      </a:pPr>
                      <a:r>
                        <a:rPr lang="uk-UA" sz="900">
                          <a:effectLst/>
                        </a:rPr>
                        <a:t> </a:t>
                      </a:r>
                      <a:endParaRPr lang="ru-RU" sz="900">
                        <a:effectLst/>
                        <a:latin typeface="Calibri"/>
                        <a:ea typeface="Calibri"/>
                        <a:cs typeface="Times New Roman"/>
                      </a:endParaRPr>
                    </a:p>
                  </a:txBody>
                  <a:tcPr marL="44234" marR="44234" marT="0" marB="0" anchor="ctr"/>
                </a:tc>
                <a:tc>
                  <a:txBody>
                    <a:bodyPr/>
                    <a:lstStyle/>
                    <a:p>
                      <a:pPr algn="just">
                        <a:spcAft>
                          <a:spcPts val="0"/>
                        </a:spcAft>
                      </a:pPr>
                      <a:r>
                        <a:rPr lang="uk-UA" sz="900" dirty="0">
                          <a:effectLst/>
                        </a:rPr>
                        <a:t>Перевірте локальні документи: чи існує у ЗВО окреме положення про визнання результатів неформальної та </a:t>
                      </a:r>
                      <a:r>
                        <a:rPr lang="uk-UA" sz="900" dirty="0" err="1">
                          <a:effectLst/>
                        </a:rPr>
                        <a:t>інформальної</a:t>
                      </a:r>
                      <a:r>
                        <a:rPr lang="uk-UA" sz="900" dirty="0">
                          <a:effectLst/>
                        </a:rPr>
                        <a:t> освіти, чи воно відповідає вимогам законодавства.</a:t>
                      </a:r>
                      <a:endParaRPr lang="ru-RU" sz="900" dirty="0">
                        <a:effectLst/>
                      </a:endParaRPr>
                    </a:p>
                    <a:p>
                      <a:pPr algn="just">
                        <a:spcAft>
                          <a:spcPts val="0"/>
                        </a:spcAft>
                      </a:pPr>
                      <a:r>
                        <a:rPr lang="uk-UA" sz="900" dirty="0">
                          <a:effectLst/>
                        </a:rPr>
                        <a:t>Забезпечте поінформованість здобувачів:</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розмістіть процедури на сайті ЗВО та в особистих кабінетах студентів;</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передбачте ознайомлення під час адаптаційних курсів, на зустрічах зі студентами.</a:t>
                      </a:r>
                      <a:endParaRPr lang="ru-RU" sz="900" dirty="0">
                        <a:effectLst/>
                      </a:endParaRPr>
                    </a:p>
                    <a:p>
                      <a:pPr algn="just">
                        <a:spcAft>
                          <a:spcPts val="0"/>
                        </a:spcAft>
                      </a:pPr>
                      <a:r>
                        <a:rPr lang="uk-UA" sz="900" dirty="0">
                          <a:effectLst/>
                        </a:rPr>
                        <a:t>Забезпечте реальне застосування процедур:</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створіть комісію або визначте відповідальних осіб;</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ведіть документацію (заяви, рішення, причини відмов).</a:t>
                      </a:r>
                      <a:endParaRPr lang="ru-RU" sz="900" dirty="0">
                        <a:effectLst/>
                      </a:endParaRPr>
                    </a:p>
                    <a:p>
                      <a:pPr algn="just">
                        <a:spcAft>
                          <a:spcPts val="0"/>
                        </a:spcAft>
                      </a:pPr>
                      <a:r>
                        <a:rPr lang="uk-UA" sz="900" dirty="0">
                          <a:effectLst/>
                        </a:rPr>
                        <a:t>Враховуйте міжнародні підходи: неформальна освіта часто передбачає сертифікати (</a:t>
                      </a:r>
                      <a:r>
                        <a:rPr lang="uk-UA" sz="900" dirty="0" err="1">
                          <a:effectLst/>
                        </a:rPr>
                        <a:t>онлайн-курси</a:t>
                      </a:r>
                      <a:r>
                        <a:rPr lang="uk-UA" sz="900" dirty="0">
                          <a:effectLst/>
                        </a:rPr>
                        <a:t>, тренінги), </a:t>
                      </a:r>
                      <a:r>
                        <a:rPr lang="uk-UA" sz="900" dirty="0" err="1">
                          <a:effectLst/>
                        </a:rPr>
                        <a:t>інформальна</a:t>
                      </a:r>
                      <a:r>
                        <a:rPr lang="uk-UA" sz="900" dirty="0">
                          <a:effectLst/>
                        </a:rPr>
                        <a:t> – опис практичного досвіду. Розробіть критерії співставлення таких результатів з результатами навчання освітньої програми.</a:t>
                      </a:r>
                      <a:endParaRPr lang="ru-RU" sz="900" dirty="0">
                        <a:effectLst/>
                      </a:endParaRPr>
                    </a:p>
                    <a:p>
                      <a:pPr algn="just">
                        <a:spcAft>
                          <a:spcPts val="0"/>
                        </a:spcAft>
                      </a:pPr>
                      <a:r>
                        <a:rPr lang="uk-UA" sz="900" dirty="0">
                          <a:effectLst/>
                        </a:rPr>
                        <a:t>Передбачте механізм оскарження рішень щодо відмови у визнанні.</a:t>
                      </a:r>
                      <a:endParaRPr lang="ru-RU" sz="900" dirty="0">
                        <a:effectLst/>
                      </a:endParaRPr>
                    </a:p>
                    <a:p>
                      <a:pPr algn="just">
                        <a:spcAft>
                          <a:spcPts val="0"/>
                        </a:spcAft>
                      </a:pPr>
                      <a:r>
                        <a:rPr lang="uk-UA" sz="900" dirty="0">
                          <a:effectLst/>
                        </a:rPr>
                        <a:t>Проводьте роз’яснювальну роботу серед викладачів, щоб уникати упередженості або формального ставлення до визнання результатів.</a:t>
                      </a:r>
                      <a:endParaRPr lang="ru-RU" sz="900" dirty="0">
                        <a:effectLst/>
                        <a:latin typeface="Calibri"/>
                        <a:ea typeface="Times New Roman"/>
                        <a:cs typeface="Times New Roman"/>
                      </a:endParaRPr>
                    </a:p>
                  </a:txBody>
                  <a:tcPr marL="44234" marR="44234" marT="0" marB="0"/>
                </a:tc>
                <a:extLst>
                  <a:ext uri="{0D108BD9-81ED-4DB2-BD59-A6C34878D82A}">
                    <a16:rowId xmlns:a16="http://schemas.microsoft.com/office/drawing/2014/main" val="10002"/>
                  </a:ext>
                </a:extLst>
              </a:tr>
              <a:tr h="365126">
                <a:tc>
                  <a:txBody>
                    <a:bodyPr/>
                    <a:lstStyle/>
                    <a:p>
                      <a:pPr algn="ctr">
                        <a:lnSpc>
                          <a:spcPct val="115000"/>
                        </a:lnSpc>
                        <a:spcAft>
                          <a:spcPts val="0"/>
                        </a:spcAft>
                      </a:pPr>
                      <a:r>
                        <a:rPr lang="uk-UA" sz="900">
                          <a:effectLst/>
                        </a:rPr>
                        <a:t>NOTA BENE!</a:t>
                      </a:r>
                      <a:endParaRPr lang="ru-RU" sz="900">
                        <a:effectLst/>
                        <a:latin typeface="Calibri"/>
                        <a:ea typeface="Calibri"/>
                        <a:cs typeface="Times New Roman"/>
                      </a:endParaRPr>
                    </a:p>
                  </a:txBody>
                  <a:tcPr marL="44234" marR="44234" marT="0" marB="0" anchor="ctr"/>
                </a:tc>
                <a:tc>
                  <a:txBody>
                    <a:bodyPr/>
                    <a:lstStyle/>
                    <a:p>
                      <a:pPr algn="just">
                        <a:lnSpc>
                          <a:spcPct val="115000"/>
                        </a:lnSpc>
                        <a:spcAft>
                          <a:spcPts val="0"/>
                        </a:spcAft>
                      </a:pPr>
                      <a:r>
                        <a:rPr lang="uk-UA" sz="900" dirty="0">
                          <a:effectLst/>
                        </a:rPr>
                        <a:t>! У разі відсутності практики визнання результатів навчання, отриманих у неформальній та/або </a:t>
                      </a:r>
                      <a:r>
                        <a:rPr lang="uk-UA" sz="900" dirty="0" err="1">
                          <a:effectLst/>
                        </a:rPr>
                        <a:t>інформальній</a:t>
                      </a:r>
                      <a:r>
                        <a:rPr lang="uk-UA" sz="900" dirty="0">
                          <a:effectLst/>
                        </a:rPr>
                        <a:t> освіті, варто визначити та констатувати причини цього.</a:t>
                      </a:r>
                      <a:endParaRPr lang="ru-RU" sz="900" dirty="0">
                        <a:effectLst/>
                        <a:latin typeface="Calibri"/>
                        <a:ea typeface="Calibri"/>
                        <a:cs typeface="Times New Roman"/>
                      </a:endParaRPr>
                    </a:p>
                  </a:txBody>
                  <a:tcPr marL="44234" marR="44234"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63950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8" name="Подзаголовок 7"/>
          <p:cNvSpPr>
            <a:spLocks noGrp="1"/>
          </p:cNvSpPr>
          <p:nvPr>
            <p:ph type="subTitle" idx="1"/>
          </p:nvPr>
        </p:nvSpPr>
        <p:spPr/>
        <p:txBody>
          <a:bodyPr/>
          <a:lstStyle/>
          <a:p>
            <a:endParaRPr lang="ru-RU" dirty="0"/>
          </a:p>
        </p:txBody>
      </p:sp>
      <p:graphicFrame>
        <p:nvGraphicFramePr>
          <p:cNvPr id="9" name="Таблица 8"/>
          <p:cNvGraphicFramePr>
            <a:graphicFrameLocks noGrp="1"/>
          </p:cNvGraphicFramePr>
          <p:nvPr>
            <p:extLst>
              <p:ext uri="{D42A27DB-BD31-4B8C-83A1-F6EECF244321}">
                <p14:modId xmlns:p14="http://schemas.microsoft.com/office/powerpoint/2010/main" val="1578169402"/>
              </p:ext>
            </p:extLst>
          </p:nvPr>
        </p:nvGraphicFramePr>
        <p:xfrm>
          <a:off x="457201" y="332656"/>
          <a:ext cx="7931224" cy="6120680"/>
        </p:xfrm>
        <a:graphic>
          <a:graphicData uri="http://schemas.openxmlformats.org/drawingml/2006/table">
            <a:tbl>
              <a:tblPr firstRow="1" firstCol="1" bandRow="1">
                <a:tableStyleId>{5C22544A-7EE6-4342-B048-85BDC9FD1C3A}</a:tableStyleId>
              </a:tblPr>
              <a:tblGrid>
                <a:gridCol w="1730966">
                  <a:extLst>
                    <a:ext uri="{9D8B030D-6E8A-4147-A177-3AD203B41FA5}">
                      <a16:colId xmlns:a16="http://schemas.microsoft.com/office/drawing/2014/main" val="20000"/>
                    </a:ext>
                  </a:extLst>
                </a:gridCol>
                <a:gridCol w="6200258">
                  <a:extLst>
                    <a:ext uri="{9D8B030D-6E8A-4147-A177-3AD203B41FA5}">
                      <a16:colId xmlns:a16="http://schemas.microsoft.com/office/drawing/2014/main" val="20001"/>
                    </a:ext>
                  </a:extLst>
                </a:gridCol>
              </a:tblGrid>
              <a:tr h="1021272">
                <a:tc>
                  <a:txBody>
                    <a:bodyPr/>
                    <a:lstStyle/>
                    <a:p>
                      <a:pPr algn="ctr">
                        <a:lnSpc>
                          <a:spcPct val="115000"/>
                        </a:lnSpc>
                        <a:spcAft>
                          <a:spcPts val="0"/>
                        </a:spcAft>
                      </a:pPr>
                      <a:r>
                        <a:rPr lang="uk-UA" sz="1100" dirty="0">
                          <a:effectLst/>
                        </a:rPr>
                        <a:t>Що перевірятимуть експерти</a:t>
                      </a:r>
                      <a:endParaRPr lang="ru-RU" sz="1000" dirty="0">
                        <a:effectLst/>
                      </a:endParaRPr>
                    </a:p>
                    <a:p>
                      <a:pPr algn="ctr">
                        <a:lnSpc>
                          <a:spcPct val="115000"/>
                        </a:lnSpc>
                        <a:spcAft>
                          <a:spcPts val="0"/>
                        </a:spcAft>
                      </a:pPr>
                      <a:r>
                        <a:rPr lang="uk-UA" sz="1100" dirty="0">
                          <a:effectLst/>
                        </a:rPr>
                        <a:t> </a:t>
                      </a:r>
                      <a:endParaRPr lang="ru-RU" sz="1000" dirty="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Font typeface="Arial" pitchFamily="34" charset="0"/>
                        <a:buChar char="•"/>
                        <a:tabLst>
                          <a:tab pos="457200" algn="l"/>
                        </a:tabLst>
                      </a:pPr>
                      <a:r>
                        <a:rPr lang="uk-UA" sz="1100" b="0" dirty="0">
                          <a:effectLst/>
                        </a:rPr>
                        <a:t>Чи охоплюють ПРН освітньої програми усі результати навчання, передбачені стандартом?</a:t>
                      </a:r>
                      <a:endParaRPr lang="ru-RU" sz="1000" b="0" dirty="0">
                        <a:effectLst/>
                      </a:endParaRPr>
                    </a:p>
                    <a:p>
                      <a:pPr marL="342900" lvl="0" indent="-342900" algn="just">
                        <a:lnSpc>
                          <a:spcPct val="115000"/>
                        </a:lnSpc>
                        <a:spcAft>
                          <a:spcPts val="0"/>
                        </a:spcAft>
                        <a:buFont typeface="Arial" pitchFamily="34" charset="0"/>
                        <a:buChar char="•"/>
                        <a:tabLst>
                          <a:tab pos="457200" algn="l"/>
                        </a:tabLst>
                      </a:pPr>
                      <a:r>
                        <a:rPr lang="uk-UA" sz="1100" b="0" dirty="0">
                          <a:effectLst/>
                        </a:rPr>
                        <a:t>Чи визначені компетентності випускника відповідають обов’язковим </a:t>
                      </a:r>
                      <a:r>
                        <a:rPr lang="uk-UA" sz="1100" b="0" dirty="0" err="1">
                          <a:effectLst/>
                        </a:rPr>
                        <a:t>компетентностям</a:t>
                      </a:r>
                      <a:r>
                        <a:rPr lang="uk-UA" sz="1100" b="0" dirty="0">
                          <a:effectLst/>
                        </a:rPr>
                        <a:t> стандарту?</a:t>
                      </a:r>
                      <a:endParaRPr lang="ru-RU" sz="1000" b="0" dirty="0">
                        <a:effectLst/>
                      </a:endParaRPr>
                    </a:p>
                    <a:p>
                      <a:pPr marL="342900" lvl="0" indent="-342900" algn="just">
                        <a:lnSpc>
                          <a:spcPct val="115000"/>
                        </a:lnSpc>
                        <a:spcAft>
                          <a:spcPts val="0"/>
                        </a:spcAft>
                        <a:buFont typeface="Arial" pitchFamily="34" charset="0"/>
                        <a:buChar char="•"/>
                        <a:tabLst>
                          <a:tab pos="457200" algn="l"/>
                        </a:tabLst>
                      </a:pPr>
                      <a:r>
                        <a:rPr lang="uk-UA" sz="1100" b="0" dirty="0">
                          <a:effectLst/>
                        </a:rPr>
                        <a:t>Якщо стандарт відсутній – чи відповідають ПРН вимогам НРК для цього рівня? Як це доведено?</a:t>
                      </a:r>
                      <a:endParaRPr lang="ru-RU" sz="1000" b="0" dirty="0">
                        <a:effectLst/>
                      </a:endParaRPr>
                    </a:p>
                    <a:p>
                      <a:pPr marL="342900" lvl="0" indent="-342900" algn="just">
                        <a:lnSpc>
                          <a:spcPct val="115000"/>
                        </a:lnSpc>
                        <a:spcAft>
                          <a:spcPts val="0"/>
                        </a:spcAft>
                        <a:buFont typeface="Arial" pitchFamily="34" charset="0"/>
                        <a:buChar char="•"/>
                        <a:tabLst>
                          <a:tab pos="457200" algn="l"/>
                        </a:tabLst>
                      </a:pPr>
                      <a:r>
                        <a:rPr lang="uk-UA" sz="1100" b="0" dirty="0">
                          <a:effectLst/>
                        </a:rPr>
                        <a:t>Якщо програма міждисциплінарна – чи дотримано спеціальні вимоги (Наказ МОН №128)?</a:t>
                      </a:r>
                      <a:endParaRPr lang="ru-RU" sz="1000" b="0" dirty="0">
                        <a:effectLst/>
                        <a:latin typeface="Calibri"/>
                        <a:ea typeface="Calibri"/>
                        <a:cs typeface="Times New Roman"/>
                      </a:endParaRPr>
                    </a:p>
                  </a:txBody>
                  <a:tcPr marL="60111" marR="60111" marT="0" marB="0"/>
                </a:tc>
                <a:extLst>
                  <a:ext uri="{0D108BD9-81ED-4DB2-BD59-A6C34878D82A}">
                    <a16:rowId xmlns:a16="http://schemas.microsoft.com/office/drawing/2014/main" val="10000"/>
                  </a:ext>
                </a:extLst>
              </a:tr>
              <a:tr h="2300012">
                <a:tc>
                  <a:txBody>
                    <a:bodyPr/>
                    <a:lstStyle/>
                    <a:p>
                      <a:pPr algn="ctr">
                        <a:lnSpc>
                          <a:spcPct val="115000"/>
                        </a:lnSpc>
                        <a:spcAft>
                          <a:spcPts val="0"/>
                        </a:spcAft>
                      </a:pPr>
                      <a:r>
                        <a:rPr lang="uk-UA" sz="1100">
                          <a:effectLst/>
                        </a:rPr>
                        <a:t>Можливі недоліки та як їх обґрунтовувати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indent="21590" algn="just">
                        <a:lnSpc>
                          <a:spcPct val="115000"/>
                        </a:lnSpc>
                        <a:spcAft>
                          <a:spcPts val="0"/>
                        </a:spcAft>
                      </a:pPr>
                      <a:r>
                        <a:rPr lang="uk-UA" sz="1100" dirty="0">
                          <a:effectLst/>
                        </a:rPr>
                        <a:t>1. Не всі результати навчання стандарту охоплені ПРН.</a:t>
                      </a:r>
                      <a:endParaRPr lang="ru-RU" sz="1000" dirty="0">
                        <a:effectLst/>
                      </a:endParaRPr>
                    </a:p>
                    <a:p>
                      <a:pPr indent="21590" algn="just">
                        <a:lnSpc>
                          <a:spcPct val="115000"/>
                        </a:lnSpc>
                        <a:spcAft>
                          <a:spcPts val="0"/>
                        </a:spcAft>
                      </a:pPr>
                      <a:r>
                        <a:rPr lang="uk-UA" sz="1100" dirty="0">
                          <a:effectLst/>
                        </a:rPr>
                        <a:t>Потрібно вказати:</a:t>
                      </a:r>
                      <a:endParaRPr lang="ru-RU" sz="1000" dirty="0">
                        <a:effectLst/>
                      </a:endParaRPr>
                    </a:p>
                    <a:p>
                      <a:pPr marL="342900" lvl="0" indent="-342900" algn="just">
                        <a:lnSpc>
                          <a:spcPct val="115000"/>
                        </a:lnSpc>
                        <a:spcAft>
                          <a:spcPts val="0"/>
                        </a:spcAft>
                        <a:buSzPts val="1000"/>
                        <a:buFont typeface="Symbol"/>
                        <a:buChar char=""/>
                        <a:tabLst>
                          <a:tab pos="457200" algn="l"/>
                        </a:tabLst>
                      </a:pPr>
                      <a:r>
                        <a:rPr lang="uk-UA" sz="1100" dirty="0">
                          <a:effectLst/>
                        </a:rPr>
                        <a:t>який саме результат стандарту відсутній/спотворений;</a:t>
                      </a:r>
                      <a:endParaRPr lang="ru-RU" sz="1000" dirty="0">
                        <a:effectLst/>
                      </a:endParaRPr>
                    </a:p>
                    <a:p>
                      <a:pPr marL="342900" lvl="0" indent="-342900" algn="just">
                        <a:lnSpc>
                          <a:spcPct val="115000"/>
                        </a:lnSpc>
                        <a:spcAft>
                          <a:spcPts val="0"/>
                        </a:spcAft>
                        <a:buSzPts val="1000"/>
                        <a:buFont typeface="Symbol"/>
                        <a:buChar char=""/>
                        <a:tabLst>
                          <a:tab pos="457200" algn="l"/>
                        </a:tabLst>
                      </a:pPr>
                      <a:r>
                        <a:rPr lang="uk-UA" sz="1100" dirty="0">
                          <a:effectLst/>
                        </a:rPr>
                        <a:t>чому він не досягається через ПРН (наприклад, не враховано при </a:t>
                      </a:r>
                      <a:r>
                        <a:rPr lang="uk-UA" sz="1100" dirty="0" err="1">
                          <a:effectLst/>
                        </a:rPr>
                        <a:t>проєктуванні</a:t>
                      </a:r>
                      <a:r>
                        <a:rPr lang="uk-UA" sz="1100" dirty="0">
                          <a:effectLst/>
                        </a:rPr>
                        <a:t>, або </a:t>
                      </a:r>
                      <a:r>
                        <a:rPr lang="uk-UA" sz="1100" dirty="0" err="1">
                          <a:effectLst/>
                        </a:rPr>
                        <a:t>переформульовано</a:t>
                      </a:r>
                      <a:r>
                        <a:rPr lang="uk-UA" sz="1100" dirty="0">
                          <a:effectLst/>
                        </a:rPr>
                        <a:t> некоректно).</a:t>
                      </a:r>
                      <a:endParaRPr lang="ru-RU" sz="1000" dirty="0">
                        <a:effectLst/>
                      </a:endParaRPr>
                    </a:p>
                    <a:p>
                      <a:pPr indent="21590" algn="just">
                        <a:lnSpc>
                          <a:spcPct val="115000"/>
                        </a:lnSpc>
                        <a:spcAft>
                          <a:spcPts val="0"/>
                        </a:spcAft>
                      </a:pPr>
                      <a:r>
                        <a:rPr lang="uk-UA" sz="1100" dirty="0">
                          <a:effectLst/>
                        </a:rPr>
                        <a:t>2. За відсутності стандарту хоча б один ПРН не відповідає НРК.</a:t>
                      </a:r>
                      <a:endParaRPr lang="ru-RU" sz="1000" dirty="0">
                        <a:effectLst/>
                      </a:endParaRPr>
                    </a:p>
                    <a:p>
                      <a:pPr indent="21590" algn="just">
                        <a:lnSpc>
                          <a:spcPct val="115000"/>
                        </a:lnSpc>
                        <a:spcAft>
                          <a:spcPts val="0"/>
                        </a:spcAft>
                      </a:pPr>
                      <a:r>
                        <a:rPr lang="uk-UA" sz="1100" dirty="0">
                          <a:effectLst/>
                        </a:rPr>
                        <a:t>Потрібно вказати:</a:t>
                      </a:r>
                      <a:endParaRPr lang="ru-RU" sz="1000" dirty="0">
                        <a:effectLst/>
                      </a:endParaRPr>
                    </a:p>
                    <a:p>
                      <a:pPr marL="342900" lvl="0" indent="-342900" algn="just">
                        <a:lnSpc>
                          <a:spcPct val="115000"/>
                        </a:lnSpc>
                        <a:spcAft>
                          <a:spcPts val="0"/>
                        </a:spcAft>
                        <a:buSzPts val="1000"/>
                        <a:buFont typeface="Symbol"/>
                        <a:buChar char=""/>
                        <a:tabLst>
                          <a:tab pos="457200" algn="l"/>
                        </a:tabLst>
                      </a:pPr>
                      <a:r>
                        <a:rPr lang="uk-UA" sz="1100" dirty="0">
                          <a:effectLst/>
                        </a:rPr>
                        <a:t>який саме ПРН;</a:t>
                      </a:r>
                      <a:endParaRPr lang="ru-RU" sz="1000" dirty="0">
                        <a:effectLst/>
                      </a:endParaRPr>
                    </a:p>
                    <a:p>
                      <a:pPr marL="342900" lvl="0" indent="-342900" algn="just">
                        <a:lnSpc>
                          <a:spcPct val="115000"/>
                        </a:lnSpc>
                        <a:spcAft>
                          <a:spcPts val="0"/>
                        </a:spcAft>
                        <a:buSzPts val="1000"/>
                        <a:buFont typeface="Symbol"/>
                        <a:buChar char=""/>
                        <a:tabLst>
                          <a:tab pos="457200" algn="l"/>
                        </a:tabLst>
                      </a:pPr>
                      <a:r>
                        <a:rPr lang="uk-UA" sz="1100" dirty="0">
                          <a:effectLst/>
                        </a:rPr>
                        <a:t>у чому невідповідність (</a:t>
                      </a:r>
                      <a:r>
                        <a:rPr lang="uk-UA" sz="1100" dirty="0" err="1">
                          <a:effectLst/>
                        </a:rPr>
                        <a:t>недосягає</a:t>
                      </a:r>
                      <a:r>
                        <a:rPr lang="uk-UA" sz="1100" dirty="0">
                          <a:effectLst/>
                        </a:rPr>
                        <a:t> рівня або перевищує його, не збігається з дескрипторами НРК).</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1"/>
                  </a:ext>
                </a:extLst>
              </a:tr>
              <a:tr h="2042780">
                <a:tc>
                  <a:txBody>
                    <a:bodyPr/>
                    <a:lstStyle/>
                    <a:p>
                      <a:pPr algn="ctr">
                        <a:lnSpc>
                          <a:spcPct val="115000"/>
                        </a:lnSpc>
                        <a:spcAft>
                          <a:spcPts val="0"/>
                        </a:spcAft>
                      </a:pPr>
                      <a:r>
                        <a:rPr lang="uk-UA" sz="1100">
                          <a:effectLst/>
                        </a:rPr>
                        <a:t>Практичні рекомендації для гарантів</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SzPts val="1000"/>
                        <a:buFont typeface="+mj-lt"/>
                        <a:buAutoNum type="arabicPeriod"/>
                        <a:tabLst>
                          <a:tab pos="291465" algn="l"/>
                        </a:tabLst>
                      </a:pPr>
                      <a:r>
                        <a:rPr lang="uk-UA" sz="1100">
                          <a:effectLst/>
                        </a:rPr>
                        <a:t>Перед акредитацією: провести таблицю відповідності: кожен ПРН ОП ↔ кожен результат стандарту (або дескриптори НРК); показати, що усі мінімальні вимоги враховані.</a:t>
                      </a:r>
                      <a:endParaRPr lang="ru-RU" sz="1000">
                        <a:effectLst/>
                      </a:endParaRPr>
                    </a:p>
                    <a:p>
                      <a:pPr marL="342900" lvl="0" indent="-342900" algn="just">
                        <a:lnSpc>
                          <a:spcPct val="115000"/>
                        </a:lnSpc>
                        <a:spcAft>
                          <a:spcPts val="0"/>
                        </a:spcAft>
                        <a:buSzPts val="1000"/>
                        <a:buFont typeface="+mj-lt"/>
                        <a:buAutoNum type="arabicPeriod"/>
                        <a:tabLst>
                          <a:tab pos="291465" algn="l"/>
                        </a:tabLst>
                      </a:pPr>
                      <a:r>
                        <a:rPr lang="uk-UA" sz="1100">
                          <a:effectLst/>
                        </a:rPr>
                        <a:t>Якщо програма оновлювалася після зміни стандарту – надати документи і опис процедури приведення ПРН у відповідність.</a:t>
                      </a:r>
                      <a:endParaRPr lang="ru-RU" sz="1000">
                        <a:effectLst/>
                      </a:endParaRPr>
                    </a:p>
                    <a:p>
                      <a:pPr marL="342900" lvl="0" indent="-342900" algn="just">
                        <a:lnSpc>
                          <a:spcPct val="115000"/>
                        </a:lnSpc>
                        <a:spcAft>
                          <a:spcPts val="0"/>
                        </a:spcAft>
                        <a:buSzPts val="1000"/>
                        <a:buFont typeface="+mj-lt"/>
                        <a:buAutoNum type="arabicPeriod"/>
                        <a:tabLst>
                          <a:tab pos="291465" algn="l"/>
                        </a:tabLst>
                      </a:pPr>
                      <a:r>
                        <a:rPr lang="uk-UA" sz="1100">
                          <a:effectLst/>
                        </a:rPr>
                        <a:t>Пам’ятати: ЗВО може визначати ПРН понад вимоги стандарту (це плюс), але не може їх ігнорувати.</a:t>
                      </a:r>
                      <a:endParaRPr lang="ru-RU" sz="1000">
                        <a:effectLst/>
                      </a:endParaRPr>
                    </a:p>
                    <a:p>
                      <a:pPr marL="342900" lvl="0" indent="-342900" algn="just">
                        <a:lnSpc>
                          <a:spcPct val="115000"/>
                        </a:lnSpc>
                        <a:spcAft>
                          <a:spcPts val="0"/>
                        </a:spcAft>
                        <a:buSzPts val="1000"/>
                        <a:buFont typeface="+mj-lt"/>
                        <a:buAutoNum type="arabicPeriod"/>
                        <a:tabLst>
                          <a:tab pos="291465" algn="l"/>
                        </a:tabLst>
                      </a:pPr>
                      <a:r>
                        <a:rPr lang="uk-UA" sz="1100">
                          <a:effectLst/>
                        </a:rPr>
                        <a:t>Для міждисциплінарних програм – підтвердити виконання спеціальних вимог (баланс компетентностей з різних галузей знань, інтеграція результатів).</a:t>
                      </a:r>
                      <a:endParaRPr lang="ru-RU" sz="1000">
                        <a:effectLst/>
                      </a:endParaRPr>
                    </a:p>
                    <a:p>
                      <a:pPr marL="342900" lvl="0" indent="-342900" algn="just">
                        <a:lnSpc>
                          <a:spcPct val="115000"/>
                        </a:lnSpc>
                        <a:spcAft>
                          <a:spcPts val="0"/>
                        </a:spcAft>
                        <a:buSzPts val="1000"/>
                        <a:buFont typeface="+mj-lt"/>
                        <a:buAutoNum type="arabicPeriod"/>
                        <a:tabLst>
                          <a:tab pos="291465" algn="l"/>
                        </a:tabLst>
                      </a:pPr>
                      <a:r>
                        <a:rPr lang="uk-UA" sz="1100">
                          <a:effectLst/>
                        </a:rPr>
                        <a:t>У випадку недоліків – чітко й обґрунтовано показати, що саме не відповідає і чому.</a:t>
                      </a:r>
                      <a:endParaRPr lang="ru-RU" sz="1000">
                        <a:effectLst/>
                        <a:latin typeface="Calibri"/>
                        <a:ea typeface="Calibri"/>
                        <a:cs typeface="Times New Roman"/>
                      </a:endParaRPr>
                    </a:p>
                  </a:txBody>
                  <a:tcPr marL="60111" marR="60111" marT="0" marB="0"/>
                </a:tc>
                <a:extLst>
                  <a:ext uri="{0D108BD9-81ED-4DB2-BD59-A6C34878D82A}">
                    <a16:rowId xmlns:a16="http://schemas.microsoft.com/office/drawing/2014/main" val="10002"/>
                  </a:ext>
                </a:extLst>
              </a:tr>
              <a:tr h="756616">
                <a:tc>
                  <a:txBody>
                    <a:bodyPr/>
                    <a:lstStyle/>
                    <a:p>
                      <a:pPr algn="ctr">
                        <a:lnSpc>
                          <a:spcPct val="115000"/>
                        </a:lnSpc>
                        <a:spcAft>
                          <a:spcPts val="0"/>
                        </a:spcAft>
                      </a:pPr>
                      <a:r>
                        <a:rPr lang="uk-UA" sz="1100">
                          <a:effectLst/>
                        </a:rPr>
                        <a:t>NOTA BENE!</a:t>
                      </a:r>
                      <a:endParaRPr lang="ru-RU" sz="1000">
                        <a:effectLst/>
                        <a:latin typeface="Calibri"/>
                        <a:ea typeface="Calibri"/>
                        <a:cs typeface="Times New Roman"/>
                      </a:endParaRPr>
                    </a:p>
                  </a:txBody>
                  <a:tcPr marL="60111" marR="60111" marT="0" marB="0" anchor="ctr"/>
                </a:tc>
                <a:tc>
                  <a:txBody>
                    <a:bodyPr/>
                    <a:lstStyle/>
                    <a:p>
                      <a:pPr algn="just">
                        <a:lnSpc>
                          <a:spcPct val="115000"/>
                        </a:lnSpc>
                        <a:spcAft>
                          <a:spcPts val="0"/>
                        </a:spcAft>
                      </a:pPr>
                      <a:r>
                        <a:rPr lang="uk-UA" sz="1100" dirty="0">
                          <a:effectLst/>
                        </a:rPr>
                        <a:t>! Програмні результати навчання можуть не вичерпуватися тими результатами навчання, що їх визначає стандарт вищої освіти. Визначення програмних результатів навчання понад вимоги стандарту є правом ЗВО, але не є обов’язком.</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53803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43" t="28554" r="3125" b="23224"/>
          <a:stretch/>
        </p:blipFill>
        <p:spPr bwMode="auto">
          <a:xfrm>
            <a:off x="971600" y="123900"/>
            <a:ext cx="7523732" cy="1936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pic>
        <p:nvPicPr>
          <p:cNvPr id="11268" name="Picture 4" descr="Сформированное изображение"/>
          <p:cNvPicPr>
            <a:picLocks noChangeAspect="1" noChangeArrowheads="1"/>
          </p:cNvPicPr>
          <p:nvPr/>
        </p:nvPicPr>
        <p:blipFill rotWithShape="1">
          <a:blip r:embed="rId3">
            <a:extLst>
              <a:ext uri="{28A0092B-C50C-407E-A947-70E740481C1C}">
                <a14:useLocalDpi xmlns:a14="http://schemas.microsoft.com/office/drawing/2010/main" val="0"/>
              </a:ext>
            </a:extLst>
          </a:blip>
          <a:srcRect l="6072" t="12951" r="4609" b="9853"/>
          <a:stretch/>
        </p:blipFill>
        <p:spPr bwMode="auto">
          <a:xfrm>
            <a:off x="2267744" y="2204864"/>
            <a:ext cx="4373592" cy="3856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549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188640"/>
            <a:ext cx="7264896" cy="1944216"/>
          </a:xfrm>
        </p:spPr>
        <p:txBody>
          <a:bodyPr>
            <a:normAutofit/>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1.2. </a:t>
            </a:r>
            <a:r>
              <a:rPr lang="uk-UA" sz="2000" dirty="0">
                <a:solidFill>
                  <a:schemeClr val="tx1"/>
                </a:solidFill>
                <a:latin typeface="Times New Roman" pitchFamily="18" charset="0"/>
                <a:cs typeface="Times New Roman" pitchFamily="18" charset="0"/>
              </a:rPr>
              <a:t>Зміст освітньої програми враховує вимоги відповідних професійних стандартів (за наявності). Освітні програми, що передбачають присвоєння професійних кваліфікацій, мають забезпечувати виконання вимог відповідних професійних стандартів.</a:t>
            </a:r>
            <a:endParaRPr lang="ru-RU" sz="2000" dirty="0">
              <a:solidFill>
                <a:schemeClr val="tx1"/>
              </a:solidFill>
              <a:latin typeface="Times New Roman" pitchFamily="18" charset="0"/>
              <a:cs typeface="Times New Roman" pitchFamily="18" charset="0"/>
            </a:endParaRPr>
          </a:p>
          <a:p>
            <a:pPr algn="just"/>
            <a:endParaRPr lang="ru-RU" sz="24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2172160838"/>
              </p:ext>
            </p:extLst>
          </p:nvPr>
        </p:nvGraphicFramePr>
        <p:xfrm>
          <a:off x="467544" y="2132856"/>
          <a:ext cx="7787208" cy="3659630"/>
        </p:xfrm>
        <a:graphic>
          <a:graphicData uri="http://schemas.openxmlformats.org/drawingml/2006/table">
            <a:tbl>
              <a:tblPr firstRow="1" firstCol="1" bandRow="1">
                <a:tableStyleId>{5C22544A-7EE6-4342-B048-85BDC9FD1C3A}</a:tableStyleId>
              </a:tblPr>
              <a:tblGrid>
                <a:gridCol w="1699535">
                  <a:extLst>
                    <a:ext uri="{9D8B030D-6E8A-4147-A177-3AD203B41FA5}">
                      <a16:colId xmlns:a16="http://schemas.microsoft.com/office/drawing/2014/main" val="20000"/>
                    </a:ext>
                  </a:extLst>
                </a:gridCol>
                <a:gridCol w="6087673">
                  <a:extLst>
                    <a:ext uri="{9D8B030D-6E8A-4147-A177-3AD203B41FA5}">
                      <a16:colId xmlns:a16="http://schemas.microsoft.com/office/drawing/2014/main" val="20001"/>
                    </a:ext>
                  </a:extLst>
                </a:gridCol>
              </a:tblGrid>
              <a:tr h="1417774">
                <a:tc>
                  <a:txBody>
                    <a:bodyPr/>
                    <a:lstStyle/>
                    <a:p>
                      <a:pPr algn="ctr">
                        <a:lnSpc>
                          <a:spcPct val="115000"/>
                        </a:lnSpc>
                        <a:spcAft>
                          <a:spcPts val="0"/>
                        </a:spcAft>
                      </a:pPr>
                      <a:r>
                        <a:rPr lang="uk-UA" sz="1100">
                          <a:effectLst/>
                        </a:rPr>
                        <a:t>Суть підкритерію</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Освітня програма (ОП), яка передбачає присвоєння професійної кваліфікації, має забезпечувати:</a:t>
                      </a:r>
                      <a:endParaRPr lang="ru-RU" sz="1000">
                        <a:effectLst/>
                      </a:endParaRPr>
                    </a:p>
                    <a:p>
                      <a:pPr marL="342900" lvl="0" indent="-342900" algn="just">
                        <a:spcAft>
                          <a:spcPts val="0"/>
                        </a:spcAft>
                        <a:buSzPts val="1000"/>
                        <a:buFont typeface="Symbol"/>
                        <a:buChar char=""/>
                        <a:tabLst>
                          <a:tab pos="457200" algn="l"/>
                        </a:tabLst>
                      </a:pPr>
                      <a:r>
                        <a:rPr lang="uk-UA" sz="1000">
                          <a:effectLst/>
                        </a:rPr>
                        <a:t>повне врахування вимог відповідного професійного стандарту;</a:t>
                      </a:r>
                      <a:endParaRPr lang="ru-RU" sz="1000">
                        <a:effectLst/>
                      </a:endParaRPr>
                    </a:p>
                    <a:p>
                      <a:pPr marL="342900" lvl="0" indent="-342900" algn="just">
                        <a:spcAft>
                          <a:spcPts val="0"/>
                        </a:spcAft>
                        <a:buSzPts val="1000"/>
                        <a:buFont typeface="Symbol"/>
                        <a:buChar char=""/>
                        <a:tabLst>
                          <a:tab pos="457200" algn="l"/>
                        </a:tabLst>
                      </a:pPr>
                      <a:r>
                        <a:rPr lang="uk-UA" sz="1000">
                          <a:effectLst/>
                        </a:rPr>
                        <a:t>визначення умов (критеріїв) присвоєння кваліфікації;</a:t>
                      </a:r>
                      <a:endParaRPr lang="ru-RU" sz="1000">
                        <a:effectLst/>
                      </a:endParaRPr>
                    </a:p>
                    <a:p>
                      <a:pPr marL="342900" lvl="0" indent="-342900" algn="just">
                        <a:spcAft>
                          <a:spcPts val="0"/>
                        </a:spcAft>
                        <a:buSzPts val="1000"/>
                        <a:buFont typeface="Symbol"/>
                        <a:buChar char=""/>
                        <a:tabLst>
                          <a:tab pos="457200" algn="l"/>
                        </a:tabLst>
                      </a:pPr>
                      <a:r>
                        <a:rPr lang="uk-UA" sz="1000">
                          <a:effectLst/>
                        </a:rPr>
                        <a:t>наявність у ЗВО процедур оцінювання та підтвердження компетентностей, необхідних для професійної діяльності;</a:t>
                      </a:r>
                      <a:endParaRPr lang="ru-RU" sz="1000">
                        <a:effectLst/>
                      </a:endParaRPr>
                    </a:p>
                    <a:p>
                      <a:pPr marL="342900" lvl="0" indent="-342900" algn="just">
                        <a:spcAft>
                          <a:spcPts val="0"/>
                        </a:spcAft>
                        <a:buSzPts val="1000"/>
                        <a:buFont typeface="Symbol"/>
                        <a:buChar char=""/>
                        <a:tabLst>
                          <a:tab pos="457200" algn="l"/>
                        </a:tabLst>
                      </a:pPr>
                      <a:r>
                        <a:rPr lang="uk-UA" sz="1000">
                          <a:effectLst/>
                        </a:rPr>
                        <a:t>відповідність назв кваліфікацій чинному Класифікатору професій.</a:t>
                      </a:r>
                      <a:endParaRPr lang="ru-RU" sz="1000">
                        <a:effectLst/>
                      </a:endParaRPr>
                    </a:p>
                    <a:p>
                      <a:pPr algn="just">
                        <a:spcAft>
                          <a:spcPts val="0"/>
                        </a:spcAft>
                      </a:pPr>
                      <a:r>
                        <a:rPr lang="uk-UA" sz="1000">
                          <a:effectLst/>
                        </a:rPr>
                        <a:t>Якщо стандарт відсутній — ЗВО до 2030 р. може самостійно визначати вимоги до професійної кваліфікації за погодженням з Національним агентством кваліфікацій (Постанова КМУ від 25.10.2024 №1223).</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2241856">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Font typeface="+mj-lt"/>
                        <a:buAutoNum type="arabicPeriod"/>
                      </a:pPr>
                      <a:r>
                        <a:rPr lang="uk-UA" sz="1100" dirty="0">
                          <a:effectLst/>
                        </a:rPr>
                        <a:t>Закон України «Про освіту» (ст. 34).</a:t>
                      </a:r>
                      <a:endParaRPr lang="ru-RU" sz="1000" dirty="0">
                        <a:effectLst/>
                      </a:endParaRPr>
                    </a:p>
                    <a:p>
                      <a:pPr marL="342900" lvl="0" indent="-342900" algn="just">
                        <a:lnSpc>
                          <a:spcPct val="115000"/>
                        </a:lnSpc>
                        <a:spcAft>
                          <a:spcPts val="0"/>
                        </a:spcAft>
                        <a:buFont typeface="+mj-lt"/>
                        <a:buAutoNum type="arabicPeriod"/>
                      </a:pPr>
                      <a:r>
                        <a:rPr lang="uk-UA" sz="1100" dirty="0">
                          <a:effectLst/>
                        </a:rPr>
                        <a:t>Закон України «Про вищу освіту» (ст. 91, пп. 28 п.2 Прикінцевих положень).</a:t>
                      </a:r>
                      <a:endParaRPr lang="ru-RU" sz="1000" dirty="0">
                        <a:effectLst/>
                      </a:endParaRPr>
                    </a:p>
                    <a:p>
                      <a:pPr marL="342900" lvl="0" indent="-342900" algn="just">
                        <a:lnSpc>
                          <a:spcPct val="115000"/>
                        </a:lnSpc>
                        <a:spcAft>
                          <a:spcPts val="0"/>
                        </a:spcAft>
                        <a:buFont typeface="+mj-lt"/>
                        <a:buAutoNum type="arabicPeriod"/>
                      </a:pPr>
                      <a:r>
                        <a:rPr lang="uk-UA" sz="1100" dirty="0">
                          <a:effectLst/>
                        </a:rPr>
                        <a:t>Кодекс законів про працю України (ст. 41).</a:t>
                      </a:r>
                      <a:endParaRPr lang="ru-RU" sz="1000" dirty="0">
                        <a:effectLst/>
                      </a:endParaRPr>
                    </a:p>
                    <a:p>
                      <a:pPr marL="342900" lvl="0" indent="-342900" algn="just">
                        <a:lnSpc>
                          <a:spcPct val="115000"/>
                        </a:lnSpc>
                        <a:spcAft>
                          <a:spcPts val="0"/>
                        </a:spcAft>
                        <a:buFont typeface="+mj-lt"/>
                        <a:buAutoNum type="arabicPeriod"/>
                      </a:pPr>
                      <a:r>
                        <a:rPr lang="uk-UA" sz="1100" dirty="0">
                          <a:effectLst/>
                        </a:rPr>
                        <a:t>Національний класифікатор України ДК 003:2010 «Класифікатор професій».</a:t>
                      </a:r>
                      <a:endParaRPr lang="ru-RU" sz="1000" dirty="0">
                        <a:effectLst/>
                      </a:endParaRPr>
                    </a:p>
                    <a:p>
                      <a:pPr marL="342900" lvl="0" indent="-342900" algn="just">
                        <a:lnSpc>
                          <a:spcPct val="115000"/>
                        </a:lnSpc>
                        <a:spcAft>
                          <a:spcPts val="0"/>
                        </a:spcAft>
                        <a:buFont typeface="+mj-lt"/>
                        <a:buAutoNum type="arabicPeriod"/>
                      </a:pPr>
                      <a:r>
                        <a:rPr lang="uk-UA" sz="1100" dirty="0">
                          <a:effectLst/>
                        </a:rPr>
                        <a:t>Професійні стандарти (за наявності).</a:t>
                      </a:r>
                      <a:endParaRPr lang="ru-RU" sz="1000" dirty="0">
                        <a:effectLst/>
                      </a:endParaRPr>
                    </a:p>
                    <a:p>
                      <a:pPr marL="342900" lvl="0" indent="-342900" algn="just">
                        <a:lnSpc>
                          <a:spcPct val="115000"/>
                        </a:lnSpc>
                        <a:spcAft>
                          <a:spcPts val="0"/>
                        </a:spcAft>
                        <a:buFont typeface="+mj-lt"/>
                        <a:buAutoNum type="arabicPeriod"/>
                      </a:pPr>
                      <a:r>
                        <a:rPr lang="uk-UA" sz="1100" dirty="0">
                          <a:effectLst/>
                        </a:rPr>
                        <a:t>ESG 2015 (Стандарт 1.2 «</a:t>
                      </a:r>
                      <a:r>
                        <a:rPr lang="uk-UA" sz="1100" dirty="0" err="1">
                          <a:effectLst/>
                        </a:rPr>
                        <a:t>Проєктування</a:t>
                      </a:r>
                      <a:r>
                        <a:rPr lang="uk-UA" sz="1100" dirty="0">
                          <a:effectLst/>
                        </a:rPr>
                        <a:t> програм»).</a:t>
                      </a:r>
                      <a:endParaRPr lang="ru-RU" sz="1000" dirty="0">
                        <a:effectLst/>
                      </a:endParaRPr>
                    </a:p>
                    <a:p>
                      <a:pPr marL="342900" lvl="0" indent="-342900" algn="just">
                        <a:lnSpc>
                          <a:spcPct val="115000"/>
                        </a:lnSpc>
                        <a:spcAft>
                          <a:spcPts val="0"/>
                        </a:spcAft>
                        <a:buFont typeface="+mj-lt"/>
                        <a:buAutoNum type="arabicPeriod"/>
                      </a:pPr>
                      <a:r>
                        <a:rPr lang="uk-UA" sz="1100" dirty="0">
                          <a:effectLst/>
                        </a:rPr>
                        <a:t>Постанова КМУ від 25.10.2024 №1223 «Деякі питання присвоєння професійних кваліфікацій закладами вищої освіти в разі відсутності професійного стандарту».</a:t>
                      </a:r>
                      <a:endParaRPr lang="ru-RU" sz="1000" dirty="0">
                        <a:effectLst/>
                      </a:endParaRPr>
                    </a:p>
                    <a:p>
                      <a:pPr marL="342900" lvl="0" indent="-342900" algn="just">
                        <a:lnSpc>
                          <a:spcPct val="115000"/>
                        </a:lnSpc>
                        <a:spcAft>
                          <a:spcPts val="0"/>
                        </a:spcAft>
                        <a:buFont typeface="+mj-lt"/>
                        <a:buAutoNum type="arabicPeriod"/>
                      </a:pPr>
                      <a:r>
                        <a:rPr lang="uk-UA" sz="1100" dirty="0">
                          <a:effectLst/>
                        </a:rPr>
                        <a:t>Локальні акти ЗВО (положення про присвоєння професійних кваліфікацій, про підсумкову атестацію тощо).</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51414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4" name="Подзаголовок 3"/>
          <p:cNvSpPr>
            <a:spLocks noGrp="1"/>
          </p:cNvSpPr>
          <p:nvPr>
            <p:ph type="subTitle" idx="1"/>
          </p:nvPr>
        </p:nvSpPr>
        <p:spPr/>
        <p:txBody>
          <a:bodyPr/>
          <a:lstStyle/>
          <a:p>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360138906"/>
              </p:ext>
            </p:extLst>
          </p:nvPr>
        </p:nvGraphicFramePr>
        <p:xfrm>
          <a:off x="539552" y="332656"/>
          <a:ext cx="7704857" cy="6326665"/>
        </p:xfrm>
        <a:graphic>
          <a:graphicData uri="http://schemas.openxmlformats.org/drawingml/2006/table">
            <a:tbl>
              <a:tblPr firstRow="1" firstCol="1" bandRow="1">
                <a:tableStyleId>{5C22544A-7EE6-4342-B048-85BDC9FD1C3A}</a:tableStyleId>
              </a:tblPr>
              <a:tblGrid>
                <a:gridCol w="1681562">
                  <a:extLst>
                    <a:ext uri="{9D8B030D-6E8A-4147-A177-3AD203B41FA5}">
                      <a16:colId xmlns:a16="http://schemas.microsoft.com/office/drawing/2014/main" val="20000"/>
                    </a:ext>
                  </a:extLst>
                </a:gridCol>
                <a:gridCol w="6023295">
                  <a:extLst>
                    <a:ext uri="{9D8B030D-6E8A-4147-A177-3AD203B41FA5}">
                      <a16:colId xmlns:a16="http://schemas.microsoft.com/office/drawing/2014/main" val="20001"/>
                    </a:ext>
                  </a:extLst>
                </a:gridCol>
              </a:tblGrid>
              <a:tr h="1785029">
                <a:tc>
                  <a:txBody>
                    <a:bodyPr/>
                    <a:lstStyle/>
                    <a:p>
                      <a:pPr algn="ctr">
                        <a:lnSpc>
                          <a:spcPct val="115000"/>
                        </a:lnSpc>
                        <a:spcAft>
                          <a:spcPts val="0"/>
                        </a:spcAft>
                      </a:pPr>
                      <a:r>
                        <a:rPr lang="uk-UA" sz="900" dirty="0">
                          <a:effectLst/>
                        </a:rPr>
                        <a:t>Що перевірятимуть експерти</a:t>
                      </a:r>
                      <a:endParaRPr lang="ru-RU" sz="900" dirty="0">
                        <a:effectLst/>
                      </a:endParaRPr>
                    </a:p>
                    <a:p>
                      <a:pPr algn="ctr">
                        <a:lnSpc>
                          <a:spcPct val="115000"/>
                        </a:lnSpc>
                        <a:spcAft>
                          <a:spcPts val="0"/>
                        </a:spcAft>
                      </a:pPr>
                      <a:r>
                        <a:rPr lang="uk-UA" sz="900" dirty="0">
                          <a:effectLst/>
                        </a:rPr>
                        <a:t> </a:t>
                      </a:r>
                      <a:endParaRPr lang="ru-RU" sz="900" dirty="0">
                        <a:effectLst/>
                        <a:latin typeface="Calibri"/>
                        <a:ea typeface="Calibri"/>
                        <a:cs typeface="Times New Roman"/>
                      </a:endParaRPr>
                    </a:p>
                  </a:txBody>
                  <a:tcPr marL="39517" marR="39517" marT="0" marB="0" anchor="ctr"/>
                </a:tc>
                <a:tc>
                  <a:txBody>
                    <a:bodyPr/>
                    <a:lstStyle/>
                    <a:p>
                      <a:pPr marL="342900" lvl="0" indent="-342900" algn="just">
                        <a:lnSpc>
                          <a:spcPct val="115000"/>
                        </a:lnSpc>
                        <a:spcAft>
                          <a:spcPts val="0"/>
                        </a:spcAft>
                        <a:buFont typeface="+mj-lt"/>
                        <a:buAutoNum type="arabicPeriod"/>
                      </a:pPr>
                      <a:r>
                        <a:rPr lang="uk-UA" sz="900" dirty="0">
                          <a:effectLst/>
                        </a:rPr>
                        <a:t>Чи передбачає ОП присвоєння професійної кваліфікації? Якої саме?</a:t>
                      </a:r>
                      <a:endParaRPr lang="ru-RU" sz="900" dirty="0">
                        <a:effectLst/>
                      </a:endParaRPr>
                    </a:p>
                    <a:p>
                      <a:pPr marL="342900" lvl="0" indent="-342900" algn="just">
                        <a:lnSpc>
                          <a:spcPct val="115000"/>
                        </a:lnSpc>
                        <a:spcAft>
                          <a:spcPts val="0"/>
                        </a:spcAft>
                        <a:buFont typeface="+mj-lt"/>
                        <a:buAutoNum type="arabicPeriod"/>
                      </a:pPr>
                      <a:r>
                        <a:rPr lang="uk-UA" sz="900" dirty="0">
                          <a:effectLst/>
                        </a:rPr>
                        <a:t>Чи існує професійний стандарт для цієї кваліфікації? Якщо ні – яким чином ЗВО визначає вимоги?</a:t>
                      </a:r>
                      <a:endParaRPr lang="ru-RU" sz="900" dirty="0">
                        <a:effectLst/>
                      </a:endParaRPr>
                    </a:p>
                    <a:p>
                      <a:pPr marL="342900" lvl="0" indent="-342900" algn="just">
                        <a:lnSpc>
                          <a:spcPct val="115000"/>
                        </a:lnSpc>
                        <a:spcAft>
                          <a:spcPts val="0"/>
                        </a:spcAft>
                        <a:buFont typeface="+mj-lt"/>
                        <a:buAutoNum type="arabicPeriod"/>
                      </a:pPr>
                      <a:r>
                        <a:rPr lang="uk-UA" sz="900" dirty="0">
                          <a:effectLst/>
                        </a:rPr>
                        <a:t>Чи забезпечує програма формування всіх знань, умінь, навичок і </a:t>
                      </a:r>
                      <a:r>
                        <a:rPr lang="uk-UA" sz="900" dirty="0" err="1">
                          <a:effectLst/>
                        </a:rPr>
                        <a:t>компетентностей</a:t>
                      </a:r>
                      <a:r>
                        <a:rPr lang="uk-UA" sz="900" dirty="0">
                          <a:effectLst/>
                        </a:rPr>
                        <a:t>, визначених стандартом?</a:t>
                      </a:r>
                      <a:endParaRPr lang="ru-RU" sz="900" dirty="0">
                        <a:effectLst/>
                      </a:endParaRPr>
                    </a:p>
                    <a:p>
                      <a:pPr marL="342900" lvl="0" indent="-342900" algn="just">
                        <a:lnSpc>
                          <a:spcPct val="115000"/>
                        </a:lnSpc>
                        <a:spcAft>
                          <a:spcPts val="0"/>
                        </a:spcAft>
                        <a:buFont typeface="+mj-lt"/>
                        <a:buAutoNum type="arabicPeriod"/>
                      </a:pPr>
                      <a:r>
                        <a:rPr lang="uk-UA" sz="900" dirty="0">
                          <a:effectLst/>
                        </a:rPr>
                        <a:t>Чи визначені в ЗВО критерії та умови для присвоєння професійної кваліфікації?</a:t>
                      </a:r>
                      <a:endParaRPr lang="ru-RU" sz="900" dirty="0">
                        <a:effectLst/>
                      </a:endParaRPr>
                    </a:p>
                    <a:p>
                      <a:pPr marL="342900" lvl="0" indent="-342900" algn="just">
                        <a:lnSpc>
                          <a:spcPct val="115000"/>
                        </a:lnSpc>
                        <a:spcAft>
                          <a:spcPts val="0"/>
                        </a:spcAft>
                        <a:buFont typeface="+mj-lt"/>
                        <a:buAutoNum type="arabicPeriod"/>
                      </a:pPr>
                      <a:r>
                        <a:rPr lang="uk-UA" sz="900" dirty="0">
                          <a:effectLst/>
                        </a:rPr>
                        <a:t>Які процедури перевірки здатності здобувача виконувати трудові функції стандарту закріплені локальними документами?</a:t>
                      </a:r>
                      <a:endParaRPr lang="ru-RU" sz="900" dirty="0">
                        <a:effectLst/>
                      </a:endParaRPr>
                    </a:p>
                    <a:p>
                      <a:pPr marL="342900" lvl="0" indent="-342900" algn="just">
                        <a:lnSpc>
                          <a:spcPct val="115000"/>
                        </a:lnSpc>
                        <a:spcAft>
                          <a:spcPts val="0"/>
                        </a:spcAft>
                        <a:buFont typeface="+mj-lt"/>
                        <a:buAutoNum type="arabicPeriod"/>
                      </a:pPr>
                      <a:r>
                        <a:rPr lang="uk-UA" sz="900" dirty="0">
                          <a:effectLst/>
                        </a:rPr>
                        <a:t>Які інструменти та механізми оцінювання застосовуються (екзамени, практики, кейс-завдання, кваліфікаційні іспити)? Чи вони відповідають стандарту?</a:t>
                      </a:r>
                      <a:endParaRPr lang="ru-RU" sz="900" dirty="0">
                        <a:effectLst/>
                      </a:endParaRPr>
                    </a:p>
                    <a:p>
                      <a:pPr marL="342900" lvl="0" indent="-342900" algn="just">
                        <a:lnSpc>
                          <a:spcPct val="115000"/>
                        </a:lnSpc>
                        <a:spcAft>
                          <a:spcPts val="0"/>
                        </a:spcAft>
                        <a:buFont typeface="+mj-lt"/>
                        <a:buAutoNum type="arabicPeriod"/>
                      </a:pPr>
                      <a:r>
                        <a:rPr lang="uk-UA" sz="900" dirty="0">
                          <a:effectLst/>
                        </a:rPr>
                        <a:t>Чи залучаються </a:t>
                      </a:r>
                      <a:r>
                        <a:rPr lang="uk-UA" sz="900" dirty="0" err="1">
                          <a:effectLst/>
                        </a:rPr>
                        <a:t>стейкголдери</a:t>
                      </a:r>
                      <a:r>
                        <a:rPr lang="uk-UA" sz="900" dirty="0">
                          <a:effectLst/>
                        </a:rPr>
                        <a:t> (роботодавці, </a:t>
                      </a:r>
                      <a:r>
                        <a:rPr lang="uk-UA" sz="900" dirty="0" err="1">
                          <a:effectLst/>
                        </a:rPr>
                        <a:t>профасоціації</a:t>
                      </a:r>
                      <a:r>
                        <a:rPr lang="uk-UA" sz="900" dirty="0">
                          <a:effectLst/>
                        </a:rPr>
                        <a:t>) до оцінювання </a:t>
                      </a:r>
                      <a:r>
                        <a:rPr lang="uk-UA" sz="900" dirty="0" err="1">
                          <a:effectLst/>
                        </a:rPr>
                        <a:t>компетентностей</a:t>
                      </a:r>
                      <a:r>
                        <a:rPr lang="uk-UA" sz="900" dirty="0">
                          <a:effectLst/>
                        </a:rPr>
                        <a:t>? Яка їхня роль?</a:t>
                      </a:r>
                      <a:endParaRPr lang="ru-RU" sz="900" dirty="0">
                        <a:effectLst/>
                        <a:latin typeface="Calibri"/>
                        <a:ea typeface="Calibri"/>
                        <a:cs typeface="Times New Roman"/>
                      </a:endParaRPr>
                    </a:p>
                  </a:txBody>
                  <a:tcPr marL="39517" marR="39517" marT="0" marB="0"/>
                </a:tc>
                <a:extLst>
                  <a:ext uri="{0D108BD9-81ED-4DB2-BD59-A6C34878D82A}">
                    <a16:rowId xmlns:a16="http://schemas.microsoft.com/office/drawing/2014/main" val="10000"/>
                  </a:ext>
                </a:extLst>
              </a:tr>
              <a:tr h="1247060">
                <a:tc>
                  <a:txBody>
                    <a:bodyPr/>
                    <a:lstStyle/>
                    <a:p>
                      <a:pPr algn="ctr">
                        <a:lnSpc>
                          <a:spcPct val="115000"/>
                        </a:lnSpc>
                        <a:spcAft>
                          <a:spcPts val="0"/>
                        </a:spcAft>
                      </a:pPr>
                      <a:r>
                        <a:rPr lang="uk-UA" sz="900">
                          <a:effectLst/>
                        </a:rPr>
                        <a:t>Можливі недоліки та як їх обґрунтовувати</a:t>
                      </a:r>
                      <a:endParaRPr lang="ru-RU" sz="900">
                        <a:effectLst/>
                      </a:endParaRPr>
                    </a:p>
                    <a:p>
                      <a:pPr algn="ctr">
                        <a:lnSpc>
                          <a:spcPct val="115000"/>
                        </a:lnSpc>
                        <a:spcAft>
                          <a:spcPts val="0"/>
                        </a:spcAft>
                      </a:pPr>
                      <a:r>
                        <a:rPr lang="uk-UA" sz="900">
                          <a:effectLst/>
                        </a:rPr>
                        <a:t> </a:t>
                      </a:r>
                      <a:endParaRPr lang="ru-RU" sz="900">
                        <a:effectLst/>
                        <a:latin typeface="Calibri"/>
                        <a:ea typeface="Calibri"/>
                        <a:cs typeface="Times New Roman"/>
                      </a:endParaRPr>
                    </a:p>
                  </a:txBody>
                  <a:tcPr marL="39517" marR="39517" marT="0" marB="0" anchor="ctr"/>
                </a:tc>
                <a:tc>
                  <a:txBody>
                    <a:bodyPr/>
                    <a:lstStyle/>
                    <a:p>
                      <a:pPr algn="just">
                        <a:spcAft>
                          <a:spcPts val="0"/>
                        </a:spcAft>
                      </a:pPr>
                      <a:r>
                        <a:rPr lang="uk-UA" sz="900" dirty="0">
                          <a:effectLst/>
                        </a:rPr>
                        <a:t>ЗВО присвоює професійну кваліфікацію, але виявлено:</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ОП не забезпечує виконання вимог до знань/умінь/</a:t>
                      </a:r>
                      <a:r>
                        <a:rPr lang="uk-UA" sz="900" dirty="0" err="1">
                          <a:effectLst/>
                        </a:rPr>
                        <a:t>компетентностей</a:t>
                      </a:r>
                      <a:r>
                        <a:rPr lang="uk-UA" sz="900" dirty="0">
                          <a:effectLst/>
                        </a:rPr>
                        <a:t> (треба вказати, які саме коди/елементи стандарту не виконуються, які трудові функції недосяжні);</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назва професії не відповідає Класифікатору професій;</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у ЗВО відсутні затверджені документи (положення, порядок, критерії) щодо присвоєння професійної кваліфікації.</a:t>
                      </a:r>
                      <a:endParaRPr lang="ru-RU" sz="900" dirty="0">
                        <a:effectLst/>
                      </a:endParaRPr>
                    </a:p>
                    <a:p>
                      <a:pPr algn="just">
                        <a:spcAft>
                          <a:spcPts val="0"/>
                        </a:spcAft>
                      </a:pPr>
                      <a:r>
                        <a:rPr lang="uk-UA" sz="900" dirty="0">
                          <a:effectLst/>
                        </a:rPr>
                        <a:t>Для обґрунтування достатньо:</a:t>
                      </a:r>
                      <a:endParaRPr lang="ru-RU" sz="900" dirty="0">
                        <a:effectLst/>
                      </a:endParaRPr>
                    </a:p>
                    <a:p>
                      <a:pPr marL="342900" lvl="0" indent="-342900" algn="just">
                        <a:spcAft>
                          <a:spcPts val="0"/>
                        </a:spcAft>
                        <a:tabLst>
                          <a:tab pos="457200" algn="l"/>
                        </a:tabLst>
                      </a:pPr>
                      <a:r>
                        <a:rPr lang="uk-UA" sz="900" dirty="0">
                          <a:effectLst/>
                        </a:rPr>
                        <a:t>Вказати конкретний встановлений факт (наприклад, «відсутня відповідність …»).</a:t>
                      </a:r>
                      <a:endParaRPr lang="ru-RU" sz="900" dirty="0">
                        <a:effectLst/>
                      </a:endParaRPr>
                    </a:p>
                    <a:p>
                      <a:pPr marL="342900" lvl="0" indent="-342900" algn="just">
                        <a:spcAft>
                          <a:spcPts val="0"/>
                        </a:spcAft>
                        <a:tabLst>
                          <a:tab pos="457200" algn="l"/>
                        </a:tabLst>
                      </a:pPr>
                      <a:r>
                        <a:rPr lang="uk-UA" sz="900" dirty="0">
                          <a:effectLst/>
                        </a:rPr>
                        <a:t>У випадку невиконання вимог стандарту – назвати які саме вимоги та функції не покриває програма.</a:t>
                      </a:r>
                      <a:endParaRPr lang="ru-RU" sz="900" dirty="0">
                        <a:effectLst/>
                        <a:latin typeface="Calibri"/>
                        <a:ea typeface="Times New Roman"/>
                        <a:cs typeface="Times New Roman"/>
                      </a:endParaRPr>
                    </a:p>
                  </a:txBody>
                  <a:tcPr marL="39517" marR="39517" marT="0" marB="0"/>
                </a:tc>
                <a:extLst>
                  <a:ext uri="{0D108BD9-81ED-4DB2-BD59-A6C34878D82A}">
                    <a16:rowId xmlns:a16="http://schemas.microsoft.com/office/drawing/2014/main" val="10001"/>
                  </a:ext>
                </a:extLst>
              </a:tr>
              <a:tr h="1509547">
                <a:tc>
                  <a:txBody>
                    <a:bodyPr/>
                    <a:lstStyle/>
                    <a:p>
                      <a:pPr algn="ctr">
                        <a:lnSpc>
                          <a:spcPct val="115000"/>
                        </a:lnSpc>
                        <a:spcAft>
                          <a:spcPts val="0"/>
                        </a:spcAft>
                      </a:pPr>
                      <a:r>
                        <a:rPr lang="uk-UA" sz="900">
                          <a:effectLst/>
                        </a:rPr>
                        <a:t>Практичні рекомендації для гарантів</a:t>
                      </a:r>
                      <a:endParaRPr lang="ru-RU" sz="900">
                        <a:effectLst/>
                      </a:endParaRPr>
                    </a:p>
                    <a:p>
                      <a:pPr algn="ctr">
                        <a:lnSpc>
                          <a:spcPct val="115000"/>
                        </a:lnSpc>
                        <a:spcAft>
                          <a:spcPts val="0"/>
                        </a:spcAft>
                      </a:pPr>
                      <a:r>
                        <a:rPr lang="uk-UA" sz="900">
                          <a:effectLst/>
                        </a:rPr>
                        <a:t> </a:t>
                      </a:r>
                      <a:endParaRPr lang="ru-RU" sz="900">
                        <a:effectLst/>
                        <a:latin typeface="Calibri"/>
                        <a:ea typeface="Calibri"/>
                        <a:cs typeface="Times New Roman"/>
                      </a:endParaRPr>
                    </a:p>
                  </a:txBody>
                  <a:tcPr marL="39517" marR="39517" marT="0" marB="0" anchor="ctr"/>
                </a:tc>
                <a:tc>
                  <a:txBody>
                    <a:bodyPr/>
                    <a:lstStyle/>
                    <a:p>
                      <a:pPr algn="just">
                        <a:spcAft>
                          <a:spcPts val="0"/>
                        </a:spcAft>
                      </a:pPr>
                      <a:r>
                        <a:rPr lang="uk-UA" sz="900" dirty="0">
                          <a:effectLst/>
                        </a:rPr>
                        <a:t>Підготувати таблицю відповідності:</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елементи професійного стандарту ↔ програмні результати навчання ↔ освітні компоненти.</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Перевірити відповідність назв кваліфікацій чинному класифікатору.</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Забезпечити наявність локальних актів:</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положення про присвоєння професійних кваліфікацій;</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порядок перевірки здатності виконувати трудові функції;</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методи і критерії оцінювання.</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Залучити роботодавців і </a:t>
                      </a:r>
                      <a:r>
                        <a:rPr lang="uk-UA" sz="900" dirty="0" err="1">
                          <a:effectLst/>
                        </a:rPr>
                        <a:t>стейкголдерів</a:t>
                      </a:r>
                      <a:r>
                        <a:rPr lang="uk-UA" sz="900" dirty="0">
                          <a:effectLst/>
                        </a:rPr>
                        <a:t> до процедур атестації.</a:t>
                      </a:r>
                      <a:endParaRPr lang="ru-RU" sz="900" dirty="0">
                        <a:effectLst/>
                      </a:endParaRPr>
                    </a:p>
                    <a:p>
                      <a:pPr marL="342900" lvl="0" indent="-342900" algn="just">
                        <a:spcAft>
                          <a:spcPts val="0"/>
                        </a:spcAft>
                        <a:buSzPts val="1000"/>
                        <a:buFont typeface="Symbol"/>
                        <a:buChar char=""/>
                        <a:tabLst>
                          <a:tab pos="457200" algn="l"/>
                        </a:tabLst>
                      </a:pPr>
                      <a:r>
                        <a:rPr lang="uk-UA" sz="900" dirty="0">
                          <a:effectLst/>
                        </a:rPr>
                        <a:t>В документах ОП чітко прописати, як саме забезпечується виконання вимог професійного стандарту (знання, уміння, навички).</a:t>
                      </a:r>
                      <a:endParaRPr lang="ru-RU" sz="900" dirty="0">
                        <a:effectLst/>
                        <a:latin typeface="Calibri"/>
                        <a:ea typeface="Times New Roman"/>
                        <a:cs typeface="Times New Roman"/>
                      </a:endParaRPr>
                    </a:p>
                  </a:txBody>
                  <a:tcPr marL="39517" marR="39517" marT="0" marB="0"/>
                </a:tc>
                <a:extLst>
                  <a:ext uri="{0D108BD9-81ED-4DB2-BD59-A6C34878D82A}">
                    <a16:rowId xmlns:a16="http://schemas.microsoft.com/office/drawing/2014/main" val="10002"/>
                  </a:ext>
                </a:extLst>
              </a:tr>
              <a:tr h="1785029">
                <a:tc>
                  <a:txBody>
                    <a:bodyPr/>
                    <a:lstStyle/>
                    <a:p>
                      <a:pPr algn="ctr">
                        <a:lnSpc>
                          <a:spcPct val="115000"/>
                        </a:lnSpc>
                        <a:spcAft>
                          <a:spcPts val="0"/>
                        </a:spcAft>
                      </a:pPr>
                      <a:r>
                        <a:rPr lang="uk-UA" sz="900">
                          <a:effectLst/>
                        </a:rPr>
                        <a:t>NOTA BENE!</a:t>
                      </a:r>
                      <a:endParaRPr lang="ru-RU" sz="900">
                        <a:effectLst/>
                        <a:latin typeface="Calibri"/>
                        <a:ea typeface="Calibri"/>
                        <a:cs typeface="Times New Roman"/>
                      </a:endParaRPr>
                    </a:p>
                  </a:txBody>
                  <a:tcPr marL="39517" marR="39517" marT="0" marB="0" anchor="ctr"/>
                </a:tc>
                <a:tc>
                  <a:txBody>
                    <a:bodyPr/>
                    <a:lstStyle/>
                    <a:p>
                      <a:pPr algn="just">
                        <a:lnSpc>
                          <a:spcPct val="115000"/>
                        </a:lnSpc>
                        <a:spcAft>
                          <a:spcPts val="0"/>
                        </a:spcAft>
                      </a:pPr>
                      <a:r>
                        <a:rPr lang="uk-UA" sz="900" dirty="0">
                          <a:effectLst/>
                        </a:rPr>
                        <a:t>! Аналіз фактів, аргументів за </a:t>
                      </a:r>
                      <a:r>
                        <a:rPr lang="uk-UA" sz="900" dirty="0" err="1">
                          <a:effectLst/>
                        </a:rPr>
                        <a:t>підкритерієм</a:t>
                      </a:r>
                      <a:r>
                        <a:rPr lang="uk-UA" sz="900" dirty="0">
                          <a:effectLst/>
                        </a:rPr>
                        <a:t> здійснюється лише у випадку, коли ЗВО присвоює здобувачам освіти професійну кваліфікацію.</a:t>
                      </a:r>
                      <a:endParaRPr lang="ru-RU" sz="900" dirty="0">
                        <a:effectLst/>
                      </a:endParaRPr>
                    </a:p>
                    <a:p>
                      <a:pPr algn="just">
                        <a:lnSpc>
                          <a:spcPct val="115000"/>
                        </a:lnSpc>
                        <a:spcAft>
                          <a:spcPts val="0"/>
                        </a:spcAft>
                      </a:pPr>
                      <a:r>
                        <a:rPr lang="uk-UA" sz="900" dirty="0">
                          <a:effectLst/>
                        </a:rPr>
                        <a:t>! ЗВО, вказавши професії в освітній програмі у розділі “Придатність до працевлаштування”, не повинен вводити в оману вступників їх надмірною кількістю, яка не забезпечена відповідними ПРН; ЕГ варто звернути на це увагу, сформулювавши відповідні рекомендації. ! ЗВО не може використовувати та/або формувати назв професійних кваліфікацій, посад, не спираючись на відповідні нормативні документи. </a:t>
                      </a:r>
                      <a:endParaRPr lang="ru-RU" sz="900" dirty="0">
                        <a:effectLst/>
                      </a:endParaRPr>
                    </a:p>
                    <a:p>
                      <a:pPr algn="just">
                        <a:lnSpc>
                          <a:spcPct val="115000"/>
                        </a:lnSpc>
                        <a:spcAft>
                          <a:spcPts val="0"/>
                        </a:spcAft>
                      </a:pPr>
                      <a:r>
                        <a:rPr lang="uk-UA" sz="900" dirty="0">
                          <a:effectLst/>
                        </a:rPr>
                        <a:t>! Усі знання, вміння, навички та компетентності, передбачені професійним стандартом, мають бути враховані в ОП.</a:t>
                      </a:r>
                      <a:endParaRPr lang="ru-RU" sz="900" dirty="0">
                        <a:effectLst/>
                      </a:endParaRPr>
                    </a:p>
                    <a:p>
                      <a:pPr algn="just">
                        <a:lnSpc>
                          <a:spcPct val="115000"/>
                        </a:lnSpc>
                        <a:spcAft>
                          <a:spcPts val="0"/>
                        </a:spcAft>
                      </a:pPr>
                      <a:r>
                        <a:rPr lang="uk-UA" sz="900" dirty="0">
                          <a:effectLst/>
                        </a:rPr>
                        <a:t>! На відміну від освітньої кваліфікації, присвоєння професійної кваліфікації ЗВО не може бути автоматичним наслідком завершення навчання за ОП. Професійна кваліфікація присвоюється ОСОБІ в результаті оцінювання здобутих особою </a:t>
                      </a:r>
                      <a:r>
                        <a:rPr lang="uk-UA" sz="900" dirty="0" err="1">
                          <a:effectLst/>
                        </a:rPr>
                        <a:t>компетентностей</a:t>
                      </a:r>
                      <a:r>
                        <a:rPr lang="uk-UA" sz="900" dirty="0">
                          <a:effectLst/>
                        </a:rPr>
                        <a:t> та/або результатів навчання на відповідність професійному стандарту.</a:t>
                      </a:r>
                      <a:endParaRPr lang="ru-RU" sz="900" dirty="0">
                        <a:effectLst/>
                        <a:latin typeface="Calibri"/>
                        <a:ea typeface="Calibri"/>
                        <a:cs typeface="Times New Roman"/>
                      </a:endParaRPr>
                    </a:p>
                  </a:txBody>
                  <a:tcPr marL="39517" marR="39517"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23629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008112"/>
          </a:xfrm>
        </p:spPr>
        <p:txBody>
          <a:bodyPr>
            <a:normAutofit/>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1.3. </a:t>
            </a:r>
            <a:r>
              <a:rPr lang="uk-UA" sz="2100" dirty="0">
                <a:solidFill>
                  <a:schemeClr val="tx1"/>
                </a:solidFill>
                <a:latin typeface="Times New Roman" pitchFamily="18" charset="0"/>
                <a:cs typeface="Times New Roman" pitchFamily="18" charset="0"/>
              </a:rPr>
              <a:t>Освітня програма має чітко сформульовану мету, яка відповідає місії та стратегії закладу вищої освіти.</a:t>
            </a:r>
            <a:endParaRPr lang="ru-RU" sz="2100" dirty="0">
              <a:solidFill>
                <a:schemeClr val="tx1"/>
              </a:solidFill>
              <a:latin typeface="Times New Roman" pitchFamily="18" charset="0"/>
              <a:cs typeface="Times New Roman" pitchFamily="18" charset="0"/>
            </a:endParaRPr>
          </a:p>
          <a:p>
            <a:pPr algn="just"/>
            <a:endParaRPr lang="ru-RU" sz="24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057070553"/>
              </p:ext>
            </p:extLst>
          </p:nvPr>
        </p:nvGraphicFramePr>
        <p:xfrm>
          <a:off x="457201" y="1988839"/>
          <a:ext cx="7931224" cy="3528392"/>
        </p:xfrm>
        <a:graphic>
          <a:graphicData uri="http://schemas.openxmlformats.org/drawingml/2006/table">
            <a:tbl>
              <a:tblPr firstRow="1" firstCol="1" bandRow="1">
                <a:tableStyleId>{5C22544A-7EE6-4342-B048-85BDC9FD1C3A}</a:tableStyleId>
              </a:tblPr>
              <a:tblGrid>
                <a:gridCol w="1730966">
                  <a:extLst>
                    <a:ext uri="{9D8B030D-6E8A-4147-A177-3AD203B41FA5}">
                      <a16:colId xmlns:a16="http://schemas.microsoft.com/office/drawing/2014/main" val="20000"/>
                    </a:ext>
                  </a:extLst>
                </a:gridCol>
                <a:gridCol w="6200258">
                  <a:extLst>
                    <a:ext uri="{9D8B030D-6E8A-4147-A177-3AD203B41FA5}">
                      <a16:colId xmlns:a16="http://schemas.microsoft.com/office/drawing/2014/main" val="20001"/>
                    </a:ext>
                  </a:extLst>
                </a:gridCol>
              </a:tblGrid>
              <a:tr h="1764196">
                <a:tc>
                  <a:txBody>
                    <a:bodyPr/>
                    <a:lstStyle/>
                    <a:p>
                      <a:pPr algn="ctr">
                        <a:lnSpc>
                          <a:spcPct val="115000"/>
                        </a:lnSpc>
                        <a:spcAft>
                          <a:spcPts val="0"/>
                        </a:spcAft>
                      </a:pPr>
                      <a:r>
                        <a:rPr lang="uk-UA" sz="1100" dirty="0">
                          <a:effectLst/>
                        </a:rPr>
                        <a:t>Суть </a:t>
                      </a:r>
                      <a:r>
                        <a:rPr lang="uk-UA" sz="1100" dirty="0" err="1">
                          <a:effectLst/>
                        </a:rPr>
                        <a:t>підкритерію</a:t>
                      </a:r>
                      <a:endParaRPr lang="ru-RU" sz="1000" dirty="0">
                        <a:effectLst/>
                      </a:endParaRPr>
                    </a:p>
                    <a:p>
                      <a:pPr algn="ctr">
                        <a:lnSpc>
                          <a:spcPct val="115000"/>
                        </a:lnSpc>
                        <a:spcAft>
                          <a:spcPts val="0"/>
                        </a:spcAft>
                      </a:pPr>
                      <a:r>
                        <a:rPr lang="uk-UA" sz="1100" dirty="0">
                          <a:effectLst/>
                        </a:rPr>
                        <a:t> </a:t>
                      </a:r>
                      <a:endParaRPr lang="ru-RU" sz="1000" dirty="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Освітня програма (ОП) повинна:</a:t>
                      </a:r>
                      <a:endParaRPr lang="ru-RU" sz="1000">
                        <a:effectLst/>
                      </a:endParaRPr>
                    </a:p>
                    <a:p>
                      <a:pPr marL="342900" lvl="0" indent="-342900" algn="just">
                        <a:spcAft>
                          <a:spcPts val="0"/>
                        </a:spcAft>
                        <a:buSzPts val="1000"/>
                        <a:buFont typeface="Symbol"/>
                        <a:buChar char=""/>
                        <a:tabLst>
                          <a:tab pos="457200" algn="l"/>
                        </a:tabLst>
                      </a:pPr>
                      <a:r>
                        <a:rPr lang="uk-UA" sz="1000">
                          <a:effectLst/>
                        </a:rPr>
                        <a:t>мати чітко визначену мету (цілі), яка відповідає її змісту та особливостям;</a:t>
                      </a:r>
                      <a:endParaRPr lang="ru-RU" sz="1000">
                        <a:effectLst/>
                      </a:endParaRPr>
                    </a:p>
                    <a:p>
                      <a:pPr marL="342900" lvl="0" indent="-342900" algn="just">
                        <a:spcAft>
                          <a:spcPts val="0"/>
                        </a:spcAft>
                        <a:buSzPts val="1000"/>
                        <a:buFont typeface="Symbol"/>
                        <a:buChar char=""/>
                        <a:tabLst>
                          <a:tab pos="457200" algn="l"/>
                        </a:tabLst>
                      </a:pPr>
                      <a:r>
                        <a:rPr lang="uk-UA" sz="1000">
                          <a:effectLst/>
                        </a:rPr>
                        <a:t>бути узгодженою з місією ЗВО;</a:t>
                      </a:r>
                      <a:endParaRPr lang="ru-RU" sz="1000">
                        <a:effectLst/>
                      </a:endParaRPr>
                    </a:p>
                    <a:p>
                      <a:pPr marL="342900" lvl="0" indent="-342900" algn="just">
                        <a:spcAft>
                          <a:spcPts val="0"/>
                        </a:spcAft>
                        <a:buSzPts val="1000"/>
                        <a:buFont typeface="Symbol"/>
                        <a:buChar char=""/>
                        <a:tabLst>
                          <a:tab pos="457200" algn="l"/>
                        </a:tabLst>
                      </a:pPr>
                      <a:r>
                        <a:rPr lang="uk-UA" sz="1000">
                          <a:effectLst/>
                        </a:rPr>
                        <a:t>сприяти реалізації стратегії розвитку ЗВО та його ключових напрямів діяльності;</a:t>
                      </a:r>
                      <a:endParaRPr lang="ru-RU" sz="1000">
                        <a:effectLst/>
                      </a:endParaRPr>
                    </a:p>
                    <a:p>
                      <a:pPr marL="342900" lvl="0" indent="-342900" algn="just">
                        <a:spcAft>
                          <a:spcPts val="0"/>
                        </a:spcAft>
                        <a:buSzPts val="1000"/>
                        <a:buFont typeface="Symbol"/>
                        <a:buChar char=""/>
                        <a:tabLst>
                          <a:tab pos="457200" algn="l"/>
                        </a:tabLst>
                      </a:pPr>
                      <a:r>
                        <a:rPr lang="uk-UA" sz="1000">
                          <a:effectLst/>
                        </a:rPr>
                        <a:t>для міждисциплінарних програм – мета повинна враховувати дотичність до кожної заявленої спеціальності (галузі).</a:t>
                      </a:r>
                      <a:endParaRPr lang="ru-RU" sz="1000">
                        <a:effectLst/>
                      </a:endParaRPr>
                    </a:p>
                    <a:p>
                      <a:pPr algn="just">
                        <a:spcAft>
                          <a:spcPts val="0"/>
                        </a:spcAft>
                      </a:pPr>
                      <a:r>
                        <a:rPr lang="uk-UA" sz="1000">
                          <a:effectLst/>
                        </a:rPr>
                        <a:t>Таким чином, експерти перевіряють не лише внутрішню логіку програми, а й її стратегічну роль у розвитку університету.</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1764196">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spcAft>
                          <a:spcPts val="0"/>
                        </a:spcAft>
                        <a:buFont typeface="+mj-lt"/>
                        <a:buAutoNum type="arabicPeriod"/>
                        <a:tabLst>
                          <a:tab pos="457200" algn="l"/>
                        </a:tabLst>
                      </a:pPr>
                      <a:r>
                        <a:rPr lang="uk-UA" sz="1000" dirty="0">
                          <a:effectLst/>
                        </a:rPr>
                        <a:t>Закон України «Про вищу освіту» (ч.2 ст.36, ч.1 ст.91).</a:t>
                      </a:r>
                      <a:endParaRPr lang="ru-RU" sz="1000" dirty="0">
                        <a:effectLst/>
                      </a:endParaRPr>
                    </a:p>
                    <a:p>
                      <a:pPr marL="342900" lvl="0" indent="-342900" algn="just">
                        <a:spcAft>
                          <a:spcPts val="0"/>
                        </a:spcAft>
                        <a:buFont typeface="+mj-lt"/>
                        <a:buAutoNum type="arabicPeriod"/>
                        <a:tabLst>
                          <a:tab pos="457200" algn="l"/>
                        </a:tabLst>
                      </a:pPr>
                      <a:r>
                        <a:rPr lang="uk-UA" sz="1000" dirty="0">
                          <a:effectLst/>
                        </a:rPr>
                        <a:t>Закон України «Про наукову та науково-технічну діяльність» (ч.3 ст.10).</a:t>
                      </a:r>
                      <a:endParaRPr lang="ru-RU" sz="1000" dirty="0">
                        <a:effectLst/>
                      </a:endParaRPr>
                    </a:p>
                    <a:p>
                      <a:pPr marL="342900" lvl="0" indent="-342900" algn="just">
                        <a:spcAft>
                          <a:spcPts val="0"/>
                        </a:spcAft>
                        <a:buFont typeface="+mj-lt"/>
                        <a:buAutoNum type="arabicPeriod"/>
                        <a:tabLst>
                          <a:tab pos="457200" algn="l"/>
                        </a:tabLst>
                      </a:pPr>
                      <a:r>
                        <a:rPr lang="uk-UA" sz="1000" dirty="0">
                          <a:effectLst/>
                        </a:rPr>
                        <a:t>Рекомендації Кабінету Міністрів Ради Європи від 16.05.2007 р. (п.5).</a:t>
                      </a:r>
                      <a:endParaRPr lang="ru-RU" sz="1000" dirty="0">
                        <a:effectLst/>
                      </a:endParaRPr>
                    </a:p>
                    <a:p>
                      <a:pPr marL="342900" lvl="0" indent="-342900" algn="just">
                        <a:spcAft>
                          <a:spcPts val="0"/>
                        </a:spcAft>
                        <a:buFont typeface="+mj-lt"/>
                        <a:buAutoNum type="arabicPeriod"/>
                        <a:tabLst>
                          <a:tab pos="457200" algn="l"/>
                        </a:tabLst>
                      </a:pPr>
                      <a:r>
                        <a:rPr lang="uk-UA" sz="1000" dirty="0">
                          <a:effectLst/>
                        </a:rPr>
                        <a:t>ESG 2015 (Стандарт 1.2 «</a:t>
                      </a:r>
                      <a:r>
                        <a:rPr lang="uk-UA" sz="1000" dirty="0" err="1">
                          <a:effectLst/>
                        </a:rPr>
                        <a:t>Проєктування</a:t>
                      </a:r>
                      <a:r>
                        <a:rPr lang="uk-UA" sz="1000" dirty="0">
                          <a:effectLst/>
                        </a:rPr>
                        <a:t> програм»).</a:t>
                      </a:r>
                      <a:endParaRPr lang="ru-RU" sz="1000" dirty="0">
                        <a:effectLst/>
                      </a:endParaRPr>
                    </a:p>
                    <a:p>
                      <a:pPr marL="342900" lvl="0" indent="-342900" algn="just">
                        <a:spcAft>
                          <a:spcPts val="0"/>
                        </a:spcAft>
                        <a:buFont typeface="+mj-lt"/>
                        <a:buAutoNum type="arabicPeriod"/>
                        <a:tabLst>
                          <a:tab pos="457200" algn="l"/>
                        </a:tabLst>
                      </a:pPr>
                      <a:r>
                        <a:rPr lang="uk-UA" sz="1000" dirty="0">
                          <a:effectLst/>
                        </a:rPr>
                        <a:t>Звіт про порівняння Європейської та Національної рамки кваліфікацій.</a:t>
                      </a:r>
                      <a:endParaRPr lang="ru-RU" sz="1000" dirty="0">
                        <a:effectLst/>
                      </a:endParaRPr>
                    </a:p>
                    <a:p>
                      <a:pPr marL="342900" lvl="0" indent="-342900" algn="just">
                        <a:spcAft>
                          <a:spcPts val="0"/>
                        </a:spcAft>
                        <a:buFont typeface="+mj-lt"/>
                        <a:buAutoNum type="arabicPeriod"/>
                        <a:tabLst>
                          <a:tab pos="457200" algn="l"/>
                        </a:tabLst>
                      </a:pPr>
                      <a:r>
                        <a:rPr lang="uk-UA" sz="1000" dirty="0">
                          <a:effectLst/>
                        </a:rPr>
                        <a:t>Локальні акти, що визначають місію та стратегію розвитку ЗВО (стратегія розвитку, концепція діяльності).</a:t>
                      </a:r>
                      <a:endParaRPr lang="ru-RU" sz="1000" dirty="0">
                        <a:effectLst/>
                      </a:endParaRPr>
                    </a:p>
                    <a:p>
                      <a:pPr marL="342900" lvl="0" indent="-342900" algn="just">
                        <a:spcAft>
                          <a:spcPts val="0"/>
                        </a:spcAft>
                        <a:buFont typeface="+mj-lt"/>
                        <a:buAutoNum type="arabicPeriod"/>
                        <a:tabLst>
                          <a:tab pos="457200" algn="l"/>
                        </a:tabLst>
                      </a:pPr>
                      <a:r>
                        <a:rPr lang="uk-UA" sz="1000" dirty="0">
                          <a:effectLst/>
                        </a:rPr>
                        <a:t>Локальний акт ЗВО про процедуру </a:t>
                      </a:r>
                      <a:r>
                        <a:rPr lang="uk-UA" sz="1000" dirty="0" err="1">
                          <a:effectLst/>
                        </a:rPr>
                        <a:t>проєктування</a:t>
                      </a:r>
                      <a:r>
                        <a:rPr lang="uk-UA" sz="1000" dirty="0">
                          <a:effectLst/>
                        </a:rPr>
                        <a:t> освітніх програм.</a:t>
                      </a:r>
                      <a:endParaRPr lang="ru-RU" sz="1000" dirty="0">
                        <a:effectLst/>
                      </a:endParaRPr>
                    </a:p>
                    <a:p>
                      <a:pPr marL="342900" lvl="0" indent="-342900" algn="just">
                        <a:spcAft>
                          <a:spcPts val="0"/>
                        </a:spcAft>
                        <a:buFont typeface="+mj-lt"/>
                        <a:buAutoNum type="arabicPeriod"/>
                        <a:tabLst>
                          <a:tab pos="457200" algn="l"/>
                        </a:tabLst>
                      </a:pPr>
                      <a:r>
                        <a:rPr lang="uk-UA" sz="1000" dirty="0">
                          <a:effectLst/>
                        </a:rPr>
                        <a:t>Офіційно затверджена ОП, подана на акредитацію.</a:t>
                      </a:r>
                      <a:endParaRPr lang="ru-RU" sz="1000" dirty="0">
                        <a:effectLst/>
                        <a:latin typeface="Calibri"/>
                        <a:ea typeface="Times New Roman"/>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77211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2" name="Подзаголовок 1"/>
          <p:cNvSpPr>
            <a:spLocks noGrp="1"/>
          </p:cNvSpPr>
          <p:nvPr>
            <p:ph type="subTitle" idx="1"/>
          </p:nvPr>
        </p:nvSpPr>
        <p:spPr/>
        <p:txBody>
          <a:bodyPr/>
          <a:lstStyle/>
          <a:p>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1877165094"/>
              </p:ext>
            </p:extLst>
          </p:nvPr>
        </p:nvGraphicFramePr>
        <p:xfrm>
          <a:off x="457201" y="836711"/>
          <a:ext cx="7859216" cy="5328594"/>
        </p:xfrm>
        <a:graphic>
          <a:graphicData uri="http://schemas.openxmlformats.org/drawingml/2006/table">
            <a:tbl>
              <a:tblPr firstRow="1" firstCol="1" bandRow="1">
                <a:tableStyleId>{5C22544A-7EE6-4342-B048-85BDC9FD1C3A}</a:tableStyleId>
              </a:tblPr>
              <a:tblGrid>
                <a:gridCol w="1715250">
                  <a:extLst>
                    <a:ext uri="{9D8B030D-6E8A-4147-A177-3AD203B41FA5}">
                      <a16:colId xmlns:a16="http://schemas.microsoft.com/office/drawing/2014/main" val="20000"/>
                    </a:ext>
                  </a:extLst>
                </a:gridCol>
                <a:gridCol w="6143966">
                  <a:extLst>
                    <a:ext uri="{9D8B030D-6E8A-4147-A177-3AD203B41FA5}">
                      <a16:colId xmlns:a16="http://schemas.microsoft.com/office/drawing/2014/main" val="20001"/>
                    </a:ext>
                  </a:extLst>
                </a:gridCol>
              </a:tblGrid>
              <a:tr h="1389480">
                <a:tc>
                  <a:txBody>
                    <a:bodyPr/>
                    <a:lstStyle/>
                    <a:p>
                      <a:pPr algn="ctr">
                        <a:lnSpc>
                          <a:spcPct val="115000"/>
                        </a:lnSpc>
                        <a:spcAft>
                          <a:spcPts val="0"/>
                        </a:spcAft>
                      </a:pPr>
                      <a:r>
                        <a:rPr lang="uk-UA" sz="1100">
                          <a:effectLst/>
                        </a:rPr>
                        <a:t>Що перевірятимуть експерти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Font typeface="+mj-lt"/>
                        <a:buAutoNum type="arabicPeriod"/>
                      </a:pPr>
                      <a:r>
                        <a:rPr lang="uk-UA" sz="1100">
                          <a:effectLst/>
                        </a:rPr>
                        <a:t>Чи відповідає мета ОП призначенню ЗВО, визначеному у місії?</a:t>
                      </a:r>
                      <a:endParaRPr lang="ru-RU" sz="1000">
                        <a:effectLst/>
                      </a:endParaRPr>
                    </a:p>
                    <a:p>
                      <a:pPr marL="342900" lvl="0" indent="-342900" algn="just">
                        <a:lnSpc>
                          <a:spcPct val="115000"/>
                        </a:lnSpc>
                        <a:spcAft>
                          <a:spcPts val="0"/>
                        </a:spcAft>
                        <a:buFont typeface="+mj-lt"/>
                        <a:buAutoNum type="arabicPeriod"/>
                      </a:pPr>
                      <a:r>
                        <a:rPr lang="uk-UA" sz="1100">
                          <a:effectLst/>
                        </a:rPr>
                        <a:t>Які особливості ОП (унікальність, профіль, орієнтація на певні професійні сфери) і як вони корелюють із її метою?</a:t>
                      </a:r>
                      <a:endParaRPr lang="ru-RU" sz="1000">
                        <a:effectLst/>
                      </a:endParaRPr>
                    </a:p>
                    <a:p>
                      <a:pPr marL="342900" lvl="0" indent="-342900" algn="just">
                        <a:lnSpc>
                          <a:spcPct val="115000"/>
                        </a:lnSpc>
                        <a:spcAft>
                          <a:spcPts val="0"/>
                        </a:spcAft>
                        <a:buFont typeface="+mj-lt"/>
                        <a:buAutoNum type="arabicPeriod"/>
                      </a:pPr>
                      <a:r>
                        <a:rPr lang="uk-UA" sz="1100">
                          <a:effectLst/>
                        </a:rPr>
                        <a:t>Реалізації яких саме ключових напрямів стратегії ЗВО (освітніх, наукових, інноваційних, міжнародних тощо) сприяє ОП?</a:t>
                      </a:r>
                      <a:endParaRPr lang="ru-RU" sz="1000">
                        <a:effectLst/>
                        <a:latin typeface="Calibri"/>
                        <a:ea typeface="Calibri"/>
                        <a:cs typeface="Times New Roman"/>
                      </a:endParaRPr>
                    </a:p>
                  </a:txBody>
                  <a:tcPr marL="60111" marR="60111" marT="0" marB="0"/>
                </a:tc>
                <a:extLst>
                  <a:ext uri="{0D108BD9-81ED-4DB2-BD59-A6C34878D82A}">
                    <a16:rowId xmlns:a16="http://schemas.microsoft.com/office/drawing/2014/main" val="10000"/>
                  </a:ext>
                </a:extLst>
              </a:tr>
              <a:tr h="889149">
                <a:tc>
                  <a:txBody>
                    <a:bodyPr/>
                    <a:lstStyle/>
                    <a:p>
                      <a:pPr algn="ctr">
                        <a:lnSpc>
                          <a:spcPct val="115000"/>
                        </a:lnSpc>
                        <a:spcAft>
                          <a:spcPts val="0"/>
                        </a:spcAft>
                      </a:pPr>
                      <a:r>
                        <a:rPr lang="uk-UA" sz="1100">
                          <a:effectLst/>
                        </a:rPr>
                        <a:t>Можливі недоліки та як їх обґрунтовувати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 Для підкритерію 1.3 недоліки офіційно не застосовуються, тобто експерти не оцінюватимуть цей аспект як «невідповідність».</a:t>
                      </a:r>
                      <a:endParaRPr lang="ru-RU" sz="1000">
                        <a:effectLst/>
                      </a:endParaRPr>
                    </a:p>
                    <a:p>
                      <a:pPr algn="just">
                        <a:spcAft>
                          <a:spcPts val="0"/>
                        </a:spcAft>
                      </a:pPr>
                      <a:r>
                        <a:rPr lang="uk-UA" sz="1000">
                          <a:effectLst/>
                        </a:rPr>
                        <a:t>Але: нечітке формулювання мети або її відрив від стратегії ЗВО може негативно вплинути на загальне сприйняття програми та її стратегічної цінності.</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1"/>
                  </a:ext>
                </a:extLst>
              </a:tr>
              <a:tr h="2222871">
                <a:tc>
                  <a:txBody>
                    <a:bodyPr/>
                    <a:lstStyle/>
                    <a:p>
                      <a:pPr algn="ctr">
                        <a:lnSpc>
                          <a:spcPct val="115000"/>
                        </a:lnSpc>
                        <a:spcAft>
                          <a:spcPts val="0"/>
                        </a:spcAft>
                      </a:pPr>
                      <a:r>
                        <a:rPr lang="uk-UA" sz="1100">
                          <a:effectLst/>
                        </a:rPr>
                        <a:t>Практичні рекомендації для гарантів</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Перед акредитацією підготуйте чіткий опис мети ОП, яка:</a:t>
                      </a:r>
                      <a:endParaRPr lang="ru-RU" sz="1000">
                        <a:effectLst/>
                      </a:endParaRPr>
                    </a:p>
                    <a:p>
                      <a:pPr marL="342900" lvl="0" indent="-342900" algn="just">
                        <a:spcAft>
                          <a:spcPts val="0"/>
                        </a:spcAft>
                        <a:buSzPts val="1000"/>
                        <a:buFont typeface="Symbol"/>
                        <a:buChar char=""/>
                        <a:tabLst>
                          <a:tab pos="457200" algn="l"/>
                        </a:tabLst>
                      </a:pPr>
                      <a:r>
                        <a:rPr lang="uk-UA" sz="1000">
                          <a:effectLst/>
                        </a:rPr>
                        <a:t>відповідає місії університету (наприклад, орієнтація на інноваційність, регіональний розвиток, інтеграцію в Європейський простір вищої освіти);</a:t>
                      </a:r>
                      <a:endParaRPr lang="ru-RU" sz="1000">
                        <a:effectLst/>
                      </a:endParaRPr>
                    </a:p>
                    <a:p>
                      <a:pPr marL="342900" lvl="0" indent="-342900" algn="just">
                        <a:spcAft>
                          <a:spcPts val="0"/>
                        </a:spcAft>
                        <a:buSzPts val="1000"/>
                        <a:buFont typeface="Symbol"/>
                        <a:buChar char=""/>
                        <a:tabLst>
                          <a:tab pos="457200" algn="l"/>
                        </a:tabLst>
                      </a:pPr>
                      <a:r>
                        <a:rPr lang="uk-UA" sz="1000">
                          <a:effectLst/>
                        </a:rPr>
                        <a:t>відображає особливості програми (профільність, міжнародність, міждисциплінарність);</a:t>
                      </a:r>
                      <a:endParaRPr lang="ru-RU" sz="1000">
                        <a:effectLst/>
                      </a:endParaRPr>
                    </a:p>
                    <a:p>
                      <a:pPr marL="342900" lvl="0" indent="-342900" algn="just">
                        <a:spcAft>
                          <a:spcPts val="0"/>
                        </a:spcAft>
                        <a:buSzPts val="1000"/>
                        <a:buFont typeface="Symbol"/>
                        <a:buChar char=""/>
                        <a:tabLst>
                          <a:tab pos="457200" algn="l"/>
                        </a:tabLst>
                      </a:pPr>
                      <a:r>
                        <a:rPr lang="uk-UA" sz="1000">
                          <a:effectLst/>
                        </a:rPr>
                        <a:t>прямо корелює зі стратегією розвитку ЗВО (наприклад, розвиток цифрових компетентностей, підвищення резильєнтності суспільства, інтернаціоналізація освіти).</a:t>
                      </a:r>
                      <a:endParaRPr lang="ru-RU" sz="1000">
                        <a:effectLst/>
                      </a:endParaRPr>
                    </a:p>
                    <a:p>
                      <a:pPr algn="just">
                        <a:spcAft>
                          <a:spcPts val="0"/>
                        </a:spcAft>
                      </a:pPr>
                      <a:r>
                        <a:rPr lang="uk-UA" sz="1000">
                          <a:effectLst/>
                        </a:rPr>
                        <a:t>Підготуйте приклади:</a:t>
                      </a:r>
                      <a:endParaRPr lang="ru-RU" sz="1000">
                        <a:effectLst/>
                      </a:endParaRPr>
                    </a:p>
                    <a:p>
                      <a:pPr marL="342900" lvl="0" indent="-342900" algn="just">
                        <a:spcAft>
                          <a:spcPts val="0"/>
                        </a:spcAft>
                        <a:buSzPts val="1000"/>
                        <a:buFont typeface="Symbol"/>
                        <a:buChar char=""/>
                        <a:tabLst>
                          <a:tab pos="457200" algn="l"/>
                        </a:tabLst>
                      </a:pPr>
                      <a:r>
                        <a:rPr lang="uk-UA" sz="1000">
                          <a:effectLst/>
                        </a:rPr>
                        <a:t>який саме пункт стратегії реалізується через програму;</a:t>
                      </a:r>
                      <a:endParaRPr lang="ru-RU" sz="1000">
                        <a:effectLst/>
                      </a:endParaRPr>
                    </a:p>
                    <a:p>
                      <a:pPr marL="342900" lvl="0" indent="-342900" algn="just">
                        <a:spcAft>
                          <a:spcPts val="0"/>
                        </a:spcAft>
                        <a:buSzPts val="1000"/>
                        <a:buFont typeface="Symbol"/>
                        <a:buChar char=""/>
                        <a:tabLst>
                          <a:tab pos="457200" algn="l"/>
                        </a:tabLst>
                      </a:pPr>
                      <a:r>
                        <a:rPr lang="uk-UA" sz="1000">
                          <a:effectLst/>
                        </a:rPr>
                        <a:t>які перспективи розвитку програми узгоджуються зі стратегічними пріоритетами ЗВО.</a:t>
                      </a:r>
                      <a:endParaRPr lang="ru-RU" sz="1000">
                        <a:effectLst/>
                      </a:endParaRPr>
                    </a:p>
                    <a:p>
                      <a:pPr algn="just">
                        <a:spcAft>
                          <a:spcPts val="0"/>
                        </a:spcAft>
                      </a:pPr>
                      <a:r>
                        <a:rPr lang="uk-UA" sz="1000">
                          <a:effectLst/>
                        </a:rPr>
                        <a:t>Для міждисциплінарних програм – зробіть акцент на інтеграції галузей і перевагах такого підходу.</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2"/>
                  </a:ext>
                </a:extLst>
              </a:tr>
              <a:tr h="827094">
                <a:tc>
                  <a:txBody>
                    <a:bodyPr/>
                    <a:lstStyle/>
                    <a:p>
                      <a:pPr algn="ctr">
                        <a:lnSpc>
                          <a:spcPct val="115000"/>
                        </a:lnSpc>
                        <a:spcAft>
                          <a:spcPts val="0"/>
                        </a:spcAft>
                      </a:pPr>
                      <a:r>
                        <a:rPr lang="uk-UA" sz="1100">
                          <a:effectLst/>
                        </a:rPr>
                        <a:t>NOTA BENE!</a:t>
                      </a:r>
                      <a:endParaRPr lang="ru-RU" sz="1000">
                        <a:effectLst/>
                        <a:latin typeface="Calibri"/>
                        <a:ea typeface="Calibri"/>
                        <a:cs typeface="Times New Roman"/>
                      </a:endParaRPr>
                    </a:p>
                  </a:txBody>
                  <a:tcPr marL="60111" marR="60111" marT="0" marB="0" anchor="ctr"/>
                </a:tc>
                <a:tc>
                  <a:txBody>
                    <a:bodyPr/>
                    <a:lstStyle/>
                    <a:p>
                      <a:pPr algn="just">
                        <a:lnSpc>
                          <a:spcPct val="115000"/>
                        </a:lnSpc>
                        <a:spcAft>
                          <a:spcPts val="0"/>
                        </a:spcAft>
                      </a:pPr>
                      <a:r>
                        <a:rPr lang="uk-UA" sz="1100" dirty="0">
                          <a:effectLst/>
                        </a:rPr>
                        <a:t>! Для аналізу відповідності мети освітньої програми місії та стратегії  ЗВО до уваги береться офіційно затверджена освітня програма (на яку здійснено набір здобувачів освіти), подана закладом вищої освіти на акредитацію.</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35301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04664"/>
            <a:ext cx="7264896" cy="1008112"/>
          </a:xfrm>
        </p:spPr>
        <p:txBody>
          <a:bodyPr>
            <a:normAutofit lnSpcReduction="10000"/>
          </a:bodyPr>
          <a:lstStyle/>
          <a:p>
            <a:pPr algn="just"/>
            <a:r>
              <a:rPr lang="uk-UA" sz="2000" dirty="0">
                <a:solidFill>
                  <a:schemeClr val="tx1"/>
                </a:solidFill>
                <a:latin typeface="Times New Roman" pitchFamily="18" charset="0"/>
                <a:cs typeface="Times New Roman" pitchFamily="18" charset="0"/>
              </a:rPr>
              <a:t>	</a:t>
            </a:r>
            <a:r>
              <a:rPr lang="uk-UA" sz="2000" b="1" dirty="0">
                <a:solidFill>
                  <a:schemeClr val="tx1"/>
                </a:solidFill>
                <a:latin typeface="Times New Roman" pitchFamily="18" charset="0"/>
                <a:cs typeface="Times New Roman" pitchFamily="18" charset="0"/>
              </a:rPr>
              <a:t>1.4. </a:t>
            </a:r>
            <a:r>
              <a:rPr lang="uk-UA" sz="2100" dirty="0">
                <a:solidFill>
                  <a:schemeClr val="tx1"/>
                </a:solidFill>
                <a:latin typeface="Times New Roman" pitchFamily="18" charset="0"/>
                <a:cs typeface="Times New Roman" pitchFamily="18" charset="0"/>
              </a:rPr>
              <a:t>Мета освітньої програми та програмні результати навчання визначаються з урахуванням потреб заінтересованих сторін.</a:t>
            </a:r>
            <a:endParaRPr lang="ru-RU" sz="21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rot="5400000">
            <a:off x="5390964" y="3104964"/>
            <a:ext cx="6858000" cy="648072"/>
          </a:xfrm>
          <a:prstGeom prst="rect">
            <a:avLst/>
          </a:prstGeom>
          <a:solidFill>
            <a:schemeClr val="accent1"/>
          </a:solidFill>
        </p:spPr>
        <p:txBody>
          <a:bodyPr vert="vert"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1749308527"/>
              </p:ext>
            </p:extLst>
          </p:nvPr>
        </p:nvGraphicFramePr>
        <p:xfrm>
          <a:off x="457200" y="1556792"/>
          <a:ext cx="7859215" cy="4536504"/>
        </p:xfrm>
        <a:graphic>
          <a:graphicData uri="http://schemas.openxmlformats.org/drawingml/2006/table">
            <a:tbl>
              <a:tblPr firstRow="1" firstCol="1" bandRow="1">
                <a:tableStyleId>{5C22544A-7EE6-4342-B048-85BDC9FD1C3A}</a:tableStyleId>
              </a:tblPr>
              <a:tblGrid>
                <a:gridCol w="1715250">
                  <a:extLst>
                    <a:ext uri="{9D8B030D-6E8A-4147-A177-3AD203B41FA5}">
                      <a16:colId xmlns:a16="http://schemas.microsoft.com/office/drawing/2014/main" val="20000"/>
                    </a:ext>
                  </a:extLst>
                </a:gridCol>
                <a:gridCol w="6143965">
                  <a:extLst>
                    <a:ext uri="{9D8B030D-6E8A-4147-A177-3AD203B41FA5}">
                      <a16:colId xmlns:a16="http://schemas.microsoft.com/office/drawing/2014/main" val="20001"/>
                    </a:ext>
                  </a:extLst>
                </a:gridCol>
              </a:tblGrid>
              <a:tr h="1371868">
                <a:tc>
                  <a:txBody>
                    <a:bodyPr/>
                    <a:lstStyle/>
                    <a:p>
                      <a:pPr algn="ctr">
                        <a:lnSpc>
                          <a:spcPct val="115000"/>
                        </a:lnSpc>
                        <a:spcAft>
                          <a:spcPts val="0"/>
                        </a:spcAft>
                      </a:pPr>
                      <a:r>
                        <a:rPr lang="uk-UA" sz="1100">
                          <a:effectLst/>
                        </a:rPr>
                        <a:t>Суть підкритерію</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algn="just">
                        <a:spcAft>
                          <a:spcPts val="0"/>
                        </a:spcAft>
                      </a:pPr>
                      <a:r>
                        <a:rPr lang="uk-UA" sz="1000">
                          <a:effectLst/>
                        </a:rPr>
                        <a:t>Відповідність підкритерію 1.4 передбачає, що:</a:t>
                      </a:r>
                      <a:endParaRPr lang="ru-RU" sz="1000">
                        <a:effectLst/>
                      </a:endParaRPr>
                    </a:p>
                    <a:p>
                      <a:pPr marL="342900" lvl="0" indent="-342900" algn="just">
                        <a:spcAft>
                          <a:spcPts val="0"/>
                        </a:spcAft>
                        <a:buSzPts val="1000"/>
                        <a:buFont typeface="Symbol"/>
                        <a:buChar char=""/>
                        <a:tabLst>
                          <a:tab pos="457200" algn="l"/>
                        </a:tabLst>
                      </a:pPr>
                      <a:r>
                        <a:rPr lang="uk-UA" sz="1000">
                          <a:effectLst/>
                        </a:rPr>
                        <a:t>ЗВО досліджує потреби стейкголдерів (здобувачів, випускників, роботодавців, представників академічної спільноти, громадських організацій тощо) до початку проєктування ОП;</a:t>
                      </a:r>
                      <a:endParaRPr lang="ru-RU" sz="1000">
                        <a:effectLst/>
                      </a:endParaRPr>
                    </a:p>
                    <a:p>
                      <a:pPr marL="342900" lvl="0" indent="-342900" algn="just">
                        <a:spcAft>
                          <a:spcPts val="0"/>
                        </a:spcAft>
                        <a:buSzPts val="1000"/>
                        <a:buFont typeface="Symbol"/>
                        <a:buChar char=""/>
                        <a:tabLst>
                          <a:tab pos="457200" algn="l"/>
                        </a:tabLst>
                      </a:pPr>
                      <a:r>
                        <a:rPr lang="uk-UA" sz="1000">
                          <a:effectLst/>
                        </a:rPr>
                        <a:t>виявлені потреби та рекомендації враховуються під час визначення мети ОП і формулювання програмних результатів навчання (ПРН);</a:t>
                      </a:r>
                      <a:endParaRPr lang="ru-RU" sz="1000">
                        <a:effectLst/>
                      </a:endParaRPr>
                    </a:p>
                    <a:p>
                      <a:pPr marL="342900" lvl="0" indent="-342900" algn="just">
                        <a:spcAft>
                          <a:spcPts val="0"/>
                        </a:spcAft>
                        <a:buSzPts val="1000"/>
                        <a:buFont typeface="Symbol"/>
                        <a:buChar char=""/>
                        <a:tabLst>
                          <a:tab pos="457200" algn="l"/>
                        </a:tabLst>
                      </a:pPr>
                      <a:r>
                        <a:rPr lang="uk-UA" sz="1000">
                          <a:effectLst/>
                        </a:rPr>
                        <a:t>у процесі розробки ОП може застосовуватися зовнішня експертиза, консультації з роботодавцями та ін.</a:t>
                      </a:r>
                      <a:endParaRPr lang="ru-RU" sz="1000">
                        <a:effectLst/>
                        <a:latin typeface="Calibri"/>
                        <a:ea typeface="Times New Roman"/>
                        <a:cs typeface="Times New Roman"/>
                      </a:endParaRPr>
                    </a:p>
                  </a:txBody>
                  <a:tcPr marL="60111" marR="60111" marT="0" marB="0"/>
                </a:tc>
                <a:extLst>
                  <a:ext uri="{0D108BD9-81ED-4DB2-BD59-A6C34878D82A}">
                    <a16:rowId xmlns:a16="http://schemas.microsoft.com/office/drawing/2014/main" val="10000"/>
                  </a:ext>
                </a:extLst>
              </a:tr>
              <a:tr h="3164636">
                <a:tc>
                  <a:txBody>
                    <a:bodyPr/>
                    <a:lstStyle/>
                    <a:p>
                      <a:pPr algn="ctr">
                        <a:lnSpc>
                          <a:spcPct val="115000"/>
                        </a:lnSpc>
                        <a:spcAft>
                          <a:spcPts val="0"/>
                        </a:spcAft>
                      </a:pPr>
                      <a:r>
                        <a:rPr lang="uk-UA" sz="1100">
                          <a:effectLst/>
                        </a:rPr>
                        <a:t>Нормативні документи</a:t>
                      </a:r>
                      <a:endParaRPr lang="ru-RU" sz="1000">
                        <a:effectLst/>
                      </a:endParaRPr>
                    </a:p>
                    <a:p>
                      <a:pPr algn="ctr">
                        <a:lnSpc>
                          <a:spcPct val="115000"/>
                        </a:lnSpc>
                        <a:spcAft>
                          <a:spcPts val="0"/>
                        </a:spcAft>
                      </a:pPr>
                      <a:r>
                        <a:rPr lang="uk-UA" sz="1100">
                          <a:effectLst/>
                        </a:rPr>
                        <a:t> </a:t>
                      </a:r>
                      <a:endParaRPr lang="ru-RU" sz="1000">
                        <a:effectLst/>
                        <a:latin typeface="Calibri"/>
                        <a:ea typeface="Calibri"/>
                        <a:cs typeface="Times New Roman"/>
                      </a:endParaRPr>
                    </a:p>
                  </a:txBody>
                  <a:tcPr marL="60111" marR="60111" marT="0" marB="0" anchor="ctr"/>
                </a:tc>
                <a:tc>
                  <a:txBody>
                    <a:bodyPr/>
                    <a:lstStyle/>
                    <a:p>
                      <a:pPr marL="342900" lvl="0" indent="-342900" algn="just">
                        <a:lnSpc>
                          <a:spcPct val="115000"/>
                        </a:lnSpc>
                        <a:spcAft>
                          <a:spcPts val="0"/>
                        </a:spcAft>
                        <a:buFont typeface="+mj-lt"/>
                        <a:buAutoNum type="arabicPeriod"/>
                      </a:pPr>
                      <a:r>
                        <a:rPr lang="uk-UA" sz="1100" dirty="0">
                          <a:effectLst/>
                        </a:rPr>
                        <a:t>ESG-2015, стандарт 1.2 «</a:t>
                      </a:r>
                      <a:r>
                        <a:rPr lang="uk-UA" sz="1100" dirty="0" err="1">
                          <a:effectLst/>
                        </a:rPr>
                        <a:t>Проєктування</a:t>
                      </a:r>
                      <a:r>
                        <a:rPr lang="uk-UA" sz="1100" dirty="0">
                          <a:effectLst/>
                        </a:rPr>
                        <a:t> та затвердження програм».</a:t>
                      </a:r>
                      <a:endParaRPr lang="ru-RU" sz="1000" dirty="0">
                        <a:effectLst/>
                      </a:endParaRPr>
                    </a:p>
                    <a:p>
                      <a:pPr marL="342900" lvl="0" indent="-342900" algn="just">
                        <a:lnSpc>
                          <a:spcPct val="115000"/>
                        </a:lnSpc>
                        <a:spcAft>
                          <a:spcPts val="0"/>
                        </a:spcAft>
                        <a:buFont typeface="+mj-lt"/>
                        <a:buAutoNum type="arabicPeriod"/>
                      </a:pPr>
                      <a:r>
                        <a:rPr lang="uk-UA" sz="1100" dirty="0">
                          <a:effectLst/>
                        </a:rPr>
                        <a:t>Закон України «Про вищу освіту» (статті щодо академічної автономії, якості та участі </a:t>
                      </a:r>
                      <a:r>
                        <a:rPr lang="uk-UA" sz="1100" dirty="0" err="1">
                          <a:effectLst/>
                        </a:rPr>
                        <a:t>стейкголдерів</a:t>
                      </a:r>
                      <a:r>
                        <a:rPr lang="uk-UA" sz="1100" dirty="0">
                          <a:effectLst/>
                        </a:rPr>
                        <a:t>).</a:t>
                      </a:r>
                      <a:endParaRPr lang="ru-RU" sz="1000" dirty="0">
                        <a:effectLst/>
                      </a:endParaRPr>
                    </a:p>
                    <a:p>
                      <a:pPr marL="342900" lvl="0" indent="-342900" algn="just">
                        <a:lnSpc>
                          <a:spcPct val="115000"/>
                        </a:lnSpc>
                        <a:spcAft>
                          <a:spcPts val="0"/>
                        </a:spcAft>
                        <a:buFont typeface="+mj-lt"/>
                        <a:buAutoNum type="arabicPeriod"/>
                      </a:pPr>
                      <a:r>
                        <a:rPr lang="uk-UA" sz="1100" dirty="0">
                          <a:effectLst/>
                        </a:rPr>
                        <a:t>Методичні рекомендації НАЗЯВО щодо акредитації (акцент на </a:t>
                      </a:r>
                      <a:r>
                        <a:rPr lang="uk-UA" sz="1100" dirty="0" err="1">
                          <a:effectLst/>
                        </a:rPr>
                        <a:t>проєктування</a:t>
                      </a:r>
                      <a:r>
                        <a:rPr lang="uk-UA" sz="1100" dirty="0">
                          <a:effectLst/>
                        </a:rPr>
                        <a:t> з урахуванням потреб заінтересованих сторін).</a:t>
                      </a:r>
                      <a:endParaRPr lang="ru-RU" sz="1000" dirty="0">
                        <a:effectLst/>
                      </a:endParaRPr>
                    </a:p>
                    <a:p>
                      <a:pPr marL="342900" lvl="0" indent="-342900" algn="just">
                        <a:lnSpc>
                          <a:spcPct val="115000"/>
                        </a:lnSpc>
                        <a:spcAft>
                          <a:spcPts val="0"/>
                        </a:spcAft>
                        <a:buFont typeface="+mj-lt"/>
                        <a:buAutoNum type="arabicPeriod"/>
                      </a:pPr>
                      <a:r>
                        <a:rPr lang="uk-UA" sz="1100" dirty="0">
                          <a:effectLst/>
                        </a:rPr>
                        <a:t>Локальний акт ЗВО, що визначає процедуру </a:t>
                      </a:r>
                      <a:r>
                        <a:rPr lang="uk-UA" sz="1100" dirty="0" err="1">
                          <a:effectLst/>
                        </a:rPr>
                        <a:t>проєктування</a:t>
                      </a:r>
                      <a:r>
                        <a:rPr lang="uk-UA" sz="1100" dirty="0">
                          <a:effectLst/>
                        </a:rPr>
                        <a:t> та перегляду ОП (наприклад, «Положення про освітні програми»).</a:t>
                      </a:r>
                      <a:endParaRPr lang="ru-RU" sz="1000" dirty="0">
                        <a:effectLst/>
                      </a:endParaRPr>
                    </a:p>
                    <a:p>
                      <a:pPr marL="342900" lvl="0" indent="-342900" algn="just">
                        <a:lnSpc>
                          <a:spcPct val="115000"/>
                        </a:lnSpc>
                        <a:spcAft>
                          <a:spcPts val="0"/>
                        </a:spcAft>
                        <a:buFont typeface="+mj-lt"/>
                        <a:buAutoNum type="arabicPeriod"/>
                      </a:pPr>
                      <a:r>
                        <a:rPr lang="uk-UA" sz="1100" dirty="0">
                          <a:effectLst/>
                        </a:rPr>
                        <a:t>Протоколи засідань робочих груп, рад роботодавців, академічних рад, у яких зафіксоване врахування думки </a:t>
                      </a:r>
                      <a:r>
                        <a:rPr lang="uk-UA" sz="1100" dirty="0" err="1">
                          <a:effectLst/>
                        </a:rPr>
                        <a:t>стейкголдерів</a:t>
                      </a:r>
                      <a:r>
                        <a:rPr lang="uk-UA" sz="1100" dirty="0">
                          <a:effectLst/>
                        </a:rPr>
                        <a:t>.</a:t>
                      </a:r>
                      <a:endParaRPr lang="ru-RU" sz="1000" dirty="0">
                        <a:effectLst/>
                      </a:endParaRPr>
                    </a:p>
                    <a:p>
                      <a:pPr marL="342900" lvl="0" indent="-342900" algn="just">
                        <a:lnSpc>
                          <a:spcPct val="115000"/>
                        </a:lnSpc>
                        <a:spcAft>
                          <a:spcPts val="0"/>
                        </a:spcAft>
                        <a:buFont typeface="+mj-lt"/>
                        <a:buAutoNum type="arabicPeriod"/>
                      </a:pPr>
                      <a:r>
                        <a:rPr lang="uk-UA" sz="1100" dirty="0">
                          <a:effectLst/>
                        </a:rPr>
                        <a:t>Звіти/результати опитувань </a:t>
                      </a:r>
                      <a:r>
                        <a:rPr lang="uk-UA" sz="1100" dirty="0" err="1">
                          <a:effectLst/>
                        </a:rPr>
                        <a:t>стейкголдерів</a:t>
                      </a:r>
                      <a:r>
                        <a:rPr lang="uk-UA" sz="1100" dirty="0">
                          <a:effectLst/>
                        </a:rPr>
                        <a:t> (анкети, інтерв’ю, круглі столи).</a:t>
                      </a:r>
                      <a:endParaRPr lang="ru-RU" sz="1000" dirty="0">
                        <a:effectLst/>
                      </a:endParaRPr>
                    </a:p>
                    <a:p>
                      <a:pPr marL="342900" lvl="0" indent="-342900" algn="just">
                        <a:lnSpc>
                          <a:spcPct val="115000"/>
                        </a:lnSpc>
                        <a:spcAft>
                          <a:spcPts val="0"/>
                        </a:spcAft>
                        <a:buFont typeface="+mj-lt"/>
                        <a:buAutoNum type="arabicPeriod"/>
                      </a:pPr>
                      <a:r>
                        <a:rPr lang="uk-UA" sz="1100" dirty="0">
                          <a:effectLst/>
                        </a:rPr>
                        <a:t>Освітня програма (у пояснювальній записці/паспорті повинні бути відображені посилання на враховані потреби).</a:t>
                      </a:r>
                      <a:endParaRPr lang="ru-RU" sz="1000" dirty="0">
                        <a:effectLst/>
                        <a:latin typeface="Calibri"/>
                        <a:ea typeface="Calibri"/>
                        <a:cs typeface="Times New Roman"/>
                      </a:endParaRPr>
                    </a:p>
                  </a:txBody>
                  <a:tcPr marL="60111" marR="6011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0106466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TotalTime>
  <Words>9450</Words>
  <Application>Microsoft Office PowerPoint</Application>
  <PresentationFormat>Екран (4:3)</PresentationFormat>
  <Paragraphs>815</Paragraphs>
  <Slides>40</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40</vt:i4>
      </vt:variant>
    </vt:vector>
  </HeadingPairs>
  <TitlesOfParts>
    <vt:vector size="46" baseType="lpstr">
      <vt:lpstr>Arial</vt:lpstr>
      <vt:lpstr>Calibri</vt:lpstr>
      <vt:lpstr>Courier New</vt:lpstr>
      <vt:lpstr>Symbol</vt:lpstr>
      <vt:lpstr>Times New Roman</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New</dc:creator>
  <cp:lastModifiedBy>ВПРЛАЯО</cp:lastModifiedBy>
  <cp:revision>29</cp:revision>
  <dcterms:created xsi:type="dcterms:W3CDTF">2024-06-20T07:53:35Z</dcterms:created>
  <dcterms:modified xsi:type="dcterms:W3CDTF">2026-04-10T07:18:11Z</dcterms:modified>
</cp:coreProperties>
</file>