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b="1" dirty="0" smtClean="0"/>
              <a:t>Правила прийому на навчання до </a:t>
            </a:r>
            <a:r>
              <a:rPr lang="uk-UA" sz="3200" b="1" dirty="0" smtClean="0"/>
              <a:t>ВСП «Бердянський машинобудівний фаховий коледж НУ «Запорізька політехніка»</a:t>
            </a:r>
            <a:r>
              <a:rPr lang="uk-UA" sz="3200" b="1" dirty="0" smtClean="0"/>
              <a:t>  </a:t>
            </a:r>
            <a:r>
              <a:rPr lang="uk-UA" sz="3200" b="1" dirty="0" smtClean="0"/>
              <a:t>у 2026 році </a:t>
            </a:r>
            <a:endParaRPr lang="ru-RU" sz="32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Порядок прийому на навчання до ЗФПО в 2026 затверджений наказом МОН України від  23.03.2026  №504  , </a:t>
            </a:r>
          </a:p>
          <a:p>
            <a:r>
              <a:rPr lang="uk-UA" dirty="0" smtClean="0"/>
              <a:t>зареєстрований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 smtClean="0"/>
              <a:t>Мін</a:t>
            </a:r>
            <a:r>
              <a:rPr lang="en-US" dirty="0" smtClean="0"/>
              <a:t>`</a:t>
            </a:r>
            <a:r>
              <a:rPr lang="ru-RU" dirty="0" err="1" smtClean="0"/>
              <a:t>юсті</a:t>
            </a:r>
            <a:r>
              <a:rPr lang="ru-RU" dirty="0" smtClean="0"/>
              <a:t> </a:t>
            </a:r>
            <a:r>
              <a:rPr lang="ru-RU" dirty="0"/>
              <a:t>15.04.2026 за № 510/45904</a:t>
            </a:r>
          </a:p>
        </p:txBody>
      </p:sp>
    </p:spTree>
    <p:extLst>
      <p:ext uri="{BB962C8B-B14F-4D97-AF65-F5344CB8AC3E}">
        <p14:creationId xmlns:p14="http://schemas.microsoft.com/office/powerpoint/2010/main" val="1722986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0282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Вступ на основі БСО (9 клас) основна конкурсна пропозиція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527069"/>
            <a:ext cx="8596668" cy="3514293"/>
          </a:xfrm>
        </p:spPr>
        <p:txBody>
          <a:bodyPr/>
          <a:lstStyle/>
          <a:p>
            <a:r>
              <a:rPr lang="uk-UA" b="1" dirty="0" smtClean="0">
                <a:solidFill>
                  <a:schemeClr val="tx1"/>
                </a:solidFill>
              </a:rPr>
              <a:t>Реєстрація електронних кабінетів вступників </a:t>
            </a:r>
            <a:r>
              <a:rPr lang="uk-UA" b="1" dirty="0" smtClean="0"/>
              <a:t>з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25.06.2026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Реєстрація заяв та документів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з 01 липня  до 18:00 20 липня   !!!!!</a:t>
            </a:r>
          </a:p>
          <a:p>
            <a:r>
              <a:rPr lang="uk-UA" b="1" dirty="0" smtClean="0"/>
              <a:t>співбесіди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з 21 липня по 28 липня</a:t>
            </a:r>
          </a:p>
          <a:p>
            <a:r>
              <a:rPr lang="uk-UA" b="1" dirty="0" smtClean="0"/>
              <a:t>Рейтингові списки не раніше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14:00 29 липня  і не пізніше 12:00 31 липня</a:t>
            </a:r>
          </a:p>
          <a:p>
            <a:r>
              <a:rPr lang="uk-UA" b="1" dirty="0" smtClean="0"/>
              <a:t>Виконання вимог вступниками  (державне замовлення)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до 12:00 04 серпня/ 18:00 06 серпня</a:t>
            </a:r>
          </a:p>
          <a:p>
            <a:r>
              <a:rPr lang="uk-UA" b="1" dirty="0" smtClean="0"/>
              <a:t>Зарахування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(державне замовлення)</a:t>
            </a:r>
            <a:r>
              <a:rPr lang="uk-UA" b="1" dirty="0" smtClean="0"/>
              <a:t> після оновлення списків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не пізніше 18:00 07 серпня </a:t>
            </a:r>
          </a:p>
          <a:p>
            <a:r>
              <a:rPr lang="uk-UA" b="1" dirty="0"/>
              <a:t> </a:t>
            </a:r>
            <a:r>
              <a:rPr lang="uk-UA" b="1" dirty="0" smtClean="0"/>
              <a:t>  контракт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-      не пізніше 11 серпня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72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0282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Вступ на основі БСО (9 клас) небюджетна конкурсна пропозиція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527069"/>
            <a:ext cx="8596668" cy="3514293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</a:rPr>
              <a:t>Не більше двох чергових сесій виключно за кошти </a:t>
            </a:r>
            <a:r>
              <a:rPr lang="uk-UA" sz="2400" dirty="0" smtClean="0">
                <a:solidFill>
                  <a:schemeClr val="accent4">
                    <a:lumMod val="75000"/>
                  </a:schemeClr>
                </a:solidFill>
              </a:rPr>
              <a:t>фізичних або юридичних осіб </a:t>
            </a:r>
            <a:r>
              <a:rPr lang="uk-UA" sz="2400" dirty="0" smtClean="0">
                <a:solidFill>
                  <a:schemeClr val="tx1"/>
                </a:solidFill>
              </a:rPr>
              <a:t>за умови зарахування  </a:t>
            </a:r>
          </a:p>
          <a:p>
            <a:endParaRPr lang="uk-UA" sz="2400" dirty="0" smtClean="0">
              <a:solidFill>
                <a:schemeClr val="tx1"/>
              </a:solidFill>
            </a:endParaRPr>
          </a:p>
          <a:p>
            <a:r>
              <a:rPr lang="uk-UA" sz="2400" dirty="0" smtClean="0">
                <a:solidFill>
                  <a:schemeClr val="accent4">
                    <a:lumMod val="75000"/>
                  </a:schemeClr>
                </a:solidFill>
              </a:rPr>
              <a:t> додатковий набір </a:t>
            </a:r>
            <a:r>
              <a:rPr lang="uk-UA" sz="2400" dirty="0" smtClean="0">
                <a:solidFill>
                  <a:schemeClr val="tx1"/>
                </a:solidFill>
              </a:rPr>
              <a:t>– </a:t>
            </a:r>
            <a:r>
              <a:rPr lang="uk-UA" sz="2400" dirty="0" smtClean="0">
                <a:solidFill>
                  <a:schemeClr val="tx1"/>
                </a:solidFill>
              </a:rPr>
              <a:t>до 31 серпня </a:t>
            </a:r>
            <a:endParaRPr lang="uk-UA" sz="2400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9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0282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Вступ на основі ПЗСО (11 клас), КР</a:t>
            </a:r>
            <a:br>
              <a:rPr lang="uk-UA" dirty="0" smtClean="0"/>
            </a:br>
            <a:r>
              <a:rPr lang="uk-UA" dirty="0" smtClean="0"/>
              <a:t>основна  конкурсна пропозиція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853739"/>
            <a:ext cx="8596668" cy="4187624"/>
          </a:xfrm>
        </p:spPr>
        <p:txBody>
          <a:bodyPr>
            <a:normAutofit fontScale="92500" lnSpcReduction="10000"/>
          </a:bodyPr>
          <a:lstStyle/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sz="1900" dirty="0" smtClean="0">
                <a:solidFill>
                  <a:schemeClr val="accent4">
                    <a:lumMod val="75000"/>
                  </a:schemeClr>
                </a:solidFill>
              </a:rPr>
              <a:t>Реєстрація електронних кабінетів з 01 липня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Реєстрація заяв та документів: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         з 06 липня          до 18:00       27 липня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(без НМТ)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         з  06 липня        до 18:00       02 серпня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з сертифікатами НМТ</a:t>
            </a:r>
          </a:p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                      Співбесіди: з 27 липня     по    07 серпня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Рейтингові списки           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не раніше 12:00 08 серпня    і не пізніше 12:00 10 серпня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Виконання вимог до зарахування       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до 18:00 14 серпня / 18:00 18 серпня </a:t>
            </a: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uk-UA" dirty="0" smtClean="0">
                <a:solidFill>
                  <a:schemeClr val="tx1"/>
                </a:solidFill>
              </a:rPr>
              <a:t>Зарахування: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держзамовлення не пізніше 18:00     19 серпня  </a:t>
            </a:r>
          </a:p>
          <a:p>
            <a:r>
              <a:rPr lang="uk-UA" dirty="0">
                <a:solidFill>
                  <a:schemeClr val="tx1"/>
                </a:solidFill>
              </a:rPr>
              <a:t>з</a:t>
            </a:r>
            <a:r>
              <a:rPr lang="uk-UA" dirty="0" smtClean="0">
                <a:solidFill>
                  <a:schemeClr val="tx1"/>
                </a:solidFill>
              </a:rPr>
              <a:t>а кошти 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фізичних або юридичних осіб  не пізніше 12:00 30 серпня</a:t>
            </a:r>
          </a:p>
          <a:p>
            <a:endParaRPr lang="uk-UA" b="1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76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00059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Вступ на основі ПЗСО (11 клас), КР</a:t>
            </a:r>
            <a:br>
              <a:rPr lang="uk-UA" dirty="0" smtClean="0"/>
            </a:br>
            <a:r>
              <a:rPr lang="uk-UA" dirty="0" smtClean="0"/>
              <a:t>додаткова (небюджетна) конкурсна пропозиція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527069"/>
            <a:ext cx="8596668" cy="3514293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Додатковий набір ( не більше двох чергових сесій) виключно за кошти фізичних або юридичних осіб  </a:t>
            </a:r>
          </a:p>
          <a:p>
            <a:endParaRPr lang="uk-UA" b="1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5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000596"/>
          </a:xfrm>
        </p:spPr>
        <p:txBody>
          <a:bodyPr>
            <a:normAutofit/>
          </a:bodyPr>
          <a:lstStyle/>
          <a:p>
            <a:r>
              <a:rPr lang="uk-UA" dirty="0" smtClean="0"/>
              <a:t>Співбесіда з одного або двох предметів (дисциплін)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527069"/>
            <a:ext cx="8596668" cy="3514293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Математика/ українська мова</a:t>
            </a:r>
          </a:p>
          <a:p>
            <a:endParaRPr lang="uk-UA" sz="3200" b="1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335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000596"/>
          </a:xfrm>
        </p:spPr>
        <p:txBody>
          <a:bodyPr>
            <a:normAutofit/>
          </a:bodyPr>
          <a:lstStyle/>
          <a:p>
            <a:r>
              <a:rPr lang="uk-UA" dirty="0" smtClean="0"/>
              <a:t>Рейтингові списки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527069"/>
            <a:ext cx="8596668" cy="3514293"/>
          </a:xfrm>
        </p:spPr>
        <p:txBody>
          <a:bodyPr>
            <a:normAutofit/>
          </a:bodyPr>
          <a:lstStyle/>
          <a:p>
            <a:pPr algn="just"/>
            <a:r>
              <a:rPr lang="uk-UA" sz="2800" dirty="0"/>
              <a:t>формуються на основі конкурсного </a:t>
            </a:r>
            <a:r>
              <a:rPr lang="uk-UA" sz="2800" dirty="0" err="1" smtClean="0"/>
              <a:t>бала</a:t>
            </a:r>
            <a:r>
              <a:rPr lang="uk-UA" sz="2800" dirty="0"/>
              <a:t>.</a:t>
            </a:r>
            <a:endParaRPr lang="uk-UA" sz="2800" u="sng" dirty="0" smtClean="0"/>
          </a:p>
          <a:p>
            <a:pPr algn="just"/>
            <a:r>
              <a:rPr lang="uk-UA" sz="2800" dirty="0" smtClean="0">
                <a:solidFill>
                  <a:schemeClr val="tx1"/>
                </a:solidFill>
              </a:rPr>
              <a:t>За умови отримання однакових КБ – за результатами середнього </a:t>
            </a:r>
            <a:r>
              <a:rPr lang="uk-UA" sz="2800" dirty="0" err="1" smtClean="0">
                <a:solidFill>
                  <a:schemeClr val="tx1"/>
                </a:solidFill>
              </a:rPr>
              <a:t>бала</a:t>
            </a:r>
            <a:r>
              <a:rPr lang="uk-UA" sz="2800" dirty="0" smtClean="0">
                <a:solidFill>
                  <a:schemeClr val="tx1"/>
                </a:solidFill>
              </a:rPr>
              <a:t> документа про освіту (БСО/ПЗСО)</a:t>
            </a:r>
          </a:p>
          <a:p>
            <a:pPr algn="just"/>
            <a:endParaRPr lang="uk-UA" sz="2800" b="1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991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2000596"/>
          </a:xfrm>
        </p:spPr>
        <p:txBody>
          <a:bodyPr>
            <a:normAutofit/>
          </a:bodyPr>
          <a:lstStyle/>
          <a:p>
            <a:r>
              <a:rPr lang="uk-UA" dirty="0" smtClean="0"/>
              <a:t>Вимоги до Правил прийому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527069"/>
            <a:ext cx="8596668" cy="3514293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Розробляються відповідно до законодавства України та Порядку прийому на навчання до ЗФПО на 2026, розглянуті на засіданні  </a:t>
            </a:r>
            <a:r>
              <a:rPr lang="uk-UA" sz="2400" dirty="0" smtClean="0">
                <a:solidFill>
                  <a:schemeClr val="tx1"/>
                </a:solidFill>
              </a:rPr>
              <a:t>педагогічної ради </a:t>
            </a:r>
            <a:r>
              <a:rPr lang="uk-UA" sz="2400" dirty="0" smtClean="0">
                <a:solidFill>
                  <a:schemeClr val="tx1"/>
                </a:solidFill>
              </a:rPr>
              <a:t>та рекомендовані до затвердження вченою радою. 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</a:rPr>
              <a:t>Не пізніше, ніж через місяць після набрання чинності, вносяться до ЄДЕБО.</a:t>
            </a:r>
            <a:endParaRPr lang="uk-UA" sz="2400" dirty="0">
              <a:solidFill>
                <a:schemeClr val="tx1"/>
              </a:solidFill>
            </a:endParaRPr>
          </a:p>
          <a:p>
            <a:endParaRPr lang="uk-UA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6540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375</TotalTime>
  <Words>365</Words>
  <Application>Microsoft Office PowerPoint</Application>
  <PresentationFormat>Широкоэкранный</PresentationFormat>
  <Paragraphs>37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Аспект</vt:lpstr>
      <vt:lpstr>Правила прийому на навчання до ВСП «Бердянський машинобудівний фаховий коледж НУ «Запорізька політехніка»  у 2026 році </vt:lpstr>
      <vt:lpstr>Вступ на основі БСО (9 клас) основна конкурсна пропозиція</vt:lpstr>
      <vt:lpstr>Вступ на основі БСО (9 клас) небюджетна конкурсна пропозиція</vt:lpstr>
      <vt:lpstr>Вступ на основі ПЗСО (11 клас), КР основна  конкурсна пропозиція</vt:lpstr>
      <vt:lpstr>Вступ на основі ПЗСО (11 клас), КР додаткова (небюджетна) конкурсна пропозиція</vt:lpstr>
      <vt:lpstr>Співбесіда з одного або двох предметів (дисциплін)</vt:lpstr>
      <vt:lpstr>Рейтингові списки</vt:lpstr>
      <vt:lpstr>Вимоги до Правил прийому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Правила прийому на навчання до ВСП «БМФК  НУ «Запорізька політехніка» у 2026 році</dc:title>
  <dc:creator>User</dc:creator>
  <cp:lastModifiedBy>User</cp:lastModifiedBy>
  <cp:revision>23</cp:revision>
  <dcterms:created xsi:type="dcterms:W3CDTF">2026-04-21T08:42:02Z</dcterms:created>
  <dcterms:modified xsi:type="dcterms:W3CDTF">2026-04-24T07:05:05Z</dcterms:modified>
</cp:coreProperties>
</file>