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5" r:id="rId10"/>
    <p:sldId id="270" r:id="rId11"/>
    <p:sldId id="271" r:id="rId12"/>
    <p:sldId id="266" r:id="rId13"/>
    <p:sldId id="263" r:id="rId14"/>
    <p:sldId id="268" r:id="rId15"/>
    <p:sldId id="272" r:id="rId16"/>
  </p:sldIdLst>
  <p:sldSz cx="12192000" cy="6858000"/>
  <p:notesSz cx="6858000" cy="9144000"/>
  <p:defaultText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5pPr>
    <a:lvl6pPr marL="22860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6pPr>
    <a:lvl7pPr marL="2743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7pPr>
    <a:lvl8pPr marL="3200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8pPr>
    <a:lvl9pPr marL="3657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00FF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="" xmlns:p14="http://schemas.microsoft.com/office/powerpoint/2010/main" xmlns:pr="smNativeData" dt="1763137729" val="976" revOS="4"/>
      <pr:smFileRevision xmlns="" xmlns:p14="http://schemas.microsoft.com/office/powerpoint/2010/main" xmlns:pr="smNativeData" dt="1763137729" val="101"/>
      <pr:guideOptions xmlns="" xmlns:p14="http://schemas.microsoft.com/office/powerpoint/2010/main" xmlns:pr="smNativeData" dt="1763137729" snapToBorder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outlineViewPr>
    <p:cViewPr>
      <p:scale>
        <a:sx n="303" d="100"/>
        <a:sy n="30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" d="100"/>
        <a:sy n="15" d="100"/>
      </p:scale>
      <p:origin x="0" y="0"/>
    </p:cViewPr>
  </p:sorterViewPr>
  <p:notesViewPr>
    <p:cSldViewPr snapToGrid="0">
      <p:cViewPr>
        <p:scale>
          <a:sx n="71" d="100"/>
          <a:sy n="71" d="100"/>
        </p:scale>
        <p:origin x="393" y="359"/>
      </p:cViewPr>
      <p:guideLst/>
    </p:cSldViewPr>
  </p:notesViewPr>
  <p:gridSpacing cx="71755" cy="7175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gCQAA6AYAAKBBAACYFQAAEAAAACYAAAAIAAAAgYAAAAAAAAA="/>
              </a:ext>
            </a:extLst>
          </p:cNvSpPr>
          <p:nvPr>
            <p:ph type="ctrTitle"/>
          </p:nvPr>
        </p:nvSpPr>
        <p:spPr>
          <a:xfrm>
            <a:off x="1524000" y="1122680"/>
            <a:ext cx="9144000" cy="238760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ctr">
              <a:defRPr lang="ru-RU" sz="6000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Подзаголовок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gCQAAKRYAAKBBAABYIAAAEAAAACYAAAAIAAAAAYAAAAAAAAA="/>
              </a:ext>
            </a:extLst>
          </p:cNvSpPr>
          <p:nvPr>
            <p:ph type="subTitle" idx="1"/>
          </p:nvPr>
        </p:nvSpPr>
        <p:spPr>
          <a:xfrm>
            <a:off x="1524000" y="3602355"/>
            <a:ext cx="9144000" cy="1655445"/>
          </a:xfrm>
        </p:spPr>
        <p:txBody>
          <a:bodyPr/>
          <a:lstStyle>
            <a:lvl1pPr marL="0" indent="0" algn="ctr">
              <a:buNone/>
              <a:defRPr lang="ru-RU" sz="2400"/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>
              <a:defRPr lang="ru-RU"/>
            </a:pPr>
            <a:r>
              <a:t>Образец подзаголовка</a:t>
            </a:r>
          </a:p>
        </p:txBody>
      </p:sp>
      <p:sp>
        <p:nvSpPr>
          <p:cNvPr id="4" name="Дата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20A41731-7FCD-F1E1-831C-89B4595275DC}" type="datetime1">
              <a:t>сб 15.11.25</a:t>
            </a:fld>
            <a:endParaRPr/>
          </a:p>
        </p:txBody>
      </p:sp>
      <p:sp>
        <p:nvSpPr>
          <p:cNvPr id="5" name="Нижний колонтитул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/>
          </a:p>
        </p:txBody>
      </p:sp>
      <p:sp>
        <p:nvSpPr>
          <p:cNvPr id="6" name="Номер слайда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20A41D1B-55CD-F1EB-831C-A3BE535275F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PwIAANhFAABnCg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AAAAAAQ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OwsAANhFAAAAJgAAEAAAACYAAAAIAAAAAgAAAAAAAAA=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Дата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20A438FB-B5CD-F1CE-831C-439B76527516}" type="datetime1">
              <a:t>сб 15.11.25</a:t>
            </a:fld>
            <a:endParaRPr/>
          </a:p>
        </p:txBody>
      </p:sp>
      <p:sp>
        <p:nvSpPr>
          <p:cNvPr id="5" name="Нижний колонтитул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/>
          </a:p>
        </p:txBody>
      </p:sp>
      <p:sp>
        <p:nvSpPr>
          <p:cNvPr id="6" name="Номер слайда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20A40A69-27CD-F1FC-831C-D1A94452758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Q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sNQAAPwIAANhFAAAAJgAAEAAAACYAAAAIAAAAAwAAAAAAAAA="/>
              </a:ext>
            </a:extLst>
          </p:cNvSpPr>
          <p:nvPr>
            <p:ph type="title"/>
          </p:nvPr>
        </p:nvSpPr>
        <p:spPr>
          <a:xfrm>
            <a:off x="8724900" y="365125"/>
            <a:ext cx="2628900" cy="5812155"/>
          </a:xfrm>
        </p:spPr>
        <p:txBody>
          <a:bodyPr vert="vert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AAAAAAQ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PwIAALw0AAAAJgAAEAAAACYAAAAIAAAAAwAAAAAAAAA="/>
              </a:ext>
            </a:extLst>
          </p:cNvSpPr>
          <p:nvPr>
            <p:ph idx="1"/>
          </p:nvPr>
        </p:nvSpPr>
        <p:spPr>
          <a:xfrm>
            <a:off x="838200" y="365125"/>
            <a:ext cx="7734300" cy="5812155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Дата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20A47881-CFCD-F18E-831C-39DB3652756C}" type="datetime1">
              <a:t>сб 15.11.25</a:t>
            </a:fld>
            <a:endParaRPr/>
          </a:p>
        </p:txBody>
      </p:sp>
      <p:sp>
        <p:nvSpPr>
          <p:cNvPr id="5" name="Нижний колонтитул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/>
          </a:p>
        </p:txBody>
      </p:sp>
      <p:sp>
        <p:nvSpPr>
          <p:cNvPr id="6" name="Номер слайда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20A47947-09CD-F18F-831C-FFDA375275A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PwIAANhFAABnCg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Объект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OwsAANhFAAAAJgAAEAAAACYAAAAIAAAAAAAAAAAAAAA="/>
              </a:ext>
            </a:extLst>
          </p:cNvSpPr>
          <p:nvPr>
            <p:ph idx="1"/>
          </p:nvPr>
        </p:nvSpPr>
        <p:spPr/>
        <p:txBody>
          <a:bodyPr/>
          <a:lstStyle/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Дата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20A404D6-98CD-F1F2-831C-6EA74A52753B}" type="datetime1">
              <a:t>сб 15.11.25</a:t>
            </a:fld>
            <a:endParaRPr/>
          </a:p>
        </p:txBody>
      </p:sp>
      <p:sp>
        <p:nvSpPr>
          <p:cNvPr id="5" name="Нижний колонтитул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/>
          </a:p>
        </p:txBody>
      </p:sp>
      <p:sp>
        <p:nvSpPr>
          <p:cNvPr id="6" name="Номер слайда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20A42617-59CD-F1D0-831C-AF85685275F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eBQAAhQoAAM5FAAARHAAAEAAAACYAAAAIAAAAgYAAAAAAAAA="/>
              </a:ext>
            </a:extLst>
          </p:cNvSpPr>
          <p:nvPr>
            <p:ph type="title"/>
          </p:nvPr>
        </p:nvSpPr>
        <p:spPr>
          <a:xfrm>
            <a:off x="831850" y="1710055"/>
            <a:ext cx="10515600" cy="285242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>
              <a:defRPr lang="ru-RU" sz="6000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Текст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eBQAAPBwAAM5FAAB2JQAAEAAAACYAAAAIAAAAAYAAAAAAAAA="/>
              </a:ext>
            </a:extLst>
          </p:cNvSpPr>
          <p:nvPr>
            <p:ph idx="1"/>
          </p:nvPr>
        </p:nvSpPr>
        <p:spPr>
          <a:xfrm>
            <a:off x="831850" y="4589780"/>
            <a:ext cx="10515600" cy="1499870"/>
          </a:xfrm>
        </p:spPr>
        <p:txBody>
          <a:bodyPr/>
          <a:lstStyle>
            <a:lvl1pPr marL="0" indent="0">
              <a:buNone/>
              <a:defRPr lang="ru-RU" sz="2400">
                <a:solidFill>
                  <a:srgbClr val="8C8C8C"/>
                </a:solidFill>
              </a:defRPr>
            </a:lvl1pPr>
            <a:lvl2pPr marL="457200" indent="0">
              <a:buNone/>
              <a:defRPr lang="ru-RU" sz="2000">
                <a:solidFill>
                  <a:srgbClr val="8C8C8C"/>
                </a:solidFill>
              </a:defRPr>
            </a:lvl2pPr>
            <a:lvl3pPr marL="914400" indent="0">
              <a:buNone/>
              <a:defRPr lang="ru-RU" sz="1800">
                <a:solidFill>
                  <a:srgbClr val="8C8C8C"/>
                </a:solidFill>
              </a:defRPr>
            </a:lvl3pPr>
            <a:lvl4pPr marL="1371600" indent="0">
              <a:buNone/>
              <a:defRPr lang="ru-RU" sz="1600">
                <a:solidFill>
                  <a:srgbClr val="8C8C8C"/>
                </a:solidFill>
              </a:defRPr>
            </a:lvl4pPr>
            <a:lvl5pPr marL="1828800" indent="0">
              <a:buNone/>
              <a:defRPr lang="ru-RU" sz="1600">
                <a:solidFill>
                  <a:srgbClr val="8C8C8C"/>
                </a:solidFill>
              </a:defRPr>
            </a:lvl5pPr>
            <a:lvl6pPr marL="2286000" indent="0">
              <a:buNone/>
              <a:defRPr lang="ru-RU" sz="1600">
                <a:solidFill>
                  <a:srgbClr val="8C8C8C"/>
                </a:solidFill>
              </a:defRPr>
            </a:lvl6pPr>
            <a:lvl7pPr marL="2743200" indent="0">
              <a:buNone/>
              <a:defRPr lang="ru-RU" sz="1600">
                <a:solidFill>
                  <a:srgbClr val="8C8C8C"/>
                </a:solidFill>
              </a:defRPr>
            </a:lvl7pPr>
            <a:lvl8pPr marL="3200400" indent="0">
              <a:buNone/>
              <a:defRPr lang="ru-RU" sz="1600">
                <a:solidFill>
                  <a:srgbClr val="8C8C8C"/>
                </a:solidFill>
              </a:defRPr>
            </a:lvl8pPr>
            <a:lvl9pPr marL="3657600" indent="0">
              <a:buNone/>
              <a:defRPr lang="ru-RU" sz="1600">
                <a:solidFill>
                  <a:srgbClr val="8C8C8C"/>
                </a:solidFill>
              </a:defRPr>
            </a:lvl9pPr>
          </a:lstStyle>
          <a:p>
            <a:pPr>
              <a:defRPr lang="ru-RU"/>
            </a:pPr>
            <a:r>
              <a:t>Образец текста</a:t>
            </a:r>
          </a:p>
        </p:txBody>
      </p:sp>
      <p:sp>
        <p:nvSpPr>
          <p:cNvPr id="4" name="Дата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20A45B29-67CD-F1AD-831C-91F8155275C4}" type="datetime1">
              <a:t>сб 15.11.25</a:t>
            </a:fld>
            <a:endParaRPr/>
          </a:p>
        </p:txBody>
      </p:sp>
      <p:sp>
        <p:nvSpPr>
          <p:cNvPr id="5" name="Нижний колонтитул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/>
          </a:p>
        </p:txBody>
      </p:sp>
      <p:sp>
        <p:nvSpPr>
          <p:cNvPr id="6" name="Номер слайда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20A4777E-30CD-F181-831C-C6D43952759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PwIAANhFAABnCg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Объект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OwsAAAglAAAAJgAAEAAAACYAAAAIAAAAAQAAAAAAAAA="/>
              </a:ext>
            </a:extLst>
          </p:cNvSpPr>
          <p:nvPr>
            <p:ph idx="1"/>
          </p:nvPr>
        </p:nvSpPr>
        <p:spPr>
          <a:xfrm>
            <a:off x="838200" y="1825625"/>
            <a:ext cx="5181600" cy="4351655"/>
          </a:xfrm>
        </p:spPr>
        <p:txBody>
          <a:bodyPr/>
          <a:lstStyle/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Объект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JQAAOwsAANhFAAAAJgAAEAAAACYAAAAIAAAAAQAAAAAAAAA="/>
              </a:ext>
            </a:extLst>
          </p:cNvSpPr>
          <p:nvPr>
            <p:ph idx="2"/>
          </p:nvPr>
        </p:nvSpPr>
        <p:spPr>
          <a:xfrm>
            <a:off x="6172200" y="1825625"/>
            <a:ext cx="5181600" cy="4351655"/>
          </a:xfrm>
        </p:spPr>
        <p:txBody>
          <a:bodyPr/>
          <a:lstStyle/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5" name="Дата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20A47532-7CCD-F183-831C-8AD63B5275DF}" type="datetime1">
              <a:t>сб 15.11.25</a:t>
            </a:fld>
            <a:endParaRPr/>
          </a:p>
        </p:txBody>
      </p:sp>
      <p:sp>
        <p:nvSpPr>
          <p:cNvPr id="6" name="Нижний колонтитул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/>
          </a:p>
        </p:txBody>
      </p:sp>
      <p:sp>
        <p:nvSpPr>
          <p:cNvPr id="7" name="Номер слайда 6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20A40BCD-83CD-F1FD-831C-75A84552752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rBQAAPwIAANtFAABnCgAAEAAAACYAAAAIAAAAAQAAAAAAAAA="/>
              </a:ext>
            </a:extLst>
          </p:cNvSpPr>
          <p:nvPr>
            <p:ph type="title"/>
          </p:nvPr>
        </p:nvSpPr>
        <p:spPr>
          <a:xfrm>
            <a:off x="840105" y="365125"/>
            <a:ext cx="10515600" cy="1325880"/>
          </a:xfrm>
        </p:spPr>
        <p:txBody>
          <a:bodyPr/>
          <a:lstStyle/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Текст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rBQAAWAoAAOUkAABpDwAAEAAAACYAAAAIAAAAgYAAAAAAAAA="/>
              </a:ext>
            </a:extLst>
          </p:cNvSpPr>
          <p:nvPr>
            <p:ph idx="1"/>
          </p:nvPr>
        </p:nvSpPr>
        <p:spPr>
          <a:xfrm>
            <a:off x="840105" y="1681480"/>
            <a:ext cx="5157470" cy="82359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ru-RU" sz="2400" b="1"/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>
              <a:defRPr lang="ru-RU"/>
            </a:pPr>
            <a:r>
              <a:t>Образец текста</a:t>
            </a:r>
          </a:p>
        </p:txBody>
      </p:sp>
      <p:sp>
        <p:nvSpPr>
          <p:cNvPr id="4" name="Объект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rBQAAaQ8AAOUkAAAUJgAAEAAAACYAAAAIAAAAAQAAAAAAAAA="/>
              </a:ext>
            </a:extLst>
          </p:cNvSpPr>
          <p:nvPr>
            <p:ph idx="2"/>
          </p:nvPr>
        </p:nvSpPr>
        <p:spPr>
          <a:xfrm>
            <a:off x="840105" y="2505075"/>
            <a:ext cx="5157470" cy="3684905"/>
          </a:xfrm>
        </p:spPr>
        <p:txBody>
          <a:bodyPr/>
          <a:lstStyle/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5" name="Текст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JQAAWAoAANtFAABpDwAAEAAAACYAAAAIAAAAgYAAAAAAAAA="/>
              </a:ext>
            </a:extLst>
          </p:cNvSpPr>
          <p:nvPr>
            <p:ph idx="3"/>
          </p:nvPr>
        </p:nvSpPr>
        <p:spPr>
          <a:xfrm>
            <a:off x="6172200" y="1681480"/>
            <a:ext cx="5183505" cy="82359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ru-RU" sz="2400" b="1"/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>
              <a:defRPr lang="ru-RU"/>
            </a:pPr>
            <a:r>
              <a:t>Образец текста</a:t>
            </a:r>
          </a:p>
        </p:txBody>
      </p:sp>
      <p:sp>
        <p:nvSpPr>
          <p:cNvPr id="6" name="Объект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JQAAaQ8AANtFAAAUJgAAEAAAACYAAAAIAAAAAQAAAAAAAAA="/>
              </a:ext>
            </a:extLst>
          </p:cNvSpPr>
          <p:nvPr>
            <p:ph idx="4"/>
          </p:nvPr>
        </p:nvSpPr>
        <p:spPr>
          <a:xfrm>
            <a:off x="6172200" y="2505075"/>
            <a:ext cx="5183505" cy="3684905"/>
          </a:xfrm>
        </p:spPr>
        <p:txBody>
          <a:bodyPr/>
          <a:lstStyle/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7" name="Дата 6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20A40DA9-E7CD-F1FB-831C-11AE43527544}" type="datetime1">
              <a:t>сб 15.11.25</a:t>
            </a:fld>
            <a:endParaRPr/>
          </a:p>
        </p:txBody>
      </p:sp>
      <p:sp>
        <p:nvSpPr>
          <p:cNvPr id="8" name="Нижний колонтитул 7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/>
          </a:p>
        </p:txBody>
      </p:sp>
      <p:sp>
        <p:nvSpPr>
          <p:cNvPr id="9" name="Номер слайда 8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20A4645F-11CD-F192-831C-E7C72A5275B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PwIAANhFAABnCg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Дата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20A407B7-F9CD-F1F1-831C-0FA44952755A}" type="datetime1">
              <a:t>сб 15.11.25</a:t>
            </a:fld>
            <a:endParaRPr/>
          </a:p>
        </p:txBody>
      </p:sp>
      <p:sp>
        <p:nvSpPr>
          <p:cNvPr id="4" name="Нижний колонтитул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/>
          </a:p>
        </p:txBody>
      </p:sp>
      <p:sp>
        <p:nvSpPr>
          <p:cNvPr id="5" name="Номер слайда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20A43A3C-72CD-F1CC-831C-8499745275D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20A47CF4-BACD-F18A-831C-4CDF32527519}" type="datetime1">
              <a:t>сб 15.11.25</a:t>
            </a:fld>
            <a:endParaRPr/>
          </a:p>
        </p:txBody>
      </p:sp>
      <p:sp>
        <p:nvSpPr>
          <p:cNvPr id="3" name="Нижний колонтитул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/>
          </a:p>
        </p:txBody>
      </p:sp>
      <p:sp>
        <p:nvSpPr>
          <p:cNvPr id="4" name="Номер слайда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20A40A24-6ACD-F1FC-831C-9CA9445275C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rBQAA0AIAAFsdAACoDAAAEAAAACYAAAAIAAAAgYAAAAAAAAA="/>
              </a:ext>
            </a:extLst>
          </p:cNvSpPr>
          <p:nvPr>
            <p:ph type="title"/>
          </p:nvPr>
        </p:nvSpPr>
        <p:spPr>
          <a:xfrm>
            <a:off x="840105" y="457200"/>
            <a:ext cx="3931920" cy="160020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>
              <a:defRPr lang="ru-RU" sz="3200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Объект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jHwAAEwYAANtFAAAOJAAAEAAAACYAAAAIAAAAAYAAAAAAAAA="/>
              </a:ext>
            </a:extLst>
          </p:cNvSpPr>
          <p:nvPr>
            <p:ph idx="1"/>
          </p:nvPr>
        </p:nvSpPr>
        <p:spPr>
          <a:xfrm>
            <a:off x="5183505" y="987425"/>
            <a:ext cx="6172200" cy="4873625"/>
          </a:xfrm>
        </p:spPr>
        <p:txBody>
          <a:bodyPr/>
          <a:lstStyle>
            <a:lvl1pPr>
              <a:defRPr lang="ru-RU" sz="3200"/>
            </a:lvl1pPr>
            <a:lvl2pPr>
              <a:defRPr lang="ru-RU" sz="2800"/>
            </a:lvl2pPr>
            <a:lvl3pPr>
              <a:defRPr lang="ru-RU" sz="2400"/>
            </a:lvl3pPr>
            <a:lvl4pPr>
              <a:defRPr lang="ru-RU" sz="2000"/>
            </a:lvl4pPr>
            <a:lvl5pPr>
              <a:defRPr lang="ru-RU" sz="2000"/>
            </a:lvl5pPr>
            <a:lvl6pPr>
              <a:defRPr lang="ru-RU" sz="2000"/>
            </a:lvl6pPr>
            <a:lvl7pPr>
              <a:defRPr lang="ru-RU" sz="2000"/>
            </a:lvl7pPr>
            <a:lvl8pPr>
              <a:defRPr lang="ru-RU" sz="2000"/>
            </a:lvl8pPr>
            <a:lvl9pPr>
              <a:defRPr lang="ru-RU" sz="2000"/>
            </a:lvl9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Текст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rBQAAqAwAAFsdAAAbJAAAEAAAACYAAAAIAAAAAYAAAAAAAAA="/>
              </a:ext>
            </a:extLst>
          </p:cNvSpPr>
          <p:nvPr>
            <p:ph idx="2"/>
          </p:nvPr>
        </p:nvSpPr>
        <p:spPr>
          <a:xfrm>
            <a:off x="840105" y="2057400"/>
            <a:ext cx="3931920" cy="3811905"/>
          </a:xfrm>
        </p:spPr>
        <p:txBody>
          <a:bodyPr/>
          <a:lstStyle>
            <a:lvl1pPr marL="0" indent="0">
              <a:buNone/>
              <a:defRPr lang="ru-RU" sz="1600"/>
            </a:lvl1pPr>
            <a:lvl2pPr marL="457200" indent="0">
              <a:buNone/>
              <a:defRPr lang="ru-RU" sz="1400"/>
            </a:lvl2pPr>
            <a:lvl3pPr marL="914400" indent="0">
              <a:buNone/>
              <a:defRPr lang="ru-RU" sz="1200"/>
            </a:lvl3pPr>
            <a:lvl4pPr marL="1371600" indent="0">
              <a:buNone/>
              <a:defRPr lang="ru-RU" sz="1000"/>
            </a:lvl4pPr>
            <a:lvl5pPr marL="1828800" indent="0">
              <a:buNone/>
              <a:defRPr lang="ru-RU" sz="1000"/>
            </a:lvl5pPr>
            <a:lvl6pPr marL="2286000" indent="0">
              <a:buNone/>
              <a:defRPr lang="ru-RU" sz="1000"/>
            </a:lvl6pPr>
            <a:lvl7pPr marL="2743200" indent="0">
              <a:buNone/>
              <a:defRPr lang="ru-RU" sz="1000"/>
            </a:lvl7pPr>
            <a:lvl8pPr marL="3200400" indent="0">
              <a:buNone/>
              <a:defRPr lang="ru-RU" sz="1000"/>
            </a:lvl8pPr>
            <a:lvl9pPr marL="3657600" indent="0">
              <a:buNone/>
              <a:defRPr lang="ru-RU" sz="1000"/>
            </a:lvl9pPr>
          </a:lstStyle>
          <a:p>
            <a:pPr>
              <a:defRPr lang="ru-RU"/>
            </a:pPr>
            <a:r>
              <a:t>Образец текста</a:t>
            </a:r>
          </a:p>
        </p:txBody>
      </p:sp>
      <p:sp>
        <p:nvSpPr>
          <p:cNvPr id="5" name="Дата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20A461FF-B1CD-F197-831C-47C22F527512}" type="datetime1">
              <a:t>сб 15.11.25</a:t>
            </a:fld>
            <a:endParaRPr/>
          </a:p>
        </p:txBody>
      </p:sp>
      <p:sp>
        <p:nvSpPr>
          <p:cNvPr id="6" name="Нижний колонтитул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/>
          </a:p>
        </p:txBody>
      </p:sp>
      <p:sp>
        <p:nvSpPr>
          <p:cNvPr id="7" name="Номер слайда 6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20A479DC-92CD-F18F-831C-64DA3752753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rBQAA0AIAAFsdAACoDAAAEAAAACYAAAAIAAAAgYAAAAAAAAA="/>
              </a:ext>
            </a:extLst>
          </p:cNvSpPr>
          <p:nvPr>
            <p:ph type="title"/>
          </p:nvPr>
        </p:nvSpPr>
        <p:spPr>
          <a:xfrm>
            <a:off x="840105" y="457200"/>
            <a:ext cx="3931920" cy="160020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>
              <a:defRPr lang="ru-RU" sz="3200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Рисунок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jHwAAEwYAANtFAAAOJAAAEAAAACYAAAAIAAAAAYAAAAAAAAA="/>
              </a:ext>
            </a:extLst>
          </p:cNvSpPr>
          <p:nvPr>
            <p:ph type="pic" idx="1"/>
          </p:nvPr>
        </p:nvSpPr>
        <p:spPr>
          <a:xfrm>
            <a:off x="5183505" y="987425"/>
            <a:ext cx="6172200" cy="4873625"/>
          </a:xfrm>
        </p:spPr>
        <p:txBody>
          <a:bodyPr/>
          <a:lstStyle>
            <a:lvl1pPr marL="0" indent="0">
              <a:buNone/>
              <a:defRPr lang="ru-RU" sz="3200"/>
            </a:lvl1pPr>
            <a:lvl2pPr marL="457200" indent="0">
              <a:buNone/>
              <a:defRPr lang="ru-RU" sz="2800"/>
            </a:lvl2pPr>
            <a:lvl3pPr marL="914400" indent="0">
              <a:buNone/>
              <a:defRPr lang="ru-RU" sz="2400"/>
            </a:lvl3pPr>
            <a:lvl4pPr marL="1371600" indent="0">
              <a:buNone/>
              <a:defRPr lang="ru-RU" sz="2000"/>
            </a:lvl4pPr>
            <a:lvl5pPr marL="1828800" indent="0">
              <a:buNone/>
              <a:defRPr lang="ru-RU" sz="2000"/>
            </a:lvl5pPr>
            <a:lvl6pPr marL="2286000" indent="0">
              <a:buNone/>
              <a:defRPr lang="ru-RU" sz="2000"/>
            </a:lvl6pPr>
            <a:lvl7pPr marL="2743200" indent="0">
              <a:buNone/>
              <a:defRPr lang="ru-RU" sz="2000"/>
            </a:lvl7pPr>
            <a:lvl8pPr marL="3200400" indent="0">
              <a:buNone/>
              <a:defRPr lang="ru-RU" sz="2000"/>
            </a:lvl8pPr>
            <a:lvl9pPr marL="3657600" indent="0">
              <a:buNone/>
              <a:defRPr lang="ru-RU" sz="2000"/>
            </a:lvl9pPr>
          </a:lstStyle>
          <a:p>
            <a:pPr>
              <a:defRPr lang="ru-RU"/>
            </a:pPr>
            <a:endParaRPr/>
          </a:p>
        </p:txBody>
      </p:sp>
      <p:sp>
        <p:nvSpPr>
          <p:cNvPr id="4" name="Текст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rBQAAqAwAAFsdAAAbJAAAEAAAACYAAAAIAAAAAYAAAAAAAAA="/>
              </a:ext>
            </a:extLst>
          </p:cNvSpPr>
          <p:nvPr>
            <p:ph idx="2"/>
          </p:nvPr>
        </p:nvSpPr>
        <p:spPr>
          <a:xfrm>
            <a:off x="840105" y="2057400"/>
            <a:ext cx="3931920" cy="3811905"/>
          </a:xfrm>
        </p:spPr>
        <p:txBody>
          <a:bodyPr/>
          <a:lstStyle>
            <a:lvl1pPr marL="0" indent="0">
              <a:buNone/>
              <a:defRPr lang="ru-RU" sz="1600"/>
            </a:lvl1pPr>
            <a:lvl2pPr marL="457200" indent="0">
              <a:buNone/>
              <a:defRPr lang="ru-RU" sz="1400"/>
            </a:lvl2pPr>
            <a:lvl3pPr marL="914400" indent="0">
              <a:buNone/>
              <a:defRPr lang="ru-RU" sz="1200"/>
            </a:lvl3pPr>
            <a:lvl4pPr marL="1371600" indent="0">
              <a:buNone/>
              <a:defRPr lang="ru-RU" sz="1000"/>
            </a:lvl4pPr>
            <a:lvl5pPr marL="1828800" indent="0">
              <a:buNone/>
              <a:defRPr lang="ru-RU" sz="1000"/>
            </a:lvl5pPr>
            <a:lvl6pPr marL="2286000" indent="0">
              <a:buNone/>
              <a:defRPr lang="ru-RU" sz="1000"/>
            </a:lvl6pPr>
            <a:lvl7pPr marL="2743200" indent="0">
              <a:buNone/>
              <a:defRPr lang="ru-RU" sz="1000"/>
            </a:lvl7pPr>
            <a:lvl8pPr marL="3200400" indent="0">
              <a:buNone/>
              <a:defRPr lang="ru-RU" sz="1000"/>
            </a:lvl8pPr>
            <a:lvl9pPr marL="3657600" indent="0">
              <a:buNone/>
              <a:defRPr lang="ru-RU" sz="1000"/>
            </a:lvl9pPr>
          </a:lstStyle>
          <a:p>
            <a:pPr>
              <a:defRPr lang="ru-RU"/>
            </a:pPr>
            <a:r>
              <a:t>Образец текста</a:t>
            </a:r>
          </a:p>
        </p:txBody>
      </p:sp>
      <p:sp>
        <p:nvSpPr>
          <p:cNvPr id="5" name="Дата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20A46EE6-A8CD-F198-831C-5ECD2052750B}" type="datetime1">
              <a:t>сб 15.11.25</a:t>
            </a:fld>
            <a:endParaRPr/>
          </a:p>
        </p:txBody>
      </p:sp>
      <p:sp>
        <p:nvSpPr>
          <p:cNvPr id="6" name="Нижний колонтитул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/>
          </a:p>
        </p:txBody>
      </p:sp>
      <p:sp>
        <p:nvSpPr>
          <p:cNvPr id="7" name="Номер слайда 6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20A44510-5ECD-F1B3-831C-A8E60B5275F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PwIAANhFAABnCgAAEAAAACYAAAAIAAAAvy8AAAAAAAA="/>
              </a:ext>
            </a:extLst>
          </p:cNvSpPr>
          <p:nvPr>
            <p:ph type="title"/>
          </p:nvPr>
        </p:nvSpPr>
        <p:spPr>
          <a:xfrm>
            <a:off x="838200" y="365125"/>
            <a:ext cx="10515600" cy="1325880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Текст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OwsAANhFAAAAJgAAEAAAACYAAAAIAAAAPy8AAAAAAAA="/>
              </a:ext>
            </a:extLst>
          </p:cNvSpPr>
          <p:nvPr>
            <p:ph type="body" idx="1"/>
          </p:nvPr>
        </p:nvSpPr>
        <p:spPr>
          <a:xfrm>
            <a:off x="838200" y="1825625"/>
            <a:ext cx="10515600" cy="4351655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Дата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IwAQwE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GicAAAgWAABZKQAAEAAAACYAAAAIAAAAv48AAAAAAAA="/>
              </a:ext>
            </a:extLst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l">
              <a:defRPr lang="ru-RU" sz="1200">
                <a:solidFill>
                  <a:srgbClr val="8C8C8C"/>
                </a:solidFill>
              </a:defRPr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fld id="{20A472C8-86CD-F184-831C-70D13C527525}" type="datetime1">
              <a:t>сб 15.11.25</a:t>
            </a:fld>
            <a:endParaRPr/>
          </a:p>
        </p:txBody>
      </p:sp>
      <p:sp>
        <p:nvSpPr>
          <p:cNvPr id="5" name="Нижний колонтитул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YGAAAGicAACgyAABZKQAAEAAAACYAAAAIAAAAv48AAAAAAAA="/>
              </a:ext>
            </a:extLst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ctr">
              <a:defRPr lang="ru-RU" sz="1200">
                <a:solidFill>
                  <a:srgbClr val="8C8C8C"/>
                </a:solidFill>
              </a:defRPr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endParaRPr/>
          </a:p>
        </p:txBody>
      </p:sp>
      <p:sp>
        <p:nvSpPr>
          <p:cNvPr id="6" name="Номер слайда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4NAAAGicAANhFAABZKQAAEAAAACYAAAAIAAAAv48AAAAAAAA="/>
              </a:ext>
            </a:extLst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>
              <a:defRPr lang="ru-RU" sz="1200">
                <a:solidFill>
                  <a:srgbClr val="8C8C8C"/>
                </a:solidFill>
              </a:defRPr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fld id="{20A417B8-F6CD-F1E1-831C-00B459527555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1"/>
          </a:solidFill>
          <a:effectLst/>
          <a:latin typeface="Calibri Light" pitchFamily="2" charset="-52"/>
          <a:ea typeface="Calibri Light" pitchFamily="2" charset="-52"/>
          <a:cs typeface="Calibri Light" pitchFamily="2" charset="-5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9pPr>
    </p:titleStyle>
    <p:bodyStyle>
      <a:lvl1pPr marL="228600" marR="0" indent="-228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itchFamily="2" charset="-52"/>
        <a:buChar char="•"/>
        <a:tabLst/>
        <a:defRPr lang="ru-RU" sz="2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1pPr>
      <a:lvl2pPr marL="6858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52"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2pPr>
      <a:lvl3pPr marL="11430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52"/>
        <a:buChar char="•"/>
        <a:tabLst/>
        <a:defRPr lang="ru-RU" sz="20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3pPr>
      <a:lvl4pPr marL="16002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52"/>
        <a:buChar char="•"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4pPr>
      <a:lvl5pPr marL="20574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52"/>
        <a:buChar char="•"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5pPr>
      <a:lvl6pPr marL="25146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52"/>
        <a:buChar char="•"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6pPr>
      <a:lvl7pPr marL="29718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52"/>
        <a:buChar char="•"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7pPr>
      <a:lvl8pPr marL="34290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52"/>
        <a:buChar char="•"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8pPr>
      <a:lvl9pPr marL="38862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52"/>
        <a:buChar char="•"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9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BgCQAA6AYAAKBBAACREgAAEAAAACYAAAAIAAAAASAAAAAAAAA="/>
              </a:ext>
            </a:extLst>
          </p:cNvSpPr>
          <p:nvPr>
            <p:ph type="ctrTitle"/>
          </p:nvPr>
        </p:nvSpPr>
        <p:spPr>
          <a:xfrm>
            <a:off x="1524000" y="1122680"/>
            <a:ext cx="9144000" cy="189547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 lang="ru-RU" sz="5400"/>
            </a:pPr>
            <a:r>
              <a:t/>
            </a:r>
            <a:br/>
            <a:r>
              <a:rPr lang="ru-RU" sz="3960" b="1">
                <a:latin typeface="Times New Roman" pitchFamily="1" charset="-52"/>
                <a:ea typeface="Calibri Light" pitchFamily="2" charset="-52"/>
                <a:cs typeface="Times New Roman" pitchFamily="1" charset="-52"/>
              </a:rPr>
              <a:t>ДВОХСИСТЕМИНІ ВІТРОЕРГЕТИЧНІ УСТАНОВКИ</a:t>
            </a:r>
            <a:r>
              <a:t/>
            </a:r>
            <a:br/>
            <a:r>
              <a:rPr lang="ru-RU" sz="3960" b="1">
                <a:latin typeface="Times New Roman" pitchFamily="1" charset="-52"/>
                <a:ea typeface="Calibri Light" pitchFamily="2" charset="-52"/>
                <a:cs typeface="Times New Roman" pitchFamily="1" charset="-52"/>
              </a:rPr>
              <a:t>ПІДВИЩЕНОЇ ПОТУЖНОСТІ</a:t>
            </a:r>
          </a:p>
        </p:txBody>
      </p:sp>
      <p:sp>
        <p:nvSpPr>
          <p:cNvPr id="3" name="Подзаголовок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BgCQAAlxMAAKBBAADaGwAAAAAAACYAAAAIAAAAASAAAAAAAAA="/>
              </a:ext>
            </a:extLst>
          </p:cNvSpPr>
          <p:nvPr>
            <p:ph type="subTitle" idx="1"/>
          </p:nvPr>
        </p:nvSpPr>
        <p:spPr>
          <a:xfrm>
            <a:off x="1524000" y="3184525"/>
            <a:ext cx="9144000" cy="134302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ru-RU" sz="2000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П.Д. Андрієнко, Д.Г. Алексієвський, В.Л. Грешта, О.В. Близняков, О.В. Немикіна</a:t>
            </a:r>
          </a:p>
          <a:p>
            <a:pPr>
              <a:defRPr lang="ru-RU"/>
            </a:pPr>
            <a:r>
              <a:rPr lang="ru-RU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Національний університет «Запорізька політехніка»,</a:t>
            </a:r>
          </a:p>
          <a:p>
            <a:pPr>
              <a:defRPr lang="ru-RU"/>
            </a:pPr>
            <a:r>
              <a:rPr lang="uk-UA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Україна, м. Запоріжжя, вул. Університетьска</a:t>
            </a:r>
            <a:r>
              <a:rPr lang="en-US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, 64</a:t>
            </a:r>
            <a:endParaRPr lang="ru-RU"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wVgXa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oEEAAEkiAACgRAAASCUAABAAAAAmAAAACAAAAP//////////"/>
              </a:ext>
            </a:extLst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5573395"/>
            <a:ext cx="487680" cy="48704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" grpId="0" animBg="1" advAuto="0"/>
    </p:bldLst>
    <p:extLst>
      <p:ext uri="smNativeData">
        <pr:smNativeData xmlns="" xmlns:p14="http://schemas.microsoft.com/office/powerpoint/2010/main" xmlns:pr="smNativeData" val="wVgXaQEAAAAFAAAA/f///wYAAAABAAAAAAAAAAAAAAAAAAAAAAAAAA=="/>
      </p:ext>
    </p:ext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JFdX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DBBAAAewAAAHFFAACiCAAAEAAAACYAAAAIAAAAAQAAAAAAAAA="/>
              </a:ext>
            </a:extLst>
          </p:cNvSpPr>
          <p:nvPr>
            <p:ph type="title"/>
          </p:nvPr>
        </p:nvSpPr>
        <p:spPr>
          <a:xfrm>
            <a:off x="772795" y="78105"/>
            <a:ext cx="10515600" cy="1325245"/>
          </a:xfrm>
        </p:spPr>
        <p:txBody>
          <a:bodyPr/>
          <a:lstStyle/>
          <a:p>
            <a:pPr algn="ctr">
              <a:defRPr b="1" noProof="1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Calibri Light" pitchFamily="2" charset="-52"/>
              </a:defRPr>
            </a:pPr>
            <a:r>
              <a:t>Ефективність ДВЕУ</a:t>
            </a:r>
          </a:p>
        </p:txBody>
      </p:sp>
      <p:pic>
        <p:nvPicPr>
          <p:cNvPr id="3" name="Объект 3"/>
          <p:cNvPicPr>
            <a:picLocks noGrp="1" noChangeAspect="1" noChangeArrowheads="1"/>
            <a:extLst>
              <a:ext uri="smNativeData">
                <pr:smNativeData xmlns="" xmlns:p14="http://schemas.microsoft.com/office/powerpoint/2010/main" xmlns:pr="smNativeData" val="SMDATA_15_wVgXa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f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wQQAAMEJAAAkHwAA5RsAABAAAAAmAAAACAAAAAGBAAAAAAAA"/>
              </a:ext>
            </a:extLst>
          </p:cNvPicPr>
          <p:nvPr>
            <p:ph type="pic" idx="1"/>
          </p:nvPr>
        </p:nvPicPr>
        <p:blipFill rotWithShape="1">
          <a:blip r:embed="rId4"/>
          <a:srcRect r="6814"/>
          <a:stretch/>
        </p:blipFill>
        <p:spPr>
          <a:xfrm>
            <a:off x="772795" y="2222873"/>
            <a:ext cx="4538574" cy="3348367"/>
          </a:xfrm>
          <a:prstGeom prst="rect">
            <a:avLst/>
          </a:prstGeom>
        </p:spPr>
      </p:pic>
      <p:sp>
        <p:nvSpPr>
          <p:cNvPr id="4" name="TextBox 7"/>
          <p:cNvSpPr>
            <a:extLst>
              <a:ext uri="smNativeData">
                <pr:smNativeData xmlns="" xmlns:p14="http://schemas.microsoft.com/office/powerpoint/2010/main" xmlns:pr="smNativeData" val="SMDATA_13_wVgXaR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xhOmY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ASCgAAfB8AAAMeAADMIwAAECAAACYAAAAIAAAA//////////8="/>
              </a:ext>
            </a:extLst>
          </p:cNvSpPr>
          <p:nvPr/>
        </p:nvSpPr>
        <p:spPr>
          <a:xfrm>
            <a:off x="1063345" y="1167300"/>
            <a:ext cx="4289424" cy="8113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ru-RU"/>
            </a:pPr>
            <a:r>
              <a:rPr lang="ru-RU" sz="2400" b="1" dirty="0">
                <a:latin typeface="Times New Roman" pitchFamily="1" charset="-52"/>
                <a:cs typeface="Times New Roman" pitchFamily="1" charset="-52"/>
              </a:rPr>
              <a:t>1-й </a:t>
            </a:r>
            <a:r>
              <a:rPr lang="uk-UA" sz="2400" b="1" dirty="0" smtClean="0">
                <a:latin typeface="Times New Roman" pitchFamily="1" charset="-52"/>
                <a:cs typeface="Times New Roman" pitchFamily="1" charset="-52"/>
              </a:rPr>
              <a:t>режим роботи</a:t>
            </a:r>
          </a:p>
          <a:p>
            <a:pPr algn="ctr">
              <a:defRPr lang="ru-RU"/>
            </a:pPr>
            <a:r>
              <a:rPr lang="uk-UA" sz="2400" b="1" dirty="0" smtClean="0">
                <a:latin typeface="Times New Roman" pitchFamily="1" charset="-52"/>
                <a:cs typeface="Times New Roman" pitchFamily="1" charset="-52"/>
              </a:rPr>
              <a:t>(</a:t>
            </a:r>
            <a:r>
              <a:rPr lang="uk-UA" sz="2400" b="1" noProof="1" smtClean="0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</a:rPr>
              <a:t>близький до номінального</a:t>
            </a:r>
            <a:r>
              <a:rPr lang="ru-RU" sz="2400" b="1" dirty="0" smtClean="0">
                <a:latin typeface="Times New Roman" pitchFamily="1" charset="-52"/>
                <a:cs typeface="Times New Roman" pitchFamily="1" charset="-52"/>
              </a:rPr>
              <a:t>)</a:t>
            </a:r>
            <a:endParaRPr lang="ru-RU" sz="2400" b="1" dirty="0">
              <a:latin typeface="Times New Roman" pitchFamily="1" charset="-52"/>
              <a:cs typeface="Times New Roman" pitchFamily="1" charset="-5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11"/>
              <p:cNvSpPr>
                <a:extLst>
                  <a:ext uri="smNativeData">
                    <pr:smNativeData xmlns="" xmlns:p14="http://schemas.microsoft.com/office/powerpoint/2010/main" xmlns:pr="smNativeData" val="SMDATA_13_wVgXaRMAAAAlAAAAZA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heFRIMAAAAEAAAAAAAAAAAAAAAAAAAAAAAAAAeAAAAaAAAAAAAAACp////uf///6n///+i////ECcAABAnAAAAAAAAAAAAAAAAAAAAAAAAAAAAAAAAAAAAAAAAAAAAABQAAAAAAAAAwMD/AAAAAABkAAAAMgAAAAAAAABkAAAAAAAAAH9/fwAKAAAAHwAAAFQAAAAAAAAFAAAAAQAAAAAAAAAAAAAAAAAAAAAAAAAAAAAAAAAAAAAAAAAAAAAAAH9/fwDn5uYDzMzMAMDA/wB/f38AAAAAAAAAAAAAAAAAAAAAAAAAAAAhAAAAGAAAABQAAAB7IgAAagcAAPRIAAARJwAAEAAAACYAAAAIAAAA//////////8="/>
                  </a:ext>
                </a:extLst>
              </p:cNvSpPr>
              <p:nvPr/>
            </p:nvSpPr>
            <p:spPr>
              <a:xfrm>
                <a:off x="5605145" y="1205230"/>
                <a:ext cx="6254115" cy="533992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228600" lvl="0" algn="ctr" rtl="0" hangingPunct="0">
                  <a:spcBef>
                    <a:spcPts val="1000"/>
                  </a:spcBef>
                  <a:defRPr/>
                </a:pPr>
                <a:r>
                  <a:rPr lang="uk-UA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Спільна </a:t>
                </a:r>
                <a:r>
                  <a:rPr lang="uk-UA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робота двох систем при швидкості </a:t>
                </a:r>
                <a:r>
                  <a:rPr lang="uk-UA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uk-UA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uk-UA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вітрового потоку </a:t>
                </a:r>
                <a:r>
                  <a:rPr lang="uk-UA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близькій до номінальної. </a:t>
                </a:r>
                <a:endParaRPr lang="uk-UA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indent="360000" algn="just" rtl="0" hangingPunct="0">
                  <a:spcBef>
                    <a:spcPts val="600"/>
                  </a:spcBef>
                  <a:defRPr/>
                </a:pPr>
                <a:r>
                  <a:rPr lang="uk-UA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=0.75</m:t>
                    </m:r>
                  </m:oMath>
                </a14:m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коефіцієнт корисної дії системи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з урахуванням виразу (3), визначається наступним співвідношенням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:</a:t>
                </a:r>
                <a:endParaRPr kumimoji="0" lang="ru-RU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just" defTabSz="914400" rtl="0" eaLnBrk="1" fontAlgn="auto" latinLnBrk="0" hangingPunc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>
                    <a:tab pos="2088515" algn="ctr"/>
                    <a:tab pos="4392295" algn="r"/>
                  </a:tabLst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ru-RU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𝜂</m:t>
                        </m:r>
                      </m:e>
                      <m:sub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𝑤</m:t>
                        </m:r>
                      </m:sub>
                    </m:sSub>
                    <m:r>
                      <a:rPr kumimoji="0" lang="en-US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ru-RU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𝐾</m:t>
                        </m:r>
                      </m:e>
                      <m:sub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kumimoji="0" lang="ru-RU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𝜂</m:t>
                        </m:r>
                      </m:e>
                      <m:sub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𝐸𝑚</m:t>
                        </m:r>
                      </m:sub>
                    </m:sSub>
                    <m:r>
                      <a:rPr kumimoji="0" lang="en-US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ru-RU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𝐾</m:t>
                        </m:r>
                      </m:e>
                      <m:sub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kumimoji="0" lang="ru-RU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𝜂</m:t>
                        </m:r>
                      </m:e>
                      <m:sub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𝐸</m:t>
                        </m:r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kumimoji="0" lang="ru-RU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𝜂</m:t>
                        </m:r>
                      </m:e>
                      <m:sub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ПЧ</m:t>
                        </m:r>
                      </m:sub>
                    </m:sSub>
                    <m:r>
                      <a:rPr kumimoji="0" lang="en-US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.</m:t>
                    </m:r>
                  </m:oMath>
                </a14:m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	(5)</a:t>
                </a:r>
                <a:endParaRPr kumimoji="0" lang="ru-RU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lvl="0" algn="just" rtl="0" hangingPunct="0">
                  <a:spcBef>
                    <a:spcPts val="600"/>
                  </a:spcBef>
                  <a:defRPr/>
                </a:pPr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𝐸𝑚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ПЧ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коефіцієнти корисної дії вторинних генераторів, тихохідного генератора та перетворювача частоти, відповідно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</a:t>
                </a:r>
                <a:endParaRPr kumimoji="0" lang="ru-RU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lvl="0" indent="360000" algn="just" rtl="0" hangingPunct="0">
                  <a:defRPr/>
                </a:pPr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𝐸𝑚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ПЧ</m:t>
                        </m:r>
                      </m:sub>
                    </m:sSub>
                    <m:r>
                      <a:rPr lang="ru-RU">
                        <a:latin typeface="Cambria Math" panose="02040503050406030204" pitchFamily="18" charset="0"/>
                      </a:rPr>
                      <m:t>=0,95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>
                        <a:latin typeface="Cambria Math" panose="02040503050406030204" pitchFamily="18" charset="0"/>
                      </a:rPr>
                      <m:t>та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=0.75</m:t>
                    </m:r>
                  </m:oMath>
                </a14:m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згідно з (5), коефіцієнт корисної дії ДВЕУ визначається наступним виразом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:</a:t>
                </a:r>
                <a:endParaRPr kumimoji="0" lang="ru-RU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>
                    <a:tab pos="2088515" algn="ctr"/>
                    <a:tab pos="4392295" algn="r"/>
                  </a:tabLst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ru-RU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𝜂</m:t>
                        </m:r>
                      </m:e>
                      <m:sub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𝑤</m:t>
                        </m:r>
                      </m:sub>
                    </m:sSub>
                    <m:r>
                      <a:rPr kumimoji="0" lang="en-US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ru-RU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𝜂</m:t>
                        </m:r>
                      </m:e>
                      <m:sub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𝐸𝑚</m:t>
                        </m:r>
                      </m:sub>
                    </m:sSub>
                    <m:d>
                      <m:dPr>
                        <m:ctrlPr>
                          <a:rPr kumimoji="0" lang="ru-RU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0.75+0.25</m:t>
                        </m:r>
                        <m:sSub>
                          <m:sSubPr>
                            <m:ctrlPr>
                              <a:rPr kumimoji="0" lang="ru-RU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𝜂</m:t>
                            </m:r>
                          </m:e>
                          <m:sub>
                            <m:r>
                              <a:rPr kumimoji="0" lang="en-US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ПЧ</m:t>
                            </m:r>
                          </m:sub>
                        </m:sSub>
                      </m:e>
                    </m:d>
                    <m:r>
                      <a:rPr kumimoji="0" lang="en-US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ru-RU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𝜂</m:t>
                        </m:r>
                      </m:e>
                      <m:sub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𝐸𝑚</m:t>
                        </m:r>
                      </m:sub>
                    </m:sSub>
                    <m:r>
                      <a:rPr kumimoji="0" lang="en-US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∙0.9825</m:t>
                    </m:r>
                  </m:oMath>
                </a14:m>
                <a:r>
                  <a:rPr kumimoji="0" lang="uk-UA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    	(6)</a:t>
                </a:r>
                <a:endParaRPr kumimoji="0" lang="ru-RU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lvl="0" indent="360000" algn="just" rtl="0" hangingPunct="0">
                  <a:defRPr/>
                </a:pPr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Коефіцієнт корисної дії ВЕУ, оснащеної тихохідним генератором, що дорівнює потужності ДВЕУ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=0; 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буде нижчим і становитиме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:</a:t>
                </a:r>
                <a:endParaRPr kumimoji="0" lang="ru-RU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just" defTabSz="914400" rtl="0" eaLnBrk="1" fontAlgn="auto" latinLnBrk="0" hangingPunct="0">
                  <a:lnSpc>
                    <a:spcPct val="100000"/>
                  </a:lnSpc>
                  <a:spcBef>
                    <a:spcPts val="600"/>
                  </a:spcBef>
                  <a:buClrTx/>
                  <a:buSzTx/>
                  <a:buFont typeface="Arial" panose="020B0604020202020204" pitchFamily="34" charset="0"/>
                  <a:buNone/>
                  <a:tabLst>
                    <a:tab pos="2088515" algn="ctr"/>
                    <a:tab pos="4392295" algn="r"/>
                  </a:tabLst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ru-RU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𝜂</m:t>
                        </m:r>
                      </m:e>
                      <m:sub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𝑤</m:t>
                        </m:r>
                      </m:sub>
                    </m:sSub>
                    <m:r>
                      <a:rPr kumimoji="0" lang="en-US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ru-RU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𝜂</m:t>
                        </m:r>
                      </m:e>
                      <m:sub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𝐸𝑚</m:t>
                        </m:r>
                      </m:sub>
                    </m:sSub>
                    <m:sSub>
                      <m:sSubPr>
                        <m:ctrlPr>
                          <a:rPr kumimoji="0" lang="ru-RU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𝜂</m:t>
                        </m:r>
                      </m:e>
                      <m:sub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ПЧ</m:t>
                        </m:r>
                      </m:sub>
                    </m:sSub>
                    <m:r>
                      <a:rPr kumimoji="0" lang="en-US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ru-RU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𝜂</m:t>
                        </m:r>
                      </m:e>
                      <m:sub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𝐸𝑚</m:t>
                        </m:r>
                      </m:sub>
                    </m:sSub>
                    <m:r>
                      <a:rPr kumimoji="0" lang="en-US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∙0.95</m:t>
                    </m:r>
                  </m:oMath>
                </a14:m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	(7)</a:t>
                </a:r>
                <a:endParaRPr kumimoji="0" lang="ru-RU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5" name="TextBox 11"/>
              <p:cNvSpPr>
                <a:spLocks noRot="1" noChangeAspect="1" noMove="1" noResize="1" noEditPoints="1" noAdjustHandles="1" noChangeArrowheads="1" noChangeShapeType="1" noTextEdit="1"/>
                <a:extLst>
                  <a:ext uri="smNativeData">
                    <pr:smNativeData xmlns="" xmlns:p14="http://schemas.microsoft.com/office/powerpoint/2010/main" xmlns:pr="smNativeData" xmlns:a14="http://schemas.microsoft.com/office/drawing/2010/main" val="SMDATA_13_wVgXaRMAAAAlAAAAZA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heFRIMAAAAEAAAAAAAAAAAAAAAAAAAAAAAAAAeAAAAaAAAAAAAAACp////uf///6n///+i////ECcAABAnAAAAAAAAAAAAAAAAAAAAAAAAAAAAAAAAAAAAAAAAAAAAABQAAAAAAAAAwMD/AAAAAABkAAAAMgAAAAAAAABkAAAAAAAAAH9/fwAKAAAAHwAAAFQAAAAAAAAFAAAAAQAAAAAAAAAAAAAAAAAAAAAAAAAAAAAAAAAAAAAAAAAAAAAAAH9/fwDn5uYDzMzMAMDA/wB/f38AAAAAAAAAAAAAAAAAAAAAAAAAAAAhAAAAGAAAABQAAAB7IgAAagcAAPRIAAARJwAAEAAAACYAAAAIAAAA//////////8="/>
                  </a:ext>
                </a:extLst>
              </p:cNvSpPr>
              <p:nvPr/>
            </p:nvSpPr>
            <p:spPr>
              <a:xfrm>
                <a:off x="5605145" y="1205230"/>
                <a:ext cx="6254115" cy="5339923"/>
              </a:xfrm>
              <a:prstGeom prst="rect">
                <a:avLst/>
              </a:prstGeom>
              <a:blipFill rotWithShape="0">
                <a:blip r:embed="rId5"/>
                <a:stretch>
                  <a:fillRect l="-780" t="-685" r="-877" b="-913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ямоугольник 12"/>
          <p:cNvSpPr>
            <a:extLst>
              <a:ext uri="smNativeData">
                <pr:smNativeData xmlns="" xmlns:p14="http://schemas.microsoft.com/office/powerpoint/2010/main" xmlns:pr="smNativeData" val="SMDATA_13_wVgXaRMAAAAlAAAAZAAAAE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o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JKYXYMAAAAEAAAAAAAAAAAAAAAAAAAAAAAAAAeAAAAaAAAAAAAAAAAAAAAAAAAAAAAAAAAAAAAECcAABAnAAAAAAAAAAAAAAAAAAAAAAAAAAAAAAAAAAAAAAAAAAAAABQAAAAAAAAAwMD/AAAAAABkAAAAMgAAAAAAAABkAAAAAAAAAH9/fwAKAAAAHwAAAFQAAAD///8A////AQAAAAAAAAAAAAAAAAAAAAAAAAAAAAAAAAAAAAAAAAAAAAAAAH9/fwDn5uYDzMzMAMDA/wB/f38AAAAAAAAAAAAAAAAAAAAAAAAAAAAhAAAAGAAAABQAAAA/RgAAHAEAAGJJAABiAwAAECAAACYAAAAIAAAA//////////8="/>
              </a:ext>
            </a:extLst>
          </p:cNvSpPr>
          <p:nvPr/>
        </p:nvSpPr>
        <p:spPr>
          <a:xfrm flipH="1">
            <a:off x="11419205" y="180340"/>
            <a:ext cx="509905" cy="36957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ru-RU"/>
            </a:pPr>
            <a:r>
              <a:rPr lang="uk-UA" dirty="0" smtClean="0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10</a:t>
            </a:r>
            <a:endParaRPr lang="ru-RU" dirty="0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wVgXa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g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QQMAAJElAABBBgAAkSgAABAAAAAmAAAACAAAAP//////////"/>
              </a:ext>
            </a:extLst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955" y="6106795"/>
            <a:ext cx="487680" cy="48768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7" grpId="0" animBg="1" advAuto="0"/>
    </p:bldLst>
    <p:extLst>
      <p:ext uri="smNativeData">
        <pr:smNativeData xmlns="" xmlns:p14="http://schemas.microsoft.com/office/powerpoint/2010/main" xmlns:pr="smNativeData" val="wVgXaQEAAAAFAAAA/f///wYAAAABAAAAAAAAAAAAAAAAAAAAAAAAAA=="/>
      </p:ext>
    </p:ext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IvPjw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CkBAAAAAAAAFRFAAAoCAAAEAAAACYAAAAIAAAAAQAAAAAAAAA="/>
              </a:ext>
            </a:extLst>
          </p:cNvSpPr>
          <p:nvPr>
            <p:ph type="title"/>
          </p:nvPr>
        </p:nvSpPr>
        <p:spPr>
          <a:xfrm>
            <a:off x="754380" y="0"/>
            <a:ext cx="10515600" cy="1325880"/>
          </a:xfrm>
        </p:spPr>
        <p:txBody>
          <a:bodyPr/>
          <a:lstStyle/>
          <a:p>
            <a:pPr algn="ctr">
              <a:defRPr b="1" noProof="1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Calibri Light" pitchFamily="2" charset="-52"/>
              </a:defRPr>
            </a:pPr>
            <a:r>
              <a:rPr dirty="0" err="1"/>
              <a:t>Ефективність</a:t>
            </a:r>
            <a:r>
              <a:rPr dirty="0"/>
              <a:t> ДВЕУ</a:t>
            </a:r>
          </a:p>
        </p:txBody>
      </p:sp>
      <p:sp>
        <p:nvSpPr>
          <p:cNvPr id="3" name="Объект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DkIAAApwcAAIZJAACTJgAAEAAAACYAAAAIAAAAASAAAAAAAAA="/>
              </a:ext>
            </a:extLst>
          </p:cNvSpPr>
          <p:nvPr>
            <p:ph type="body" idx="1"/>
          </p:nvPr>
        </p:nvSpPr>
        <p:spPr>
          <a:xfrm>
            <a:off x="5346700" y="1243965"/>
            <a:ext cx="6605270" cy="502666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marL="0" indent="0" algn="just">
              <a:lnSpc>
                <a:spcPct val="100000"/>
              </a:lnSpc>
              <a:buNone/>
              <a:defRPr lang="ru-RU"/>
            </a:pPr>
            <a:endParaRPr dirty="0"/>
          </a:p>
          <a:p>
            <a:pPr indent="0" algn="just">
              <a:lnSpc>
                <a:spcPct val="120000"/>
              </a:lnSpc>
              <a:spcBef>
                <a:spcPts val="0"/>
              </a:spcBef>
              <a:buNone/>
              <a:defRPr lang="ru-RU"/>
            </a:pPr>
            <a:endParaRPr lang="ru-RU" dirty="0">
              <a:latin typeface="Times New Roman" pitchFamily="1" charset="-52"/>
              <a:ea typeface="Times New Roman" pitchFamily="1" charset="-52"/>
              <a:cs typeface="Calibri" pitchFamily="2" charset="-52"/>
            </a:endParaRPr>
          </a:p>
          <a:p>
            <a:pPr>
              <a:defRPr lang="ru-RU"/>
            </a:pPr>
            <a:endParaRPr lang="ru-RU" dirty="0">
              <a:latin typeface="Times New Roman" pitchFamily="1" charset="-52"/>
              <a:ea typeface="Times New Roman" pitchFamily="1" charset="-52"/>
              <a:cs typeface="Calibri" pitchFamily="2" charset="-52"/>
            </a:endParaRPr>
          </a:p>
        </p:txBody>
      </p:sp>
      <p:sp>
        <p:nvSpPr>
          <p:cNvPr id="4" name="Прямоугольник 3"/>
          <p:cNvSpPr>
            <a:extLst>
              <a:ext uri="smNativeData">
                <pr:smNativeData xmlns="" xmlns:p14="http://schemas.microsoft.com/office/powerpoint/2010/main" xmlns:pr="smNativeData" val="SMDATA_13_wVgXaRMAAAAlAAAAZAAAAE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o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AAAAAH9/fwDn5uYDzMzMAMDA/wB/f38AAAAAAAAAAAAAAAAAAAAAAAAAAAAhAAAAGAAAABQAAABcRgAAHAEAAGJJAABiAwAAECAAACYAAAAIAAAA//////////8="/>
              </a:ext>
            </a:extLst>
          </p:cNvSpPr>
          <p:nvPr/>
        </p:nvSpPr>
        <p:spPr>
          <a:xfrm flipH="1">
            <a:off x="11437620" y="180340"/>
            <a:ext cx="491490" cy="36957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ru-RU"/>
            </a:pPr>
            <a:r>
              <a:rPr lang="uk-UA" dirty="0" smtClean="0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11</a:t>
            </a:r>
            <a:endParaRPr lang="ru-RU" dirty="0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  <p:sp>
        <p:nvSpPr>
          <p:cNvPr id="5" name="TextBox 14"/>
          <p:cNvSpPr>
            <a:extLst>
              <a:ext uri="smNativeData">
                <pr:smNativeData xmlns="" xmlns:p14="http://schemas.microsoft.com/office/powerpoint/2010/main" xmlns:pr="smNativeData" val="SMDATA_13_wVgXaR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AfCAAABRwAACYYAAB1HgAAECAAACYAAAAIAAAA//////////8="/>
              </a:ext>
            </a:extLst>
          </p:cNvSpPr>
          <p:nvPr/>
        </p:nvSpPr>
        <p:spPr>
          <a:xfrm>
            <a:off x="1155065" y="1594839"/>
            <a:ext cx="2945595" cy="3962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ru-RU"/>
            </a:pPr>
            <a:r>
              <a:rPr lang="ru-RU" sz="2400" b="1" dirty="0">
                <a:latin typeface="Times New Roman" pitchFamily="1" charset="-52"/>
                <a:ea typeface="Times New Roman" pitchFamily="1" charset="-52"/>
              </a:rPr>
              <a:t>2-</a:t>
            </a:r>
            <a:r>
              <a:rPr lang="en-US" sz="2400" b="1" dirty="0">
                <a:latin typeface="Times New Roman" pitchFamily="1" charset="-52"/>
                <a:cs typeface="Times New Roman" pitchFamily="1" charset="-52"/>
              </a:rPr>
              <a:t>й </a:t>
            </a:r>
            <a:r>
              <a:rPr lang="en-US" sz="2400" b="1" dirty="0" err="1">
                <a:latin typeface="Times New Roman" pitchFamily="1" charset="-52"/>
                <a:cs typeface="Times New Roman" pitchFamily="1" charset="-52"/>
              </a:rPr>
              <a:t>режим</a:t>
            </a:r>
            <a:r>
              <a:rPr lang="en-US" sz="2400" b="1" dirty="0">
                <a:latin typeface="Times New Roman" pitchFamily="1" charset="-52"/>
                <a:cs typeface="Times New Roman" pitchFamily="1" charset="-52"/>
              </a:rPr>
              <a:t> </a:t>
            </a:r>
            <a:r>
              <a:rPr lang="en-US" sz="2400" b="1" dirty="0" err="1">
                <a:latin typeface="Times New Roman" pitchFamily="1" charset="-52"/>
                <a:cs typeface="Times New Roman" pitchFamily="1" charset="-52"/>
              </a:rPr>
              <a:t>роботи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wVgXa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5////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oQIAACsKAAC6HAAAaBgAABAAAAAmAAAACAAAAP//////////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501968" y="2552752"/>
            <a:ext cx="4426825" cy="2415174"/>
          </a:xfrm>
          <a:prstGeom prst="rect">
            <a:avLst/>
          </a:prstGeom>
          <a:noFill/>
          <a:ln>
            <a:noFill/>
          </a:ln>
          <a:effectLst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11"/>
              <p:cNvSpPr>
                <a:extLst>
                  <a:ext uri="smNativeData">
                    <pr:smNativeData xmlns="" xmlns:p14="http://schemas.microsoft.com/office/powerpoint/2010/main" xmlns:pr="smNativeData" val="SMDATA_13_wVgXaRMAAAAlAAAAZA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heFRIMAAAAEAAAAAAAAAAAAAAAAAAAAAAAAAAeAAAAaAAAAAAAAABy////YP///3v///+Y/v//ECcAABAnAAAAAAAAAAAAAAAAAAAAAAAAAAAAAAAAAAAAAAAAAAAAABQAAAAAAAAAwMD/AAAAAABkAAAAMgAAAAAAAABkAAAAAAAAAH9/fwAKAAAAHwAAAFQAAAAAAAAFAAAAAQAAAAAAAAAAAAAAAAAAAAAAAAAAAAAAAAAAAAAAAAAAAAAAAH9/fwDn5uYDzMzMAMDA/wB/f38AAAAAAAAAAAAAAAAAAAAAAAAAAAAhAAAAGAAAABQAAABDHgAAggoAAF9IAABAHQAAEAAAACYAAAAIAAAA//////////8="/>
                  </a:ext>
                </a:extLst>
              </p:cNvSpPr>
              <p:nvPr/>
            </p:nvSpPr>
            <p:spPr>
              <a:xfrm>
                <a:off x="4994781" y="1594839"/>
                <a:ext cx="6845300" cy="34317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lvl="0" algn="ctr" rtl="0" hangingPunct="0">
                  <a:defRPr/>
                </a:pPr>
                <a:r>
                  <a:rPr lang="uk-UA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Генерація </a:t>
                </a:r>
                <a:r>
                  <a:rPr lang="uk-UA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вторинних </a:t>
                </a:r>
                <a:r>
                  <a:rPr lang="uk-UA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генераторів.</a:t>
                </a:r>
              </a:p>
              <a:p>
                <a:pPr lvl="0" indent="360000" algn="just" rtl="0" hangingPunct="0">
                  <a:spcBef>
                    <a:spcPts val="600"/>
                  </a:spcBef>
                  <a:defRPr/>
                </a:pPr>
                <a:r>
                  <a:rPr lang="uk-UA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Потужність</a:t>
                </a:r>
                <a:r>
                  <a:rPr lang="uk-UA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що розвивається </a:t>
                </a:r>
                <a:r>
                  <a:rPr lang="uk-UA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основним вітроколесом, </a:t>
                </a:r>
                <a:r>
                  <a:rPr lang="uk-UA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менша або дорівнює потужності вторинних генераторів. </a:t>
                </a:r>
                <a:endParaRPr lang="uk-UA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indent="360000" algn="just" rtl="0" hangingPunct="0">
                  <a:spcBef>
                    <a:spcPts val="600"/>
                  </a:spcBef>
                  <a:defRPr/>
                </a:pPr>
                <a:r>
                  <a:rPr lang="uk-UA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Перетворювач </a:t>
                </a:r>
                <a:r>
                  <a:rPr lang="uk-UA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частоти не передає енергію в мережу від генератора, пов'язаного з основною вітровою машиною. </a:t>
                </a:r>
                <a:r>
                  <a:rPr lang="uk-UA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 </a:t>
                </a:r>
                <a:r>
                  <a:rPr lang="uk-UA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цьому випадку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400" b="0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ru-RU" sz="2400" b="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ru-RU" sz="2400" b="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400" b="0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ru-RU" sz="2400" b="0" i="1">
                            <a:latin typeface="Cambria Math" panose="02040503050406030204" pitchFamily="18" charset="0"/>
                          </a:rPr>
                          <m:t>𝐸𝑚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uk-UA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 rtl="0" hangingPunct="0">
                  <a:spcBef>
                    <a:spcPts val="1800"/>
                  </a:spcBef>
                  <a:defRPr/>
                </a:pPr>
                <a:r>
                  <a:rPr lang="uk-UA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ДВЕУ </a:t>
                </a:r>
                <a:r>
                  <a:rPr lang="uk-UA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функціонує з максимальним ККД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11"/>
              <p:cNvSpPr>
                <a:spLocks noRot="1" noChangeAspect="1" noMove="1" noResize="1" noEditPoints="1" noAdjustHandles="1" noChangeArrowheads="1" noChangeShapeType="1" noTextEdit="1"/>
                <a:extLst>
                  <a:ext uri="smNativeData">
                    <pr:smNativeData xmlns="" xmlns:p14="http://schemas.microsoft.com/office/powerpoint/2010/main" xmlns:pr="smNativeData" xmlns:a14="http://schemas.microsoft.com/office/drawing/2010/main" val="SMDATA_13_wVgXaRMAAAAlAAAAZA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heFRIMAAAAEAAAAAAAAAAAAAAAAAAAAAAAAAAeAAAAaAAAAAAAAABy////YP///3v///+Y/v//ECcAABAnAAAAAAAAAAAAAAAAAAAAAAAAAAAAAAAAAAAAAAAAAAAAABQAAAAAAAAAwMD/AAAAAABkAAAAMgAAAAAAAABkAAAAAAAAAH9/fwAKAAAAHwAAAFQAAAAAAAAFAAAAAQAAAAAAAAAAAAAAAAAAAAAAAAAAAAAAAAAAAAAAAAAAAAAAAH9/fwDn5uYDzMzMAMDA/wB/f38AAAAAAAAAAAAAAAAAAAAAAAAAAAAhAAAAGAAAABQAAABDHgAAggoAAF9IAABAHQAAEAAAACYAAAAIAAAA//////////8="/>
                  </a:ext>
                </a:extLst>
              </p:cNvSpPr>
              <p:nvPr/>
            </p:nvSpPr>
            <p:spPr>
              <a:xfrm>
                <a:off x="4994781" y="1594839"/>
                <a:ext cx="6845300" cy="3431709"/>
              </a:xfrm>
              <a:prstGeom prst="rect">
                <a:avLst/>
              </a:prstGeom>
              <a:blipFill rotWithShape="0">
                <a:blip r:embed="rId5"/>
                <a:stretch>
                  <a:fillRect l="-1336" t="-1421" r="-1425" b="-3197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Записанный звук">
            <a:hlinkClick r:id="" action="ppaction://media"/>
          </p:cNvPr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wVgXa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o////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GwQAABMlAAAbBwAAEygAABAAAAAmAAAACAAAAP//////////"/>
              </a:ext>
            </a:extLst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7385" y="6026785"/>
            <a:ext cx="487680" cy="48768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8" grpId="0" animBg="1" advAuto="0"/>
    </p:bldLst>
    <p:extLst>
      <p:ext uri="smNativeData">
        <pr:smNativeData xmlns="" xmlns:p14="http://schemas.microsoft.com/office/powerpoint/2010/main" xmlns:pr="smNativeData" val="wVgXaQEAAAAFAAAA/f///wYAAAABAAAAAAAAAAAAAAAAAAAAAAAAAA=="/>
      </p:ext>
    </p:ext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BSAwAAHAEAAAJEAABECQAAEAAAACYAAAAIAAAAAQAAAAAAAAA="/>
              </a:ext>
            </a:extLst>
          </p:cNvSpPr>
          <p:nvPr>
            <p:ph type="title"/>
          </p:nvPr>
        </p:nvSpPr>
        <p:spPr>
          <a:xfrm>
            <a:off x="539750" y="161486"/>
            <a:ext cx="10515600" cy="1325880"/>
          </a:xfrm>
        </p:spPr>
        <p:txBody>
          <a:bodyPr/>
          <a:lstStyle/>
          <a:p>
            <a:pPr algn="ctr">
              <a:defRPr lang="ru-RU"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Ефективність ДВЕУ</a:t>
            </a:r>
            <a:endParaRPr lang="uk-UA" b="1" dirty="0">
              <a:solidFill>
                <a:srgbClr val="000000"/>
              </a:solidFill>
              <a:latin typeface="Times New Roman" panose="02020603050405020304" pitchFamily="18" charset="0"/>
              <a:ea typeface="Times New Roman" pitchFamily="1" charset="-5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/>
              <p:cNvSpPr>
                <a:extLst>
                  <a:ext uri="smNativeData">
                    <pr:smNativeData xmlns="" xmlns:p14="http://schemas.microsoft.com/office/powerpoint/2010/main" xmlns:pr="smNativeData" val="SMDATA_13_wVgXaRMAAAAlAAAAZA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heFRIMAAAAEAAAAAAAAAAAAAAAAAAAAAAAAAAeAAAAaAAAAAAAAABp////f////1////8AAAAAECcAABAnAAAAAAAAAAAAAAAAAAAAAAAAAAAAAAAAAAAAAAAAAAAAABQAAAAAAAAAwMD/AAAAAABkAAAAMgAAAAAAAABkAAAAAAAAAH9/fwAKAAAAHwAAAFQAAAAAAAAFAAAAAQAAAAAAAAAAAAAAAAAAAAAAAAAAAAAAAAAAAAAAAAAAAAAAAH9/fwDn5uYDzMzMAMDA/wB/f38AAAAAAAAAAAAAAAAAAAAAAAAAAAAhAAAAGAAAABQAAADdIQAALggAAPNGAABDHwAAEAAAACYAAAAIAAAA//////////8="/>
                  </a:ext>
                </a:extLst>
              </p:cNvSpPr>
              <p:nvPr/>
            </p:nvSpPr>
            <p:spPr>
              <a:xfrm>
                <a:off x="5504815" y="1506220"/>
                <a:ext cx="6028690" cy="375221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 lnSpcReduction="10000"/>
              </a:bodyPr>
              <a:lstStyle/>
              <a:p>
                <a:pPr algn="ctr" hangingPunct="0"/>
                <a:r>
                  <a:rPr lang="uk-UA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Енергія </a:t>
                </a:r>
                <a:r>
                  <a:rPr lang="uk-UA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виробляється генератором, </a:t>
                </a:r>
                <a:r>
                  <a:rPr lang="uk-UA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спряженим з основним вітроколесом</a:t>
                </a:r>
              </a:p>
              <a:p>
                <a:pPr algn="just" hangingPunct="0">
                  <a:spcBef>
                    <a:spcPts val="600"/>
                  </a:spcBef>
                </a:pPr>
                <a:r>
                  <a:rPr lang="uk-UA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Генерація </a:t>
                </a:r>
                <a:r>
                  <a:rPr lang="uk-UA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при швидкості вітрового потоку менше 0,5 номінальної. При </a:t>
                </a:r>
                <a:r>
                  <a:rPr lang="uk-UA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цьому, забезпечується </a:t>
                </a:r>
                <a:r>
                  <a:rPr lang="uk-UA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максимальне вилучення потужності. У цьому випадку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𝐸𝑚</m:t>
                        </m:r>
                        <m:sSub>
                          <m:sSubPr>
                            <m:ctrlPr>
                              <a:rPr lang="ru-RU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ПЧ</m:t>
                            </m:r>
                          </m:sub>
                        </m:sSub>
                      </m:sub>
                    </m:sSub>
                  </m:oMath>
                </a14:m>
                <a:r>
                  <a:rPr lang="uk-UA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uk-UA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hangingPunct="0">
                  <a:spcBef>
                    <a:spcPts val="600"/>
                  </a:spcBef>
                </a:pPr>
                <a:r>
                  <a:rPr lang="uk-UA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Цей </a:t>
                </a:r>
                <a:r>
                  <a:rPr lang="uk-UA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режим роботи генератора близький до номінального, що також сприяє підвищенню ефективності порівняно з вітровою турбіною з одним потужним генератором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ru-RU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endParaRPr lang="ru-RU" dirty="0"/>
              </a:p>
            </p:txBody>
          </p:sp>
        </mc:Choice>
        <mc:Fallback>
          <p:sp>
            <p:nvSpPr>
              <p:cNvPr id="3" name="Объект 2"/>
              <p:cNvSpPr>
                <a:spLocks noRot="1" noChangeAspect="1" noMove="1" noResize="1" noEditPoints="1" noAdjustHandles="1" noChangeArrowheads="1" noChangeShapeType="1" noTextEdit="1"/>
                <a:extLst>
                  <a:ext uri="smNativeData">
                    <pr:smNativeData xmlns="" xmlns:p14="http://schemas.microsoft.com/office/powerpoint/2010/main" xmlns:pr="smNativeData" xmlns:a14="http://schemas.microsoft.com/office/drawing/2010/main" val="SMDATA_13_wVgXaRMAAAAlAAAAZA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heFRIMAAAAEAAAAAAAAAAAAAAAAAAAAAAAAAAeAAAAaAAAAAAAAABp////f////1////8AAAAAECcAABAnAAAAAAAAAAAAAAAAAAAAAAAAAAAAAAAAAAAAAAAAAAAAABQAAAAAAAAAwMD/AAAAAABkAAAAMgAAAAAAAABkAAAAAAAAAH9/fwAKAAAAHwAAAFQAAAAAAAAFAAAAAQAAAAAAAAAAAAAAAAAAAAAAAAAAAAAAAAAAAAAAAAAAAAAAAH9/fwDn5uYDzMzMAMDA/wB/f38AAAAAAAAAAAAAAAAAAAAAAAAAAAAhAAAAGAAAABQAAADdIQAALggAAPNGAABDHwAAEAAAACYAAAAIAAAA//////////8="/>
                  </a:ext>
                </a:extLst>
              </p:cNvSpPr>
              <p:nvPr/>
            </p:nvSpPr>
            <p:spPr>
              <a:xfrm>
                <a:off x="5504815" y="1506220"/>
                <a:ext cx="6028690" cy="3752215"/>
              </a:xfrm>
              <a:prstGeom prst="rect">
                <a:avLst/>
              </a:prstGeom>
              <a:blipFill rotWithShape="0">
                <a:blip r:embed="rId4"/>
                <a:stretch>
                  <a:fillRect l="-1517" t="-2273" r="-1618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/>
          <p:cNvSpPr>
            <a:extLst>
              <a:ext uri="smNativeData">
                <pr:smNativeData xmlns="" xmlns:p14="http://schemas.microsoft.com/office/powerpoint/2010/main" xmlns:pr="smNativeData" val="SMDATA_13_wVgXaRMAAAAlAAAAZAAAAE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o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AAAAAH9/fwDn5uYDzMzMAMDA/wB/f38AAAAAAAAAAAAAAAAAAAAAAAAAAAAhAAAAGAAAABQAAABtRgAAHAEAAGJJAABiAwAAECAAACYAAAAIAAAA//////////8="/>
              </a:ext>
            </a:extLst>
          </p:cNvSpPr>
          <p:nvPr/>
        </p:nvSpPr>
        <p:spPr>
          <a:xfrm flipH="1">
            <a:off x="11448415" y="180340"/>
            <a:ext cx="480695" cy="36957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ru-RU"/>
            </a:pPr>
            <a:r>
              <a:rPr lang="en-US" dirty="0" smtClean="0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1</a:t>
            </a:r>
            <a:r>
              <a:rPr lang="ru-RU" dirty="0" smtClean="0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2</a:t>
            </a:r>
            <a:endParaRPr lang="en-US" dirty="0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  <p:pic>
        <p:nvPicPr>
          <p:cNvPr id="5" name="Рисунок 4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wVgXa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7gUAAAMKAADOHQAAjRsAABAAAAAmAAAACAAAAP//////////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935648" y="2182994"/>
            <a:ext cx="4381069" cy="321842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TextBox 6"/>
          <p:cNvSpPr>
            <a:extLst>
              <a:ext uri="smNativeData">
                <pr:smNativeData xmlns="" xmlns:p14="http://schemas.microsoft.com/office/powerpoint/2010/main" xmlns:pr="smNativeData" val="SMDATA_13_wVgXaR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g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AMCwAAvB8AAIAaAAD8IQAAECAAACYAAAAIAAAA//////////8="/>
              </a:ext>
            </a:extLst>
          </p:cNvSpPr>
          <p:nvPr/>
        </p:nvSpPr>
        <p:spPr>
          <a:xfrm>
            <a:off x="1718564" y="1506220"/>
            <a:ext cx="2815236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ru-RU"/>
            </a:pPr>
            <a:r>
              <a:rPr sz="2400" b="1" noProof="1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3-й режим роботи</a:t>
            </a: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wVgXa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Q////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UgMAAPkkAABRBgAA+ScAABAAAAAmAAAACAAAAP//////////"/>
              </a:ext>
            </a:extLst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750" y="6010275"/>
            <a:ext cx="487045" cy="48768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7" grpId="0" animBg="1" advAuto="0"/>
    </p:bldLst>
    <p:extLst>
      <p:ext uri="smNativeData">
        <pr:smNativeData xmlns="" xmlns:p14="http://schemas.microsoft.com/office/powerpoint/2010/main" xmlns:pr="smNativeData" val="wVgXaQEAAAAFAAAA/f///wYAAAABAAAAAAAAAAAAAAAAAAAAAAAAAA=="/>
      </p:ext>
    </p:ext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CkBAAAAAAAAFRFAAAoCAAAEAAAACYAAAAIAAAAAQAAAAAAAAA="/>
              </a:ext>
            </a:extLst>
          </p:cNvSpPr>
          <p:nvPr>
            <p:ph type="title"/>
          </p:nvPr>
        </p:nvSpPr>
        <p:spPr>
          <a:xfrm>
            <a:off x="1021080" y="631465"/>
            <a:ext cx="9322874" cy="969730"/>
          </a:xfrm>
        </p:spPr>
        <p:txBody>
          <a:bodyPr/>
          <a:lstStyle/>
          <a:p>
            <a:pPr marL="742950" lvl="1" indent="-285750" algn="ctr">
              <a:lnSpc>
                <a:spcPts val="1200"/>
              </a:lnSpc>
              <a:spcBef>
                <a:spcPts val="1800"/>
              </a:spcBef>
              <a:spcAft>
                <a:spcPts val="800"/>
              </a:spcAft>
              <a:defRPr lang="ru-RU"/>
            </a:pPr>
            <a:r>
              <a:rPr lang="en-US" sz="4000" b="1" dirty="0" err="1">
                <a:latin typeface="Times New Roman" pitchFamily="1" charset="-52"/>
                <a:ea typeface="Times New Roman" pitchFamily="1" charset="-52"/>
                <a:cs typeface="Calibri" pitchFamily="2" charset="-52"/>
              </a:rPr>
              <a:t>Висновки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endParaRPr lang="en-US" sz="4000" b="1" dirty="0">
              <a:latin typeface="Times New Roman" pitchFamily="1" charset="-52"/>
              <a:ea typeface="Times New Roman" pitchFamily="1" charset="-52"/>
              <a:cs typeface="Calibri" pitchFamily="2" charset="-52"/>
            </a:endParaRPr>
          </a:p>
        </p:txBody>
      </p:sp>
      <p:sp>
        <p:nvSpPr>
          <p:cNvPr id="3" name="Объект 2"/>
          <p:cNvSpPr>
            <a:extLst>
              <a:ext uri="smNativeData">
                <pr:smNativeData xmlns="" xmlns:p14="http://schemas.microsoft.com/office/powerpoint/2010/main" xmlns:mc="http://schemas.openxmlformats.org/markup-compatibility/2006" xmlns:a14="http://schemas.microsoft.com/office/drawing/2010/main" xmlns:pr="smNativeData" val="SMDATA_13_wVgXaRMAAAAlAAAAZA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heFRIMAAAAEAAAAAAAAAAAAAAAAAAAAAAAAAAeAAAAaAAAAAAAAACh////Sf///5b///8AAAAAECcAABAnAAAAAAAAAAAAAAAAAAAAAAAAAAAAAAAAAAAAAAAAAAAAABQAAAAAAAAAwMD/AAAAAABkAAAAMgAAAAAAAABkAAAAAAAAAH9/fwAKAAAAHwAAAFQAAAAAAAAFAAAAAQAAAAAAAAAAAAAAAAAAAAAAAAAAAAAAAAAAAAAAAAAAAAAAAH9/fwDn5uYDzMzMAMDA/wB/f38AAAAAAAAAAAAAAAAAAAAAAAAAAAAhAAAAGAAAABQAAAAIAwAAWgoAAGJJAADEHgAAEAAAACYAAAAIAAAA//////////8="/>
              </a:ext>
            </a:extLst>
          </p:cNvSpPr>
          <p:nvPr/>
        </p:nvSpPr>
        <p:spPr>
          <a:xfrm>
            <a:off x="593889" y="1682750"/>
            <a:ext cx="10843732" cy="33185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/>
          </a:bodyPr>
          <a:lstStyle/>
          <a:p>
            <a:pPr marL="342900" lvl="0" indent="-342900" algn="just" hangingPunct="0">
              <a:spcBef>
                <a:spcPts val="800"/>
              </a:spcBef>
              <a:buFont typeface="+mj-lt"/>
              <a:buAutoNum type="arabicPeriod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дослідження підтверджують достатньо високий потенціал для підвищення ефективності перетворення енергії вітрового потоку в електричну у потужних ДВЕУ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800"/>
              </a:spcAft>
              <a:buFont typeface="+mj-lt"/>
              <a:buAutoNum type="arabicPeriod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Отримано залежності, які дозволяють встановити взаємозв'язок між масою активних матеріалів, співвідношенням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потужностей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генераторів та коефіцієнтом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мультиплікації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ДВЕУ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 hangingPunct="0">
              <a:lnSpc>
                <a:spcPct val="120000"/>
              </a:lnSpc>
              <a:spcBef>
                <a:spcPts val="0"/>
              </a:spcBef>
              <a:buNone/>
            </a:pP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>
            <a:extLst>
              <a:ext uri="smNativeData">
                <pr:smNativeData xmlns="" xmlns:p14="http://schemas.microsoft.com/office/powerpoint/2010/main" xmlns:pr="smNativeData" val="SMDATA_13_wVgXaRMAAAAlAAAAZAAAAE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o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AAAAAH9/fwDn5uYDzMzMAMDA/wB/f38AAAAAAAAAAAAAAAAAAAAAAAAAAAAhAAAAGAAAABQAAABcRgAAHAEAAGJJAABiAwAAECAAACYAAAAIAAAA//////////8="/>
              </a:ext>
            </a:extLst>
          </p:cNvSpPr>
          <p:nvPr/>
        </p:nvSpPr>
        <p:spPr>
          <a:xfrm flipH="1">
            <a:off x="11437620" y="180340"/>
            <a:ext cx="491490" cy="36957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ru-RU"/>
            </a:pPr>
            <a:r>
              <a:rPr lang="en-US" dirty="0" smtClean="0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1</a:t>
            </a:r>
            <a:r>
              <a:rPr lang="ru-RU" dirty="0" smtClean="0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3</a:t>
            </a:r>
            <a:endParaRPr lang="ru-RU" dirty="0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wVgXa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u////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SAYAADwkAABHCQAAPCcAABAAAAAmAAAACAAAAP//////////"/>
              </a:ext>
            </a:extLst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1080" y="5890260"/>
            <a:ext cx="487045" cy="48768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" grpId="0" animBg="1" advAuto="0"/>
    </p:bldLst>
    <p:extLst>
      <p:ext uri="smNativeData">
        <pr:smNativeData xmlns="" xmlns:p14="http://schemas.microsoft.com/office/powerpoint/2010/main" xmlns:pr="smNativeData" val="wVgXaQEAAAAFAAAA/f///wYAAAABAAAAAAAAAAAAAAAAAAAAAAAAAA=="/>
      </p:ext>
    </p:ext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CkBAAAAAAAAFRFAAAoCAAAEAAAACYAAAAIAAAAAQAAAAAAAAA="/>
              </a:ext>
            </a:extLst>
          </p:cNvSpPr>
          <p:nvPr>
            <p:ph type="title"/>
          </p:nvPr>
        </p:nvSpPr>
        <p:spPr>
          <a:xfrm>
            <a:off x="631831" y="365125"/>
            <a:ext cx="10515600" cy="1325880"/>
          </a:xfrm>
        </p:spPr>
        <p:txBody>
          <a:bodyPr/>
          <a:lstStyle/>
          <a:p>
            <a:pPr marL="742950" lvl="1" indent="-285750" algn="ctr">
              <a:lnSpc>
                <a:spcPts val="1200"/>
              </a:lnSpc>
              <a:spcBef>
                <a:spcPts val="1800"/>
              </a:spcBef>
              <a:spcAft>
                <a:spcPts val="800"/>
              </a:spcAft>
              <a:defRPr lang="ru-RU"/>
            </a:pPr>
            <a:r>
              <a:rPr lang="en-US" sz="4000" b="1" spc="100" dirty="0" err="1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Визнання</a:t>
            </a:r>
            <a:r>
              <a:rPr lang="en-US" sz="4000" dirty="0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 </a:t>
            </a:r>
            <a:r>
              <a:rPr dirty="0"/>
              <a:t/>
            </a:r>
            <a:br>
              <a:rPr dirty="0"/>
            </a:br>
            <a:endParaRPr lang="ru-RU" dirty="0"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  <p:sp>
        <p:nvSpPr>
          <p:cNvPr id="3" name="Объект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AIAwAAWgoAAGJJAADQLwAAEAAAACYAAAAIAAAAASAAAAAAAAA="/>
              </a:ext>
            </a:extLst>
          </p:cNvSpPr>
          <p:nvPr>
            <p:ph type="body" idx="1"/>
          </p:nvPr>
        </p:nvSpPr>
        <p:spPr>
          <a:xfrm>
            <a:off x="492760" y="1682750"/>
            <a:ext cx="11436350" cy="608965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indent="0" algn="just">
              <a:lnSpc>
                <a:spcPct val="120000"/>
              </a:lnSpc>
              <a:spcBef>
                <a:spcPts val="0"/>
              </a:spcBef>
              <a:buNone/>
              <a:defRPr lang="ru-RU">
                <a:latin typeface="Times New Roman" pitchFamily="1" charset="-52"/>
                <a:ea typeface="Times New Roman" pitchFamily="1" charset="-52"/>
                <a:cs typeface="Calibri" pitchFamily="2" charset="-52"/>
              </a:defRPr>
            </a:pPr>
            <a:r>
              <a:rPr lang="uk-UA" sz="3600" dirty="0" smtClean="0"/>
              <a:t>Дослідження та фінансування виконувалися в рамках кафедральних наукових досліджень за темою № 03411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4" name="Прямоугольник 3"/>
          <p:cNvSpPr>
            <a:extLst>
              <a:ext uri="smNativeData">
                <pr:smNativeData xmlns="" xmlns:p14="http://schemas.microsoft.com/office/powerpoint/2010/main" xmlns:pr="smNativeData" val="SMDATA_13_wVgXaRMAAAAlAAAAZAAAAE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o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AAAAAH9/fwDn5uYDzMzMAMDA/wB/f38AAAAAAAAAAAAAAAAAAAAAAAAAAAAhAAAAGAAAABQAAABcRgAAHAEAAGJJAABiAwAAECAAACYAAAAIAAAA//////////8="/>
              </a:ext>
            </a:extLst>
          </p:cNvSpPr>
          <p:nvPr/>
        </p:nvSpPr>
        <p:spPr>
          <a:xfrm flipH="1">
            <a:off x="11437620" y="180340"/>
            <a:ext cx="491490" cy="36957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ru-RU"/>
            </a:pPr>
            <a:r>
              <a:rPr lang="uk-UA" dirty="0" smtClean="0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1</a:t>
            </a:r>
            <a:r>
              <a:rPr lang="ru-RU" dirty="0">
                <a:solidFill>
                  <a:srgbClr val="000000"/>
                </a:solidFill>
                <a:latin typeface="Times New Roman" pitchFamily="1" charset="-52"/>
                <a:cs typeface="Times New Roman" pitchFamily="1" charset="-52"/>
              </a:rPr>
              <a:t>4</a:t>
            </a:r>
            <a:endParaRPr lang="ru-RU" dirty="0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IAwAAWgoAAGJJAADQLwAAEAAAACYAAAAIAAAAASAAAAAAAAA="/>
              </a:ext>
            </a:extLst>
          </p:cNvSpPr>
          <p:nvPr>
            <p:ph type="body" idx="1"/>
          </p:nvPr>
        </p:nvSpPr>
        <p:spPr>
          <a:xfrm>
            <a:off x="492760" y="1682750"/>
            <a:ext cx="11436350" cy="608965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indent="0" algn="ctr">
              <a:lnSpc>
                <a:spcPts val="1200"/>
              </a:lnSpc>
              <a:buNone/>
              <a:defRPr lang="ru-RU"/>
            </a:pPr>
            <a:r>
              <a:rPr lang="en-US" sz="4400">
                <a:latin typeface="Times New Roman" pitchFamily="1" charset="-52"/>
                <a:ea typeface="Times New Roman" pitchFamily="1" charset="-52"/>
                <a:cs typeface="Calibri" pitchFamily="2" charset="-52"/>
              </a:rPr>
              <a:t>Thanks for your attention</a:t>
            </a:r>
            <a:endParaRPr lang="ru-RU" sz="4400"/>
          </a:p>
        </p:txBody>
      </p:sp>
      <p:sp>
        <p:nvSpPr>
          <p:cNvPr id="3" name="Прямоугольник 3"/>
          <p:cNvSpPr>
            <a:extLst>
              <a:ext uri="smNativeData">
                <pr:smNativeData xmlns="" xmlns:p14="http://schemas.microsoft.com/office/powerpoint/2010/main" xmlns:pr="smNativeData" val="SMDATA_13_wVgXaRMAAAAlAAAAZAAAAE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o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cRgAAHAEAAGJJAABiAwAAECAAACYAAAAIAAAA//////////8="/>
              </a:ext>
            </a:extLst>
          </p:cNvSpPr>
          <p:nvPr/>
        </p:nvSpPr>
        <p:spPr>
          <a:xfrm flipH="1">
            <a:off x="11437620" y="180340"/>
            <a:ext cx="491490" cy="36957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ru-RU"/>
            </a:pPr>
            <a:r>
              <a:rPr lang="uk-UA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1</a:t>
            </a:r>
            <a:r>
              <a:rPr lang="en-US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5</a:t>
            </a:r>
            <a:endParaRPr lang="ru-RU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AoBQAAPwIAANhFAABnCg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 defTabSz="914400">
              <a:lnSpc>
                <a:spcPts val="1500"/>
              </a:lnSpc>
              <a:spcBef>
                <a:spcPts val="1800"/>
              </a:spcBef>
              <a:spcAft>
                <a:spcPts val="1200"/>
              </a:spcAft>
              <a:tabLst>
                <a:tab pos="449580" algn="l"/>
              </a:tabLst>
              <a:defRPr lang="ru-RU"/>
            </a:pPr>
            <a:endParaRPr dirty="0"/>
          </a:p>
          <a:p>
            <a:pPr algn="ctr" defTabSz="914400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tabLst>
                <a:tab pos="449580" algn="l"/>
              </a:tabLst>
              <a:defRPr lang="ru-RU"/>
            </a:pPr>
            <a:r>
              <a:rPr lang="uk-UA" b="1" dirty="0">
                <a:latin typeface="Times New Roman" pitchFamily="1" charset="-52"/>
                <a:ea typeface="Times New Roman" pitchFamily="1" charset="-52"/>
                <a:cs typeface="Calibri Light" pitchFamily="2" charset="-52"/>
              </a:rPr>
              <a:t>Вступ та основні проблеми</a:t>
            </a:r>
            <a:r>
              <a:rPr dirty="0"/>
              <a:t/>
            </a:r>
            <a:br>
              <a:rPr dirty="0"/>
            </a:br>
            <a:endParaRPr lang="uk-UA" b="1" dirty="0">
              <a:latin typeface="Times New Roman" pitchFamily="1" charset="-52"/>
              <a:ea typeface="Times New Roman" pitchFamily="1" charset="-52"/>
              <a:cs typeface="Calibri Light" pitchFamily="2" charset="-52"/>
            </a:endParaRPr>
          </a:p>
        </p:txBody>
      </p:sp>
      <p:sp>
        <p:nvSpPr>
          <p:cNvPr id="3" name="Объект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AoBQAAFAkAANhFAADeKAAAEAAAACYAAAAIAAAAASAAAAAAAAA="/>
              </a:ext>
            </a:extLst>
          </p:cNvSpPr>
          <p:nvPr>
            <p:ph type="body" idx="1"/>
          </p:nvPr>
        </p:nvSpPr>
        <p:spPr>
          <a:xfrm>
            <a:off x="838200" y="1475740"/>
            <a:ext cx="10515600" cy="4708244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marL="0" indent="360000">
              <a:lnSpc>
                <a:spcPct val="100000"/>
              </a:lnSpc>
              <a:buNone/>
              <a:defRPr lang="ru-RU"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Відомо, що одним з сучасних тенденцій розвитку електроенергетики є  використання поновлюваних джерел енергії, зокрема енергія вітру, сонця тощо. Енергія вітра є широко доступною та має чималий потенціал.</a:t>
            </a:r>
          </a:p>
          <a:p>
            <a:pPr marL="0" indent="360000">
              <a:lnSpc>
                <a:spcPct val="100000"/>
              </a:lnSpc>
              <a:buNone/>
              <a:defRPr lang="ru-RU"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цього часу розроблені та функціонують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вітроенергетічні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установки (ВЕУ) 12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МВт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зараз розробляються ще більш потужні.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Суттєвим недоліком існуючих ВЕУ є наявність мультиплікаторів та перетворювачів частоти, що суттєво знижує їх ефективність, або велика маса генераторів у ВЕУ, в яких мультиплікатори не застосовуються.</a:t>
            </a:r>
          </a:p>
          <a:p>
            <a:pPr marL="0" indent="360000">
              <a:lnSpc>
                <a:spcPct val="100000"/>
              </a:lnSpc>
              <a:buNone/>
              <a:defRPr lang="ru-RU"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Усунути певні недоліки можливо, використовуючи вітрові турбіни з аеродинамічною мультиплікацією (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ВЕУАМ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в яких генератори з додатковими (вторинними) вітровими турбінами розташовані на неповоротних частинах лопатей основного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вітровоколеса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Це дозволяє використовувати високошвидкісні генератори, що значно зменшує їх загальну вагу та вартість порівняно з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ихохідними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генераторами. Застосування синхронних генераторів у ВЕУАМ не вимагає використання перетворювачів частоти.</a:t>
            </a:r>
          </a:p>
          <a:p>
            <a:pPr marL="0" indent="360000">
              <a:lnSpc>
                <a:spcPct val="100000"/>
              </a:lnSpc>
              <a:buNone/>
              <a:defRPr lang="ru-RU"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Проте, слід зазначити, що зі збільшенням потужності вітрової турбіни збільшується також маса генераторів, що створює додаткові труднощі у виготовленні лопатей та монтажі ВЕУ.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>
            <a:extLst>
              <a:ext uri="smNativeData">
                <pr:smNativeData xmlns="" xmlns:p14="http://schemas.microsoft.com/office/powerpoint/2010/main" xmlns:pr="smNativeData" val="SMDATA_13_wVgXaRMAAAAlAAAAZAAAAE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o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AAAAAH9/fwDn5uYDzMzMAMDA/wB/f38AAAAAAAAAAAAAAAAAAAAAAAAAAAAhAAAAGAAAABQAAADzRgAAHAEAAGJJAABiAwAAECAAACYAAAAIAAAA//////////8="/>
              </a:ext>
            </a:extLst>
          </p:cNvSpPr>
          <p:nvPr/>
        </p:nvSpPr>
        <p:spPr>
          <a:xfrm flipH="1">
            <a:off x="11533505" y="180340"/>
            <a:ext cx="395605" cy="36957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ru-RU"/>
            </a:pPr>
            <a:r>
              <a:rPr lang="uk-UA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2</a:t>
            </a:r>
            <a:endParaRPr lang="ru-RU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wVgXa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y////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gEEAAJIiAAB/RAAAkiUAABAAAAAmAAAACAAAAP//////////"/>
              </a:ext>
            </a:extLst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47680" y="5619750"/>
            <a:ext cx="487045" cy="48768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" grpId="0" animBg="1" advAuto="0"/>
    </p:bldLst>
    <p:extLst>
      <p:ext uri="smNativeData">
        <pr:smNativeData xmlns="" xmlns:p14="http://schemas.microsoft.com/office/powerpoint/2010/main" xmlns:pr="smNativeData" val="wVgXaQEAAAAFAAAA/f///wYAAAABAAAAAAAAAAAAAAAAAAAAAAAAAA=="/>
      </p:ext>
    </p:ext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AoBQAAPwIAANhFAABnCg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 algn="ctr">
              <a:defRPr lang="ru-RU"/>
            </a:pPr>
            <a:r>
              <a:rPr lang="ru-RU" dirty="0">
                <a:latin typeface="Times New Roman" pitchFamily="1" charset="-52"/>
                <a:ea typeface="Calibri Light" pitchFamily="2" charset="-52"/>
                <a:cs typeface="Times New Roman" pitchFamily="1" charset="-52"/>
              </a:rPr>
              <a:t>Мета та </a:t>
            </a:r>
            <a:r>
              <a:rPr lang="ru-RU" dirty="0" err="1">
                <a:latin typeface="Times New Roman" pitchFamily="1" charset="-52"/>
                <a:ea typeface="Calibri Light" pitchFamily="2" charset="-52"/>
                <a:cs typeface="Times New Roman" pitchFamily="1" charset="-52"/>
              </a:rPr>
              <a:t>завдання</a:t>
            </a:r>
            <a:r>
              <a:rPr lang="ru-RU" dirty="0">
                <a:latin typeface="Times New Roman" pitchFamily="1" charset="-52"/>
                <a:ea typeface="Calibri Light" pitchFamily="2" charset="-52"/>
                <a:cs typeface="Times New Roman" pitchFamily="1" charset="-52"/>
              </a:rPr>
              <a:t> </a:t>
            </a:r>
            <a:r>
              <a:rPr lang="ru-RU" dirty="0" err="1">
                <a:latin typeface="Times New Roman" pitchFamily="1" charset="-52"/>
                <a:ea typeface="Calibri Light" pitchFamily="2" charset="-52"/>
                <a:cs typeface="Times New Roman" pitchFamily="1" charset="-52"/>
              </a:rPr>
              <a:t>дослідження</a:t>
            </a:r>
            <a:endParaRPr lang="ru-RU" dirty="0">
              <a:latin typeface="Times New Roman" pitchFamily="1" charset="-52"/>
              <a:ea typeface="Calibri Light" pitchFamily="2" charset="-52"/>
              <a:cs typeface="Times New Roman" pitchFamily="1" charset="-52"/>
            </a:endParaRPr>
          </a:p>
        </p:txBody>
      </p:sp>
      <p:sp>
        <p:nvSpPr>
          <p:cNvPr id="3" name="Объект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AoBQAAOwsAANhFAAAAJgAAEAAAACYAAAAIAAAAAAAAAAAAAAA="/>
              </a:ext>
            </a:extLst>
          </p:cNvSpPr>
          <p:nvPr>
            <p:ph type="body" idx="1"/>
          </p:nvPr>
        </p:nvSpPr>
        <p:spPr>
          <a:xfrm>
            <a:off x="838200" y="1825625"/>
            <a:ext cx="10515600" cy="3783323"/>
          </a:xfrm>
        </p:spPr>
        <p:txBody>
          <a:bodyPr/>
          <a:lstStyle/>
          <a:p>
            <a:pPr marL="0" indent="0">
              <a:buNone/>
              <a:defRPr lang="ru-RU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Метою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розробка та обґрунтування концепції побудови двосистемних ВЕУ, які дозволили б підвищити ефективність ВЕУ потужністю понад 5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МВт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саме:</a:t>
            </a:r>
          </a:p>
          <a:p>
            <a:pPr>
              <a:buFontTx/>
              <a:buChar char="-"/>
              <a:defRPr lang="ru-RU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зменшити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загальну масу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активних компонентів генераторів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 lang="ru-RU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підвищити ефективність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 lang="ru-RU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зменшити встановлену потужність перетворювачів порівняно з широко використовуваними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безредукторними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ВЕУ з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тихохідними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генераторами.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>
            <a:extLst>
              <a:ext uri="smNativeData">
                <pr:smNativeData xmlns="" xmlns:p14="http://schemas.microsoft.com/office/powerpoint/2010/main" xmlns:pr="smNativeData" val="SMDATA_13_wVgXaRMAAAAlAAAAZAAAAE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o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AAAAAH9/fwDn5uYDzMzMAMDA/wB/f38AAAAAAAAAAAAAAAAAAAAAAAAAAAAhAAAAGAAAABQAAADzRgAAHAEAAGJJAABiAwAAECAAACYAAAAIAAAA//////////8="/>
              </a:ext>
            </a:extLst>
          </p:cNvSpPr>
          <p:nvPr/>
        </p:nvSpPr>
        <p:spPr>
          <a:xfrm flipH="1">
            <a:off x="11533505" y="180340"/>
            <a:ext cx="395605" cy="36957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/>
            </a:pPr>
            <a:r>
              <a:rPr noProof="1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3</a:t>
            </a: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wVgXa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BnAGg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2EIAAIAkAADYRQAAfycAABAAAAAmAAAACAAAAP//////////"/>
              </a:ext>
            </a:extLst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66120" y="5933440"/>
            <a:ext cx="487680" cy="48704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" grpId="0" animBg="1" advAuto="0"/>
    </p:bldLst>
    <p:extLst>
      <p:ext uri="smNativeData">
        <pr:smNativeData xmlns="" xmlns:p14="http://schemas.microsoft.com/office/powerpoint/2010/main" xmlns:pr="smNativeData" val="wVgXaQEAAAAFAAAA/f///wYAAAABAAAAAAAAAAAAAAAAAAAAAAAAAA=="/>
      </p:ext>
    </p:ext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DACQAAYiAAAO8oAAC+IgAAEAAAACYAAAAIAAAAASAAAAAAAAA="/>
              </a:ext>
            </a:extLst>
          </p:cNvSpPr>
          <p:nvPr>
            <p:ph type="title"/>
          </p:nvPr>
        </p:nvSpPr>
        <p:spPr>
          <a:xfrm>
            <a:off x="1187779" y="5217002"/>
            <a:ext cx="5428680" cy="349826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 lang="ru-RU" sz="3960"/>
            </a:pPr>
            <a:r>
              <a:rPr lang="en-US" sz="2520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lang="uk-UA" sz="2520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 </a:t>
            </a:r>
            <a:r>
              <a:rPr lang="uk-UA" sz="1980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вид спереду                            вид з боку</a:t>
            </a:r>
            <a:endParaRPr lang="ru-RU" sz="1980" dirty="0">
              <a:latin typeface="Times New Roman" pitchFamily="1" charset="-52"/>
              <a:ea typeface="Calibri Light" pitchFamily="2" charset="-52"/>
              <a:cs typeface="Times New Roman" pitchFamily="1" charset="-52"/>
            </a:endParaRPr>
          </a:p>
        </p:txBody>
      </p:sp>
      <p:sp>
        <p:nvSpPr>
          <p:cNvPr id="3" name="TextBox 5"/>
          <p:cNvSpPr>
            <a:extLst>
              <a:ext uri="smNativeData">
                <pr:smNativeData xmlns="" xmlns:p14="http://schemas.microsoft.com/office/powerpoint/2010/main" xmlns:pr="smNativeData" val="SMDATA_13_wVgXaR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P8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AkKgAAdwoAAB5IAACYJAAAECAAACYAAAAIAAAA//////////8="/>
              </a:ext>
            </a:extLst>
          </p:cNvSpPr>
          <p:nvPr/>
        </p:nvSpPr>
        <p:spPr>
          <a:xfrm>
            <a:off x="6730738" y="1144400"/>
            <a:ext cx="4996206" cy="46719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ru-RU"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Пропонується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двосистемна вітрова турбіна (ДВЕУ), яка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включає:</a:t>
            </a:r>
          </a:p>
          <a:p>
            <a:pPr indent="-285750">
              <a:buFont typeface="Wingdings" panose="05000000000000000000" pitchFamily="2" charset="2"/>
              <a:buChar char="Ø"/>
              <a:defRPr lang="ru-RU"/>
            </a:pP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систему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аеродинамічною 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мультиплікацією;</a:t>
            </a:r>
          </a:p>
          <a:p>
            <a:pPr indent="-285750">
              <a:buFont typeface="Wingdings" panose="05000000000000000000" pitchFamily="2" charset="2"/>
              <a:buChar char="Ø"/>
              <a:defRPr lang="ru-RU"/>
            </a:pP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систему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тихохідним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генератором, жорстко з'єднаним з віссю вітрового колеса.</a:t>
            </a:r>
          </a:p>
          <a:p>
            <a:pPr indent="360000">
              <a:spcBef>
                <a:spcPts val="600"/>
              </a:spcBef>
              <a:defRPr lang="ru-RU"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Високошвидкісні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генератори 5 з вторинними вітровими машинами 4 розташовані на неповоротних частинах лопатей 2 (подібно до ВЕУАМ), а тихохідний генератор 7, з'єднаний з віссю основної вітроколеса. тихохідний генератор підключений до мережі через перетворювач частоти 8. </a:t>
            </a:r>
            <a:endPara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>
              <a:spcBef>
                <a:spcPts val="600"/>
              </a:spcBef>
              <a:defRPr lang="ru-RU"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Перетворювач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частоти містить регулятор для розподілу потужності між генераторами 5 та 7; його наявність дозволяє забезпечити узгодження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потужностей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генераторів при зміні навантаження та швидкості обертання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основного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вітроколеса при зміні швидкості вітрового потоку.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7"/>
          <p:cNvSpPr>
            <a:extLst>
              <a:ext uri="smNativeData">
                <pr:smNativeData xmlns="" xmlns:p14="http://schemas.microsoft.com/office/powerpoint/2010/main" xmlns:pr="smNativeData" val="SMDATA_13_wVgXaR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CgBQAAviIAACQqAAD9KAAAECAAACYAAAAIAAAA//////////8="/>
              </a:ext>
            </a:extLst>
          </p:cNvSpPr>
          <p:nvPr/>
        </p:nvSpPr>
        <p:spPr>
          <a:xfrm>
            <a:off x="414777" y="5741987"/>
            <a:ext cx="6435601" cy="765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ru-RU"/>
            </a:pPr>
            <a:r>
              <a:rPr lang="en-US" sz="1400" spc="-10" dirty="0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1 – </a:t>
            </a:r>
            <a:r>
              <a:rPr lang="uk-UA" sz="1400" spc="-10" dirty="0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лопаті основного вітроколеса</a:t>
            </a:r>
            <a:r>
              <a:rPr lang="en-US" sz="1400" spc="-10" dirty="0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; 2 – </a:t>
            </a:r>
            <a:r>
              <a:rPr lang="uk-UA" sz="1400" spc="-10" dirty="0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неповоротні частини </a:t>
            </a:r>
            <a:r>
              <a:rPr lang="uk-UA" sz="1400" spc="-10" dirty="0" err="1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лопатів</a:t>
            </a:r>
            <a:r>
              <a:rPr lang="en-US" sz="1400" spc="-10" dirty="0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; </a:t>
            </a:r>
            <a:r>
              <a:rPr lang="uk-UA" sz="1400" spc="-10" dirty="0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 </a:t>
            </a:r>
            <a:r>
              <a:rPr lang="en-US" sz="1400" spc="-10" dirty="0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3 – </a:t>
            </a:r>
            <a:r>
              <a:rPr lang="uk-UA" sz="1400" spc="-10" dirty="0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маточина</a:t>
            </a:r>
            <a:r>
              <a:rPr lang="en-US" sz="1400" spc="-10" dirty="0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; </a:t>
            </a:r>
            <a:r>
              <a:rPr lang="en-US" sz="1400" dirty="0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4 – </a:t>
            </a:r>
            <a:r>
              <a:rPr lang="uk-UA" sz="1400" dirty="0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вторинні вітрові колеса</a:t>
            </a:r>
            <a:r>
              <a:rPr lang="en-US" sz="1400" dirty="0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; 5 – </a:t>
            </a:r>
            <a:r>
              <a:rPr lang="uk-UA" sz="1400" dirty="0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високошвидкісні генератори</a:t>
            </a:r>
            <a:r>
              <a:rPr lang="en-US" sz="1400" dirty="0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; 6 – </a:t>
            </a:r>
            <a:r>
              <a:rPr lang="uk-UA" sz="1400" dirty="0" err="1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ступиця</a:t>
            </a:r>
            <a:r>
              <a:rPr lang="en-US" sz="1400" dirty="0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; </a:t>
            </a:r>
            <a:endParaRPr lang="uk-UA" sz="1400" dirty="0" smtClean="0"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algn="ctr">
              <a:defRPr lang="ru-RU"/>
            </a:pPr>
            <a:r>
              <a:rPr lang="en-US" sz="1400" dirty="0" smtClean="0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7 </a:t>
            </a:r>
            <a:r>
              <a:rPr lang="en-US" sz="1400" dirty="0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– </a:t>
            </a:r>
            <a:r>
              <a:rPr lang="uk-UA" sz="1400" dirty="0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тихохідний генератор</a:t>
            </a:r>
            <a:r>
              <a:rPr lang="en-US" sz="1400" dirty="0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; 8 – </a:t>
            </a:r>
            <a:r>
              <a:rPr lang="uk-UA" sz="1400" dirty="0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перетворювач частоти</a:t>
            </a:r>
            <a:r>
              <a:rPr lang="en-US" sz="1400" dirty="0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; 9 – </a:t>
            </a:r>
            <a:r>
              <a:rPr lang="uk-UA" sz="1400" dirty="0" smtClean="0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опора</a:t>
            </a:r>
            <a:endParaRPr lang="en-US" sz="1400" dirty="0"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  <p:sp>
        <p:nvSpPr>
          <p:cNvPr id="5" name="Прямоугольник 8"/>
          <p:cNvSpPr>
            <a:extLst>
              <a:ext uri="smNativeData">
                <pr:smNativeData xmlns="" xmlns:p14="http://schemas.microsoft.com/office/powerpoint/2010/main" xmlns:pr="smNativeData" val="SMDATA_13_wVgXaRMAAAAlAAAAZAAAAE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o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P8MAAAAEAAAAAAAAAAAAAAAAAAAAAAAAAAeAAAAaAAAAAAAAAAAAAAAAAAAAAAAAAAAAAAAECcAABAnAAAAAAAAAAAAAAAAAAAAAAAAAAAAAAAAAAAAAAAAAAAAABQAAAAAAAAAwMD/AAAAAABkAAAAMgAAAAAAAABkAAAAAAAAAH9/fwAKAAAAHwAAAFQAAAD///8A////AQAAAAAAAAAAAAAAAAAAAAAAAAAAAAAAAAAAAAAAAAAAAAAAAH9/fwDn5uYDzMzMAMDA/wB/f38AAAAAAAAAAAAAAAAAAAAAAAAAAAAhAAAAGAAAABQAAADzRgAAHAEAAGJJAABiAwAAECAAACYAAAAIAAAA//////////8="/>
              </a:ext>
            </a:extLst>
          </p:cNvSpPr>
          <p:nvPr/>
        </p:nvSpPr>
        <p:spPr>
          <a:xfrm flipH="1">
            <a:off x="11533505" y="180340"/>
            <a:ext cx="395605" cy="36957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ru-RU"/>
            </a:pPr>
            <a:r>
              <a:rPr lang="uk-UA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4</a:t>
            </a:r>
            <a:endParaRPr lang="ru-RU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wVgXa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BnAGg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pkIAAHQkAAClRQAAcycAABAAAAAmAAAACAAAAP//////////"/>
              </a:ext>
            </a:extLst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34370" y="5925820"/>
            <a:ext cx="487045" cy="4870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Объект 12"/>
          <p:cNvPicPr>
            <a:picLocks noGrp="1" noChangeArrowheads="1"/>
            <a:extLst>
              <a:ext uri="smNativeData">
                <pr:smNativeData xmlns="" xmlns:p14="http://schemas.microsoft.com/office/powerpoint/2010/main" xmlns:pr="smNativeData" val="SMDATA_15_wVgXaRMAAAAlAAAAEQ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zgI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AwkAAEQJAAD+JgAAYiAAABAAAAAmAAAACAAAAAGBAACAHwAA"/>
              </a:ext>
            </a:extLst>
          </p:cNvPicPr>
          <p:nvPr>
            <p:ph type="pic" idx="1"/>
          </p:nvPr>
        </p:nvPicPr>
        <p:blipFill>
          <a:blip r:embed="rId5"/>
          <a:srcRect b="7180"/>
          <a:stretch>
            <a:fillRect/>
          </a:stretch>
        </p:blipFill>
        <p:spPr>
          <a:xfrm>
            <a:off x="914400" y="1411923"/>
            <a:ext cx="4873625" cy="3757930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>
            <a:extLst>
              <a:ext uri="smNativeData">
                <pr:smNativeData xmlns="" xmlns:p14="http://schemas.microsoft.com/office/powerpoint/2010/main" xmlns:pr="smNativeData" val="SMDATA_13_wVgXaR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CgBQAAviIAACQqAAD9KAAAECAAACYAAAAIAAAA//////////8="/>
              </a:ext>
            </a:extLst>
          </p:cNvSpPr>
          <p:nvPr/>
        </p:nvSpPr>
        <p:spPr>
          <a:xfrm>
            <a:off x="414778" y="934086"/>
            <a:ext cx="6435601" cy="4306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ru-RU"/>
            </a:pPr>
            <a:r>
              <a:rPr lang="uk-UA" b="1" dirty="0" smtClean="0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Структурна </a:t>
            </a:r>
            <a:r>
              <a:rPr lang="uk-UA" b="1" dirty="0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схема </a:t>
            </a:r>
            <a:r>
              <a:rPr lang="uk-UA" b="1" dirty="0" smtClean="0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ДВЕУ</a:t>
            </a:r>
            <a:endParaRPr lang="en-US" b="1" dirty="0"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6" grpId="0" animBg="1" advAuto="0"/>
    </p:bldLst>
    <p:extLst>
      <p:ext uri="smNativeData">
        <pr:smNativeData xmlns="" xmlns:p14="http://schemas.microsoft.com/office/powerpoint/2010/main" xmlns:pr="smNativeData" val="wVgXaQEAAAAFAAAA/f///wYAAAABAAAAAAAAAAAAAAAAAAAAAAAAAA=="/>
      </p:ext>
    </p:ext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DLAQAAxwAAAMtIAADuCAAAEAAAACYAAAAIAAAAASAAAAAAAAA="/>
              </a:ext>
            </a:extLst>
          </p:cNvSpPr>
          <p:nvPr>
            <p:ph type="title"/>
          </p:nvPr>
        </p:nvSpPr>
        <p:spPr>
          <a:xfrm>
            <a:off x="291465" y="126365"/>
            <a:ext cx="11541760" cy="132524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ru-RU" sz="3600" b="1">
                <a:solidFill>
                  <a:srgbClr val="000000"/>
                </a:solidFill>
                <a:latin typeface="Times New Roman" pitchFamily="1" charset="-52"/>
                <a:ea typeface="Calibri Light" pitchFamily="2" charset="-52"/>
                <a:cs typeface="Times New Roman" pitchFamily="1" charset="-52"/>
              </a:rPr>
              <a:t>Методологія дослідження </a:t>
            </a:r>
            <a:r>
              <a:rPr lang="ru-RU">
                <a:solidFill>
                  <a:srgbClr val="000000"/>
                </a:solidFill>
                <a:latin typeface="Times New Roman" pitchFamily="1" charset="-52"/>
                <a:ea typeface="Calibri Light" pitchFamily="2" charset="-52"/>
                <a:cs typeface="Times New Roman" pitchFamily="1" charset="-52"/>
              </a:rPr>
              <a:t>: </a:t>
            </a:r>
            <a:r>
              <a:rPr lang="ru-RU" sz="280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Рівняння динаміки руху генераторів</a:t>
            </a:r>
            <a:endParaRPr lang="ru-RU" sz="2800"/>
          </a:p>
        </p:txBody>
      </p:sp>
      <p:pic>
        <p:nvPicPr>
          <p:cNvPr id="3" name="Объект 3"/>
          <p:cNvPicPr>
            <a:picLocks noGrp="1" noChangeAspect="1" noChangeArrowheads="1"/>
            <a:extLst>
              <a:ext uri="smNativeData">
                <pr:smNativeData xmlns="" xmlns:p14="http://schemas.microsoft.com/office/powerpoint/2010/main" xmlns:pr="smNativeData" val="SMDATA_15_wVgXa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qwAAAOMJAADdHQAA9h0AABAAAAAmAAAACAAAAAGBAAAAAAAA"/>
              </a:ext>
            </a:extLst>
          </p:cNvPicPr>
          <p:nvPr>
            <p:ph type="pic" idx="1"/>
          </p:nvPr>
        </p:nvPicPr>
        <p:blipFill rotWithShape="1">
          <a:blip r:embed="rId4"/>
          <a:srcRect r="6351"/>
          <a:stretch/>
        </p:blipFill>
        <p:spPr>
          <a:xfrm>
            <a:off x="291465" y="1778380"/>
            <a:ext cx="4548920" cy="3339887"/>
          </a:xfrm>
          <a:prstGeom prst="rect">
            <a:avLst/>
          </a:prstGeom>
        </p:spPr>
      </p:pic>
      <p:sp>
        <p:nvSpPr>
          <p:cNvPr id="4" name="TextBox 5"/>
          <p:cNvSpPr>
            <a:extLst>
              <a:ext uri="smNativeData">
                <pr:smNativeData xmlns="" xmlns:p14="http://schemas.microsoft.com/office/powerpoint/2010/main" xmlns:pr="smNativeData" val="SMDATA_13_wVgXaR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CJBAAA/B8AAAkdAAD2IwAAECAAACYAAAAIAAAA//////////8="/>
              </a:ext>
            </a:extLst>
          </p:cNvSpPr>
          <p:nvPr/>
        </p:nvSpPr>
        <p:spPr>
          <a:xfrm>
            <a:off x="671758" y="1283970"/>
            <a:ext cx="4286322" cy="39071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spcBef>
                <a:spcPts val="600"/>
              </a:spcBef>
              <a:spcAft>
                <a:spcPts val="1200"/>
              </a:spcAft>
              <a:defRPr lang="ru-RU"/>
            </a:pPr>
            <a:r>
              <a:rPr lang="uk-UA" b="1" dirty="0" smtClean="0">
                <a:latin typeface="Times New Roman" pitchFamily="1" charset="-52"/>
                <a:ea typeface="Times New Roman" pitchFamily="1" charset="-52"/>
                <a:cs typeface="Calibri" pitchFamily="2" charset="-52"/>
              </a:rPr>
              <a:t>Функціональна </a:t>
            </a:r>
            <a:r>
              <a:rPr lang="uk-UA" b="1" dirty="0">
                <a:latin typeface="Times New Roman" pitchFamily="1" charset="-52"/>
                <a:ea typeface="Times New Roman" pitchFamily="1" charset="-52"/>
                <a:cs typeface="Calibri" pitchFamily="2" charset="-52"/>
              </a:rPr>
              <a:t>схема </a:t>
            </a:r>
            <a:r>
              <a:rPr lang="uk-UA" b="1" dirty="0" smtClean="0">
                <a:latin typeface="Times New Roman" pitchFamily="1" charset="-52"/>
                <a:ea typeface="Times New Roman" pitchFamily="1" charset="-52"/>
                <a:cs typeface="Calibri" pitchFamily="2" charset="-52"/>
              </a:rPr>
              <a:t>ДВЕУ</a:t>
            </a:r>
            <a:endParaRPr lang="ru-RU" b="1" dirty="0">
              <a:latin typeface="Times New Roman" pitchFamily="1" charset="-52"/>
              <a:ea typeface="Times New Roman" pitchFamily="1" charset="-52"/>
              <a:cs typeface="Calibri" pitchFamily="2" charset="-52"/>
            </a:endParaRPr>
          </a:p>
        </p:txBody>
      </p:sp>
      <p:sp>
        <p:nvSpPr>
          <p:cNvPr id="5" name="TextBox 7"/>
          <p:cNvSpPr>
            <a:extLst>
              <a:ext uri="smNativeData">
                <pr:smNativeData xmlns="" xmlns:p14="http://schemas.microsoft.com/office/powerpoint/2010/main" xmlns:pr="smNativeData" val="SMDATA_13_wVgXaR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DAwP8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D1IAAA5gcAAG9JAAB/CwAAECAAACYAAAAIAAAA//////////8="/>
              </a:ext>
            </a:extLst>
          </p:cNvSpPr>
          <p:nvPr/>
        </p:nvSpPr>
        <p:spPr>
          <a:xfrm>
            <a:off x="5151437" y="1303216"/>
            <a:ext cx="6579870" cy="5848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just">
              <a:defRPr lang="ru-RU"/>
            </a:pPr>
            <a:r>
              <a:rPr lang="uk-UA" sz="1600" dirty="0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Динаміка руху генераторів у ДВЕУ описується практично тією ж системою диференціальних рівнянь (1), що й у ВЕУАМ.</a:t>
            </a:r>
            <a:r>
              <a:rPr lang="en-US" sz="1600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endParaRPr lang="ru-RU" sz="1600" dirty="0">
              <a:latin typeface="Times New Roman" pitchFamily="1" charset="-52"/>
              <a:ea typeface="Times New Roman" pitchFamily="1" charset="-52"/>
              <a:cs typeface="Times New Roman" pitchFamily="1" charset="-5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9"/>
              <p:cNvSpPr>
                <a:extLst>
                  <a:ext uri="smNativeData">
                    <pr:smNativeData xmlns="" xmlns:p14="http://schemas.microsoft.com/office/powerpoint/2010/main" xmlns:pr="smNativeData" val="SMDATA_13_wVgXaRMAAAAlAAAAZA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F39//8AAAAAECcAABAnAAAAAAAAAAAAAAAAAAAAAAAAAAAAAAAAAAAAAAAAAAAAABQAAAAAAAAAwMD/AAAAAABkAAAAMgAAAAAAAABkAAAAAAAAAH9/fwAKAAAAHwAAAFQAAAAAAAAFAAAAAQAAAAAAAAAAAAAAAAAAAAAAAAAAAAAAAAAAAAAAAAAAAAAAAH9/fwDn5uYDzMzMAMDA/wB/f38AAAAAAAAAAAAAAAAAAAAAAAAAAAAhAAAAGAAAABQAAACAHgAALAwAAD5EAADfFQAAEAAAACYAAAAIAAAA//////////8="/>
                  </a:ext>
                </a:extLst>
              </p:cNvSpPr>
              <p:nvPr/>
            </p:nvSpPr>
            <p:spPr>
              <a:xfrm>
                <a:off x="4958079" y="1864412"/>
                <a:ext cx="6674597" cy="157670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1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ru-RU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ru-RU" sz="1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ru-RU" sz="16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f>
                              <m:fPr>
                                <m:ctrlPr>
                                  <a:rPr lang="ru-RU" sz="16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ru-RU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𝑑𝑡</m:t>
                                </m:r>
                              </m:den>
                            </m:f>
                            <m:r>
                              <a:rPr lang="en-US" sz="1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ru-RU" sz="16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𝑊𝑀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ru-RU" sz="16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ru-RU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ru-RU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ru-RU" sz="16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uk-UA" sz="1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brack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ru-RU" sz="16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ru-RU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ru-RU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  <m:sSub>
                              <m:sSubPr>
                                <m:ctrlPr>
                                  <a:rPr lang="ru-RU" sz="16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uk-UA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𝐺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ru-RU" sz="16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ru-RU" sz="1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𝐺</m:t>
                                    </m:r>
                                  </m:sub>
                                </m:sSub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ru-RU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ru-RU" sz="16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uk-UA" sz="1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loss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ru-RU" sz="16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ru-RU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l-GR" sz="1600">
                                        <a:effectLst/>
                                        <a:latin typeface="Times New Roman" panose="02020603050405020304" pitchFamily="18" charset="0"/>
                                        <a:ea typeface="Times New Roman" panose="020206030504050203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e>
                            <m:nary>
                              <m:naryPr>
                                <m:chr m:val="∑"/>
                                <m:limLoc m:val="undOvr"/>
                                <m:ctrlPr>
                                  <a:rPr lang="ru-RU" sz="16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=3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ru-RU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f>
                                  <m:fPr>
                                    <m:ctrlPr>
                                      <a:rPr lang="ru-RU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𝑑</m:t>
                                    </m:r>
                                    <m:sSub>
                                      <m:sSubPr>
                                        <m:ctrlPr>
                                          <a:rPr lang="ru-RU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𝑑𝑡</m:t>
                                    </m:r>
                                  </m:den>
                                </m:f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nary>
                                  <m:naryPr>
                                    <m:chr m:val="∑"/>
                                    <m:limLoc m:val="undOvr"/>
                                    <m:ctrlPr>
                                      <a:rPr lang="ru-RU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=3</m:t>
                                    </m:r>
                                  </m:sup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ru-RU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𝑀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𝑊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ru-RU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𝑀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a:rPr lang="en-US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ru-RU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ru-RU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𝑉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𝑤</m:t>
                                                </m:r>
                                                <m:r>
                                                  <a:rPr lang="en-US" sz="16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a:rPr lang="en-US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600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, 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ru-RU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nor/>
                                                  </m:rPr>
                                                  <a:rPr lang="el-GR" sz="1600">
                                                    <a:effectLst/>
                                                    <a:latin typeface="Times New Roman" panose="02020603050405020304" pitchFamily="18" charset="0"/>
                                                    <a:ea typeface="Times New Roman" panose="02020603050405020304" pitchFamily="18" charset="0"/>
                                                  </a:rPr>
                                                  <m:t>ω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a:rPr lang="en-US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  <m: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ru-RU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𝑀</m:t>
                                            </m:r>
                                          </m:e>
                                          <m:sub>
                                            <m:r>
                                              <a:rPr lang="uk-UA" sz="16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𝐺</m:t>
                                            </m:r>
                                            <m:r>
                                              <a:rPr lang="uk-UA" sz="1600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uk-UA" sz="16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ru-RU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ru-RU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𝑤</m:t>
                                                </m:r>
                                                <m:r>
                                                  <a:rPr lang="en-US" sz="16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a:rPr lang="en-US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600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,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ru-RU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nor/>
                                                  </m:rPr>
                                                  <a:rPr lang="el-GR" sz="1600">
                                                    <a:effectLst/>
                                                    <a:latin typeface="Times New Roman" panose="02020603050405020304" pitchFamily="18" charset="0"/>
                                                    <a:ea typeface="Times New Roman" panose="02020603050405020304" pitchFamily="18" charset="0"/>
                                                  </a:rPr>
                                                  <m:t>ω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a:rPr lang="en-US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  <m: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ru-RU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𝑀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uk-UA" sz="1600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loss</m:t>
                                            </m:r>
                                            <m:r>
                                              <a:rPr lang="uk-UA" sz="1600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uk-UA" sz="16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ru-RU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ru-RU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nor/>
                                                  </m:rPr>
                                                  <a:rPr lang="el-GR" sz="1600">
                                                    <a:effectLst/>
                                                    <a:latin typeface="Times New Roman" panose="02020603050405020304" pitchFamily="18" charset="0"/>
                                                    <a:ea typeface="Times New Roman" panose="02020603050405020304" pitchFamily="18" charset="0"/>
                                                  </a:rPr>
                                                  <m:t>ω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a:rPr lang="en-US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</m:nary>
                              </m:e>
                            </m:nary>
                          </m:e>
                          <m:e>
                            <m:sSub>
                              <m:sSubPr>
                                <m:ctrlPr>
                                  <a:rPr lang="ru-RU" sz="16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uk-UA" sz="1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brack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ru-RU" sz="16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ru-RU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ru-RU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l-GR" sz="1600">
                                        <a:effectLst/>
                                        <a:latin typeface="Times New Roman" panose="02020603050405020304" pitchFamily="18" charset="0"/>
                                        <a:ea typeface="Times New Roman" panose="020206030504050203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1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ru-RU" sz="16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uk-UA" sz="1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loss</m:t>
                                </m:r>
                                <m:r>
                                  <a:rPr lang="uk-UA" sz="1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ru-RU" sz="16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ru-RU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l-GR" sz="1600">
                                        <a:effectLst/>
                                        <a:latin typeface="Times New Roman" panose="02020603050405020304" pitchFamily="18" charset="0"/>
                                        <a:ea typeface="Times New Roman" panose="020206030504050203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1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ru-RU" sz="16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uk-UA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𝐺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ru-RU" sz="16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ru-RU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ru-RU" sz="1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𝐺</m:t>
                                        </m:r>
                                      </m:sub>
                                    </m:s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l-GR" sz="1600">
                                        <a:effectLst/>
                                        <a:latin typeface="Times New Roman" panose="02020603050405020304" pitchFamily="18" charset="0"/>
                                        <a:ea typeface="Times New Roman" panose="020206030504050203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1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nary>
                              <m:naryPr>
                                <m:chr m:val="∑"/>
                                <m:limLoc m:val="undOvr"/>
                                <m:ctrlPr>
                                  <a:rPr lang="ru-RU" sz="16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=3</m:t>
                                </m:r>
                              </m:sup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ru-RU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ru-RU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𝑀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𝑊</m:t>
                                        </m:r>
                                        <m:sSub>
                                          <m:sSubPr>
                                            <m:ctrlPr>
                                              <a:rPr lang="ru-RU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𝑀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sz="16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ru-RU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𝑤</m:t>
                                            </m:r>
                                            <m:r>
                                              <a:rPr lang="en-US" sz="1600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sz="16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, </m:t>
                                        </m:r>
                                        <m:sSub>
                                          <m:sSubPr>
                                            <m:ctrlPr>
                                              <a:rPr lang="ru-RU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nor/>
                                              </m:rPr>
                                              <a:rPr lang="el-GR" sz="1600">
                                                <a:effectLst/>
                                                <a:latin typeface="Times New Roman" panose="02020603050405020304" pitchFamily="18" charset="0"/>
                                                <a:ea typeface="Times New Roman" panose="02020603050405020304" pitchFamily="18" charset="0"/>
                                              </a:rPr>
                                              <m:t>ω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sz="16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ru-RU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𝑀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uk-UA" sz="16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loss</m:t>
                                        </m:r>
                                        <m:r>
                                          <a:rPr lang="uk-UA" sz="16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uk-UA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ru-RU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nor/>
                                              </m:rPr>
                                              <a:rPr lang="el-GR" sz="1600">
                                                <a:effectLst/>
                                                <a:latin typeface="Times New Roman" panose="02020603050405020304" pitchFamily="18" charset="0"/>
                                                <a:ea typeface="Times New Roman" panose="02020603050405020304" pitchFamily="18" charset="0"/>
                                              </a:rPr>
                                              <m:t>ω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sz="16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nary>
                          </m:e>
                        </m:eqArr>
                        <m:r>
                          <a:rPr lang="en-US" sz="1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ru-RU" sz="1600" dirty="0"/>
              </a:p>
            </p:txBody>
          </p:sp>
        </mc:Choice>
        <mc:Fallback>
          <p:sp>
            <p:nvSpPr>
              <p:cNvPr id="6" name="TextBox 9"/>
              <p:cNvSpPr>
                <a:spLocks noRot="1" noChangeAspect="1" noMove="1" noResize="1" noEditPoints="1" noAdjustHandles="1" noChangeArrowheads="1" noChangeShapeType="1" noTextEdit="1"/>
                <a:extLst>
                  <a:ext uri="smNativeData">
                    <pr:smNativeData xmlns="" xmlns:p14="http://schemas.microsoft.com/office/powerpoint/2010/main" xmlns:pr="smNativeData" xmlns:a14="http://schemas.microsoft.com/office/drawing/2010/main" val="SMDATA_13_wVgXaRMAAAAlAAAAZA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F39//8AAAAAECcAABAnAAAAAAAAAAAAAAAAAAAAAAAAAAAAAAAAAAAAAAAAAAAAABQAAAAAAAAAwMD/AAAAAABkAAAAMgAAAAAAAABkAAAAAAAAAH9/fwAKAAAAHwAAAFQAAAAAAAAFAAAAAQAAAAAAAAAAAAAAAAAAAAAAAAAAAAAAAAAAAAAAAAAAAAAAAH9/fwDn5uYDzMzMAMDA/wB/f38AAAAAAAAAAAAAAAAAAAAAAAAAAAAhAAAAGAAAABQAAACAHgAALAwAAD5EAADfFQAAEAAAACYAAAAIAAAA//////////8="/>
                  </a:ext>
                </a:extLst>
              </p:cNvSpPr>
              <p:nvPr/>
            </p:nvSpPr>
            <p:spPr>
              <a:xfrm>
                <a:off x="4958079" y="1864412"/>
                <a:ext cx="6674597" cy="157670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11"/>
          <p:cNvSpPr>
            <a:extLst>
              <a:ext uri="smNativeData">
                <pr:smNativeData xmlns="" xmlns:p14="http://schemas.microsoft.com/office/powerpoint/2010/main" xmlns:pr="smNativeData" val="SMDATA_13_wVgXaR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D4QgAAmA4AAJ9OAADdEAAAECAAACYAAAAIAAAA//////////8="/>
              </a:ext>
            </a:extLst>
          </p:cNvSpPr>
          <p:nvPr/>
        </p:nvSpPr>
        <p:spPr>
          <a:xfrm>
            <a:off x="11632676" y="2372360"/>
            <a:ext cx="559325" cy="368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ru-RU"/>
            </a:pPr>
            <a:r>
              <a:rPr lang="ru-RU" dirty="0">
                <a:latin typeface="Times New Roman" pitchFamily="1" charset="-52"/>
                <a:cs typeface="Times New Roman" pitchFamily="1" charset="-52"/>
              </a:rPr>
              <a:t>(</a:t>
            </a:r>
            <a:r>
              <a:rPr lang="ru-RU" dirty="0" smtClean="0">
                <a:latin typeface="Times New Roman" pitchFamily="1" charset="-52"/>
                <a:cs typeface="Times New Roman" pitchFamily="1" charset="-52"/>
              </a:rPr>
              <a:t>1</a:t>
            </a:r>
            <a:r>
              <a:rPr lang="ru-RU" dirty="0">
                <a:latin typeface="Times New Roman" pitchFamily="1" charset="-52"/>
                <a:cs typeface="Times New Roman" pitchFamily="1" charset="-52"/>
              </a:rPr>
              <a:t>) </a:t>
            </a:r>
          </a:p>
          <a:p>
            <a:pPr>
              <a:defRPr lang="ru-RU"/>
            </a:pPr>
            <a:r>
              <a:rPr dirty="0"/>
              <a:t>	</a:t>
            </a:r>
            <a:endParaRPr lang="ru-RU" dirty="0"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13"/>
              <p:cNvSpPr>
                <a:extLst>
                  <a:ext uri="smNativeData">
                    <pr:smNativeData xmlns="" xmlns:p14="http://schemas.microsoft.com/office/powerpoint/2010/main" xmlns:pr="smNativeData" val="SMDATA_13_wVgXaRMAAAAlAAAAZA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Dn////1////+f///+E////ECcAABAnAAAAAAAAAAAAAAAAAAAAAAAAAAAAAAAAAAAAAAAAAAAAABQAAAAAAAAAwMD/AAAAAABkAAAAMgAAAAAAAABkAAAAAAAAAH9/fwAKAAAAHwAAAFQAAAAAAAAFAAAAAQAAAAAAAAAAAAAAAAAAAAAAAAAAAAAAAAAAAAAAAAAAAAAAAH9/fwDn5uYDzMzMAMDA/wB/f38AAAAAAAAAAAAAAAAAAAAAAAAAAAAhAAAAGAAAABQAAACAHgAAuBUAAJlKAAC+JwAAEAAAACYAAAAIAAAA//////////8="/>
                  </a:ext>
                </a:extLst>
              </p:cNvSpPr>
              <p:nvPr/>
            </p:nvSpPr>
            <p:spPr>
              <a:xfrm>
                <a:off x="4958081" y="3530600"/>
                <a:ext cx="6971030" cy="292984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algn="just" hangingPunct="0"/>
                <a:r>
                  <a:rPr lang="uk-UA" sz="14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де </a:t>
                </a:r>
                <a14:m>
                  <m:oMath xmlns:m="http://schemas.openxmlformats.org/officeDocument/2006/math">
                    <m:r>
                      <a:rPr lang="uk-UA" sz="1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uk-UA" sz="1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sz="14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</a:t>
                </a:r>
                <a:r>
                  <a:rPr lang="uk-UA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казує </a:t>
                </a:r>
                <a:r>
                  <a:rPr lang="uk-UA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 номер </a:t>
                </a:r>
                <a:r>
                  <a:rPr lang="uk-UA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каналу </a:t>
                </a:r>
                <a:r>
                  <a:rPr lang="uk-UA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 </a:t>
                </a:r>
                <a:r>
                  <a:rPr lang="uk-UA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індексі </a:t>
                </a:r>
                <a:r>
                  <a:rPr lang="uk-UA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параметра </a:t>
                </a:r>
                <a:r>
                  <a:rPr lang="uk-UA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перетворювача потужності </a:t>
                </a:r>
                <a:r>
                  <a:rPr lang="uk-UA" sz="1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вітротурбін</a:t>
                </a:r>
                <a:r>
                  <a:rPr lang="uk-UA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(від </a:t>
                </a:r>
                <a:r>
                  <a:rPr lang="uk-UA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до 3)</a:t>
                </a:r>
                <a:r>
                  <a:rPr lang="uk-UA" sz="14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endParaRPr lang="uk-UA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hangingPunct="0"/>
                <a14:m>
                  <m:oMath xmlns:m="http://schemas.openxmlformats.org/officeDocument/2006/math">
                    <m:sSub>
                      <m:sSubPr>
                        <m:ctrlP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𝑊𝑀</m:t>
                        </m:r>
                      </m:sub>
                    </m:sSub>
                    <m:r>
                      <a:rPr lang="uk-UA" sz="1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𝑊</m:t>
                        </m:r>
                        <m:sSub>
                          <m:sSubPr>
                            <m:ctrlPr>
                              <a:rPr lang="uk-UA" sz="1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uk-UA" sz="1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uk-UA" sz="14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uk-UA" sz="1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uk-UA" sz="1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sz="14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uk-UA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загальний </a:t>
                </a:r>
                <a:r>
                  <a:rPr lang="uk-UA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гальмівний момент основної та вторинної </a:t>
                </a:r>
                <a:r>
                  <a:rPr lang="uk-UA" sz="1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вітротурбін</a:t>
                </a:r>
                <a:r>
                  <a:rPr lang="uk-UA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uk-UA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відповідно;</a:t>
                </a:r>
                <a:r>
                  <a:rPr lang="uk-UA" sz="14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uk-UA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hangingPunct="0"/>
                <a14:m>
                  <m:oMath xmlns:m="http://schemas.openxmlformats.org/officeDocument/2006/math">
                    <m:sSub>
                      <m:sSubPr>
                        <m:ctrlP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nor/>
                          </m:rPr>
                          <a:rPr lang="uk-UA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brack</m:t>
                        </m:r>
                      </m:sub>
                    </m:sSub>
                    <m:r>
                      <a:rPr lang="uk-UA" sz="14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−</m:t>
                    </m:r>
                  </m:oMath>
                </a14:m>
                <a:r>
                  <a:rPr lang="uk-UA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загальний </a:t>
                </a:r>
                <a:r>
                  <a:rPr lang="uk-UA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гальмівний момент, спричинений відбором потужності </a:t>
                </a:r>
                <a:r>
                  <a:rPr lang="uk-UA" sz="1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вітротурбіни</a:t>
                </a:r>
                <a:r>
                  <a:rPr lang="uk-UA" sz="14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endParaRPr lang="uk-UA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hangingPunct="0"/>
                <a14:m>
                  <m:oMath xmlns:m="http://schemas.openxmlformats.org/officeDocument/2006/math">
                    <m:sSub>
                      <m:sSubPr>
                        <m:ctrlP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𝐺</m:t>
                        </m:r>
                      </m:sub>
                    </m:sSub>
                    <m:r>
                      <a:rPr lang="uk-UA" sz="1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𝐺</m:t>
                        </m:r>
                        <m: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  <m: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uk-UA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гальмівний </a:t>
                </a:r>
                <a:r>
                  <a:rPr lang="uk-UA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момент, спричинений відбором потужності тихохідного та високошвидкісного генераторів відповідно</a:t>
                </a:r>
                <a:r>
                  <a:rPr lang="uk-UA" sz="14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endParaRPr lang="uk-UA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hangingPunct="0"/>
                <a14:m>
                  <m:oMath xmlns:m="http://schemas.openxmlformats.org/officeDocument/2006/math">
                    <m:sSub>
                      <m:sSubPr>
                        <m:ctrlP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uk-UA" sz="14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loss</m:t>
                        </m:r>
                      </m:sub>
                    </m:sSub>
                    <m:r>
                      <a:rPr lang="uk-UA" sz="1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𝑙</m:t>
                        </m:r>
                        <m:r>
                          <m:rPr>
                            <m:sty m:val="p"/>
                          </m:rPr>
                          <a:rPr lang="uk-UA" sz="14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oss</m:t>
                        </m:r>
                        <m: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  <m: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uk-UA" sz="1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sz="14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uk-UA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моменти </a:t>
                </a:r>
                <a:r>
                  <a:rPr lang="uk-UA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механічних втрат</a:t>
                </a:r>
                <a:r>
                  <a:rPr lang="uk-UA" sz="14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endParaRPr lang="uk-UA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hangingPunct="0"/>
                <a14:m>
                  <m:oMath xmlns:m="http://schemas.openxmlformats.org/officeDocument/2006/math">
                    <m:sSub>
                      <m:sSubPr>
                        <m:ctrlP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𝑗</m:t>
                        </m:r>
                      </m:e>
                      <m:sub>
                        <m: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uk-UA" sz="1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𝑗</m:t>
                        </m:r>
                      </m:e>
                      <m:sub>
                        <m: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  <m: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uk-UA" sz="1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sz="14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uk-UA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моменти </a:t>
                </a:r>
                <a:r>
                  <a:rPr lang="uk-UA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інерції основної вітрової машини з осьовим (</a:t>
                </a:r>
                <a:r>
                  <a:rPr lang="uk-UA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тихохідним) </a:t>
                </a:r>
                <a:r>
                  <a:rPr lang="uk-UA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генератором та вторинної вітрової машини з високошвидкісним генератором відповідно</a:t>
                </a:r>
                <a:r>
                  <a:rPr lang="uk-UA" sz="14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uk-UA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hangingPunct="0"/>
                <a:r>
                  <a:rPr lang="uk-UA" sz="1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𝑊</m:t>
                        </m:r>
                        <m: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uk-UA" sz="1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𝑊</m:t>
                        </m:r>
                        <m: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  <m:r>
                          <a:rPr lang="uk-UA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uk-UA" sz="1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потужності осьового </a:t>
                </a:r>
                <a:r>
                  <a:rPr lang="uk-UA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(тихохідного</a:t>
                </a:r>
                <a:r>
                  <a:rPr lang="uk-UA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генератора та високошвидкісного генератора відповідно</a:t>
                </a:r>
                <a:r>
                  <a:rPr lang="uk-UA" sz="14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uk-UA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13"/>
              <p:cNvSpPr>
                <a:spLocks noRot="1" noChangeAspect="1" noMove="1" noResize="1" noEditPoints="1" noAdjustHandles="1" noChangeArrowheads="1" noChangeShapeType="1" noTextEdit="1"/>
                <a:extLst>
                  <a:ext uri="smNativeData">
                    <pr:smNativeData xmlns="" xmlns:p14="http://schemas.microsoft.com/office/powerpoint/2010/main" xmlns:pr="smNativeData" xmlns:a14="http://schemas.microsoft.com/office/drawing/2010/main" val="SMDATA_13_wVgXaRMAAAAlAAAAZA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Dn////1////+f///+E////ECcAABAnAAAAAAAAAAAAAAAAAAAAAAAAAAAAAAAAAAAAAAAAAAAAABQAAAAAAAAAwMD/AAAAAABkAAAAMgAAAAAAAABkAAAAAAAAAH9/fwAKAAAAHwAAAFQAAAAAAAAFAAAAAQAAAAAAAAAAAAAAAAAAAAAAAAAAAAAAAAAAAAAAAAAAAAAAAH9/fwDn5uYDzMzMAMDA/wB/f38AAAAAAAAAAAAAAAAAAAAAAAAAAAAhAAAAGAAAABQAAACAHgAAuBUAAJlKAAC+JwAAEAAAACYAAAAIAAAA//////////8="/>
                  </a:ext>
                </a:extLst>
              </p:cNvSpPr>
              <p:nvPr/>
            </p:nvSpPr>
            <p:spPr>
              <a:xfrm>
                <a:off x="4958081" y="3530600"/>
                <a:ext cx="6971030" cy="2929841"/>
              </a:xfrm>
              <a:prstGeom prst="rect">
                <a:avLst/>
              </a:prstGeom>
              <a:blipFill rotWithShape="0">
                <a:blip r:embed="rId6"/>
                <a:stretch>
                  <a:fillRect l="-262" t="-416" r="-262" b="-1247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ямоугольник 14"/>
          <p:cNvSpPr>
            <a:extLst>
              <a:ext uri="smNativeData">
                <pr:smNativeData xmlns="" xmlns:p14="http://schemas.microsoft.com/office/powerpoint/2010/main" xmlns:pr="smNativeData" val="SMDATA_13_wVgXaRMAAAAlAAAAZAAAAE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o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AAAAAH9/fwDn5uYDzMzMAMDA/wB/f38AAAAAAAAAAAAAAAAAAAAAAAAAAAAhAAAAGAAAABQAAADzRgAAHAEAAGJJAABiAwAAECAAACYAAAAIAAAA//////////8="/>
              </a:ext>
            </a:extLst>
          </p:cNvSpPr>
          <p:nvPr/>
        </p:nvSpPr>
        <p:spPr>
          <a:xfrm flipH="1">
            <a:off x="11533505" y="180340"/>
            <a:ext cx="395605" cy="36957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ru-RU"/>
            </a:pPr>
            <a:r>
              <a:rPr lang="uk-UA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5</a:t>
            </a:r>
            <a:endParaRPr lang="ru-RU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  <p:pic>
        <p:nvPicPr>
          <p:cNvPr id="10" name="Записанный звук">
            <a:hlinkClick r:id="" action="ppaction://media"/>
          </p:cNvPr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wVgXa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iQQAANklAACIBwAA2CgAABAAAAAmAAAACAAAAP//////////"/>
              </a:ext>
            </a:extLst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7235" y="6152515"/>
            <a:ext cx="487045" cy="48704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0" grpId="0" animBg="1" advAuto="0"/>
    </p:bldLst>
    <p:extLst>
      <p:ext uri="smNativeData">
        <pr:smNativeData xmlns="" xmlns:p14="http://schemas.microsoft.com/office/powerpoint/2010/main" xmlns:pr="smNativeData" val="wVgXaQEAAAAFAAAA/f///wYAAAABAAAAAAAAAAAAAAAAAAAAAAAAAA=="/>
      </p:ext>
    </p:ext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BrAQAAuwAAAFhGAABbBwAAEAAAACYAAAAIAAAAAQAAAAAAAAA="/>
              </a:ext>
            </a:extLst>
          </p:cNvSpPr>
          <p:nvPr>
            <p:ph type="title"/>
          </p:nvPr>
        </p:nvSpPr>
        <p:spPr>
          <a:xfrm>
            <a:off x="254635" y="-4543"/>
            <a:ext cx="11204575" cy="1076960"/>
          </a:xfrm>
        </p:spPr>
        <p:txBody>
          <a:bodyPr/>
          <a:lstStyle/>
          <a:p>
            <a:pPr algn="ctr">
              <a:defRPr lang="ru-RU"/>
            </a:pPr>
            <a:r>
              <a:rPr lang="ru-RU" sz="3200" b="1" dirty="0" err="1">
                <a:solidFill>
                  <a:srgbClr val="000000"/>
                </a:solidFill>
                <a:latin typeface="Times New Roman" pitchFamily="1" charset="-52"/>
                <a:ea typeface="Calibri Light" pitchFamily="2" charset="-52"/>
                <a:cs typeface="Times New Roman" pitchFamily="1" charset="-52"/>
              </a:rPr>
              <a:t>Методологія</a:t>
            </a:r>
            <a:r>
              <a:rPr lang="ru-RU" sz="3200" b="1" dirty="0">
                <a:solidFill>
                  <a:srgbClr val="000000"/>
                </a:solidFill>
                <a:latin typeface="Times New Roman" pitchFamily="1" charset="-52"/>
                <a:ea typeface="Calibri Light" pitchFamily="2" charset="-52"/>
                <a:cs typeface="Times New Roman" pitchFamily="1" charset="-52"/>
              </a:rPr>
              <a:t> </a:t>
            </a:r>
            <a:r>
              <a:rPr lang="ru-RU" sz="3200" b="1" dirty="0" err="1" smtClean="0">
                <a:solidFill>
                  <a:srgbClr val="000000"/>
                </a:solidFill>
                <a:latin typeface="Times New Roman" pitchFamily="1" charset="-52"/>
                <a:ea typeface="Calibri Light" pitchFamily="2" charset="-52"/>
                <a:cs typeface="Times New Roman" pitchFamily="1" charset="-52"/>
              </a:rPr>
              <a:t>дослідження</a:t>
            </a:r>
            <a:r>
              <a:rPr sz="3200" noProof="1" smtClean="0">
                <a:solidFill>
                  <a:srgbClr val="000000"/>
                </a:solidFill>
                <a:latin typeface="Times New Roman" pitchFamily="1" charset="-52"/>
                <a:ea typeface="Calibri Light" pitchFamily="2" charset="-52"/>
                <a:cs typeface="Times New Roman" pitchFamily="1" charset="-52"/>
              </a:rPr>
              <a:t>: </a:t>
            </a:r>
            <a:br>
              <a:rPr sz="3200" noProof="1" smtClean="0">
                <a:solidFill>
                  <a:srgbClr val="000000"/>
                </a:solidFill>
                <a:latin typeface="Times New Roman" pitchFamily="1" charset="-52"/>
                <a:ea typeface="Calibri Light" pitchFamily="2" charset="-52"/>
                <a:cs typeface="Times New Roman" pitchFamily="1" charset="-52"/>
              </a:rPr>
            </a:br>
            <a:r>
              <a:rPr sz="3200" noProof="1" smtClean="0">
                <a:solidFill>
                  <a:srgbClr val="000000"/>
                </a:solidFill>
                <a:latin typeface="Times New Roman" pitchFamily="1" charset="-52"/>
                <a:ea typeface="Calibri Light" pitchFamily="2" charset="-52"/>
                <a:cs typeface="Times New Roman" pitchFamily="1" charset="-52"/>
              </a:rPr>
              <a:t>Аналіз </a:t>
            </a:r>
            <a:r>
              <a:rPr sz="3200" noProof="1">
                <a:solidFill>
                  <a:srgbClr val="000000"/>
                </a:solidFill>
                <a:latin typeface="Times New Roman" pitchFamily="1" charset="-52"/>
                <a:ea typeface="Calibri Light" pitchFamily="2" charset="-52"/>
                <a:cs typeface="Times New Roman" pitchFamily="1" charset="-52"/>
              </a:rPr>
              <a:t>тенденції зміни маси генераторів ДВЕУ</a:t>
            </a:r>
          </a:p>
        </p:txBody>
      </p:sp>
      <p:sp>
        <p:nvSpPr>
          <p:cNvPr id="3" name="Объект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DAwP8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CRAQAAsAUAAARHAABcCgAAEAAAACYAAAAIAAAAASAAAAAAAAA="/>
              </a:ext>
            </a:extLst>
          </p:cNvSpPr>
          <p:nvPr>
            <p:ph type="body" idx="1"/>
          </p:nvPr>
        </p:nvSpPr>
        <p:spPr>
          <a:xfrm>
            <a:off x="243840" y="1018331"/>
            <a:ext cx="11289665" cy="549177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marL="0" indent="360000" algn="just">
              <a:lnSpc>
                <a:spcPct val="100000"/>
              </a:lnSpc>
              <a:spcBef>
                <a:spcPts val="0"/>
              </a:spcBef>
              <a:buNone/>
              <a:defRPr lang="ru-RU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визначення відношення маси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вітрогенераторів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відповідної маси окремого генератора, пов'язаного з віссю основного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вітрогенератора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 заданої потужності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вітротурбіни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скористаємося наступним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виразом</a:t>
            </a:r>
            <a:r>
              <a:rPr lang="en-US" sz="1600" dirty="0" smtClean="0">
                <a:latin typeface="Times New Roman" panose="02020603050405020304" pitchFamily="18" charset="0"/>
                <a:ea typeface="Times New Roman" pitchFamily="1" charset="-52"/>
                <a:cs typeface="Times New Roman" panose="02020603050405020304" pitchFamily="18" charset="0"/>
              </a:rPr>
              <a:t>:</a:t>
            </a:r>
            <a:endParaRPr lang="ru-RU" sz="1600" dirty="0">
              <a:latin typeface="Times New Roman" panose="02020603050405020304" pitchFamily="18" charset="0"/>
              <a:ea typeface="Times New Roman" pitchFamily="1" charset="-52"/>
              <a:cs typeface="Times New Roman" panose="02020603050405020304" pitchFamily="18" charset="0"/>
            </a:endParaRPr>
          </a:p>
          <a:p>
            <a:pPr>
              <a:defRPr lang="ru-RU"/>
            </a:pPr>
            <a:endParaRPr lang="ru-RU" sz="1600" dirty="0">
              <a:latin typeface="Times New Roman" panose="02020603050405020304" pitchFamily="18" charset="0"/>
              <a:ea typeface="Times New Roman" pitchFamily="1" charset="-52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>
            <a:extLst>
              <a:ext uri="smNativeData">
                <pr:smNativeData xmlns="" xmlns:p14="http://schemas.microsoft.com/office/powerpoint/2010/main" xmlns:pr="smNativeData" val="SMDATA_13_wVgXaRMAAAAlAAAAZAAAAE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o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AAAAAH9/fwDn5uYDzMzMAMDA/wB/f38AAAAAAAAAAAAAAAAAAAAAAAAAAAAhAAAAGAAAABQAAADzRgAAHAEAAGJJAABiAwAAECAAACYAAAAIAAAA//////////8="/>
              </a:ext>
            </a:extLst>
          </p:cNvSpPr>
          <p:nvPr/>
        </p:nvSpPr>
        <p:spPr>
          <a:xfrm flipH="1">
            <a:off x="11533505" y="180340"/>
            <a:ext cx="395605" cy="36957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ru-RU"/>
            </a:pPr>
            <a:r>
              <a:rPr lang="uk-UA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6</a:t>
            </a:r>
            <a:endParaRPr lang="ru-RU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5"/>
              <p:cNvSpPr>
                <a:extLst>
                  <a:ext uri="smNativeData">
                    <pr:smNativeData xmlns="" xmlns:p14="http://schemas.microsoft.com/office/powerpoint/2010/main" xmlns:pr="smNativeData" val="SMDATA_13_wVgXaRMAAAAlAAAAZA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H9/fwDn5uYDzMzMAMDA/wB/f38AAAAAAAAAAAAAAAAAAAAAAAAAAAAhAAAAGAAAABQAAAAEAQAA0goAAB8ZAABpEwAAEAAAACYAAAAIAAAA//////////8="/>
                  </a:ext>
                </a:extLst>
              </p:cNvSpPr>
              <p:nvPr/>
            </p:nvSpPr>
            <p:spPr>
              <a:xfrm>
                <a:off x="243840" y="1648021"/>
                <a:ext cx="3918585" cy="139636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ru-RU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ru-RU" sz="1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  <m:r>
                        <a:rPr lang="ru-RU" sz="1400" i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ru-RU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ctrlPr>
                                <a:rPr lang="ru-RU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>
                              <m:r>
                                <a:rPr lang="ru-RU" sz="1400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g>
                            <m:e>
                              <m:sSup>
                                <m:sSupPr>
                                  <m:ctrlPr>
                                    <a:rPr lang="ru-RU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ru-RU" sz="1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ru-RU" sz="14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ru-RU" sz="140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ru-RU" sz="1400" i="1">
                                                  <a:latin typeface="Cambria Math" panose="02040503050406030204" pitchFamily="18" charset="0"/>
                                                </a:rPr>
                                                <m:t>𝑃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ru-RU" sz="1400" i="0">
                                                  <a:latin typeface="Cambria Math" panose="02040503050406030204" pitchFamily="18" charset="0"/>
                                                </a:rPr>
                                                <m:t>el</m:t>
                                              </m:r>
                                              <m:r>
                                                <a:rPr lang="ru-RU" sz="1400" i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ru-RU" sz="140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ru-RU" sz="1400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1400" i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ru-RU" sz="14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ru-RU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  <m:rad>
                            <m:radPr>
                              <m:ctrlPr>
                                <a:rPr lang="ru-RU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>
                              <m:r>
                                <a:rPr lang="ru-RU" sz="1400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g>
                            <m:e>
                              <m:sSup>
                                <m:sSupPr>
                                  <m:ctrlPr>
                                    <a:rPr lang="ru-RU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ru-RU" sz="1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ru-RU" sz="14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ru-RU" sz="140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ru-RU" sz="1400" i="1">
                                                  <a:latin typeface="Cambria Math" panose="02040503050406030204" pitchFamily="18" charset="0"/>
                                                </a:rPr>
                                                <m:t>𝑃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ru-RU" sz="1400" i="0">
                                                  <a:latin typeface="Cambria Math" panose="02040503050406030204" pitchFamily="18" charset="0"/>
                                                </a:rPr>
                                                <m:t>el</m:t>
                                              </m:r>
                                              <m:r>
                                                <a:rPr lang="ru-RU" sz="1400" i="0">
                                                  <a:latin typeface="Cambria Math" panose="02040503050406030204" pitchFamily="18" charset="0"/>
                                                </a:rPr>
                                                <m:t>.</m:t>
                                              </m:r>
                                              <m:r>
                                                <a:rPr lang="ru-RU" sz="14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ru-RU" sz="14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  <m:r>
                                            <a:rPr lang="ru-RU" sz="1400" i="0">
                                              <a:latin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ru-RU" sz="140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ru-RU" sz="1400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1400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ru-RU" sz="14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ru-RU" sz="14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ru-RU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4</m:t>
                          </m:r>
                        </m:deg>
                        <m:e>
                          <m:f>
                            <m:fPr>
                              <m:ctrlPr>
                                <a:rPr lang="ru-RU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ru-RU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𝐴𝑀</m:t>
                                  </m:r>
                                </m:sub>
                                <m:sup>
                                  <m:r>
                                    <a:rPr lang="ru-RU" sz="14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ru-RU" sz="1400" dirty="0"/>
              </a:p>
            </p:txBody>
          </p:sp>
        </mc:Choice>
        <mc:Fallback>
          <p:sp>
            <p:nvSpPr>
              <p:cNvPr id="5" name="TextBox 5"/>
              <p:cNvSpPr>
                <a:spLocks noRot="1" noChangeAspect="1" noMove="1" noResize="1" noEditPoints="1" noAdjustHandles="1" noChangeArrowheads="1" noChangeShapeType="1" noTextEdit="1"/>
                <a:extLst>
                  <a:ext uri="smNativeData">
                    <pr:smNativeData xmlns="" xmlns:p14="http://schemas.microsoft.com/office/powerpoint/2010/main" xmlns:pr="smNativeData" xmlns:a14="http://schemas.microsoft.com/office/drawing/2010/main" val="SMDATA_13_wVgXaRMAAAAlAAAAZA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H9/fwDn5uYDzMzMAMDA/wB/f38AAAAAAAAAAAAAAAAAAAAAAAAAAAAhAAAAGAAAABQAAAAEAQAA0goAAB8ZAABpEwAAEAAAACYAAAAIAAAA//////////8="/>
                  </a:ext>
                </a:extLst>
              </p:cNvSpPr>
              <p:nvPr/>
            </p:nvSpPr>
            <p:spPr>
              <a:xfrm>
                <a:off x="243840" y="1648021"/>
                <a:ext cx="3918585" cy="13963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7"/>
              <p:cNvSpPr>
                <a:extLst>
                  <a:ext uri="smNativeData">
                    <pr:smNativeData xmlns="" xmlns:p14="http://schemas.microsoft.com/office/powerpoint/2010/main" xmlns:pr="smNativeData" val="SMDATA_13_wVgXaRMAAAAlAAAAZA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DE////c////87///8AAAAAECcAABAnAAAAAAAAAAAAAAAAAAAAAAAAAAAAAAAAAAAAAAAAAAAAABQAAAAAAAAAwMD/AAAAAABkAAAAMgAAAAAAAABkAAAAAAAAAH9/fwAKAAAAHwAAAFQAAAAAAAAFAAAAAQAAAAAAAAAAAAAAAAAAAAAAAAAAAAAAAAAAAAAAAAAAAAAAAH9/fwDn5uYDzMzMAMDA/wB/f38AAAAAAAAAAAAAAAAAAAAAAAAAAAAhAAAAGAAAABQAAACLHQAAsQoAAA5DAAClEgAAEAAAACYAAAAIAAAA//////////8="/>
                  </a:ext>
                </a:extLst>
              </p:cNvSpPr>
              <p:nvPr/>
            </p:nvSpPr>
            <p:spPr>
              <a:xfrm>
                <a:off x="4826026" y="1822824"/>
                <a:ext cx="6656705" cy="104676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algn="just" hangingPunct="0"/>
                <a:r>
                  <a:rPr lang="uk-UA" sz="1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де</a:t>
                </a:r>
                <a:r>
                  <a:rPr lang="en-US" sz="1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el</m:t>
                        </m:r>
                        <m:r>
                          <a:rPr lang="en-US" sz="1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ru-RU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el</m:t>
                        </m:r>
                        <m:r>
                          <a:rPr lang="en-US" sz="1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.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sz="1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1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sz="1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потужність генератора, спряженого з віссю основного вітроколеса та генераторів розташованих на лопатях, відповідно</a:t>
                </a:r>
                <a:r>
                  <a:rPr lang="en-US" sz="1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=3</m:t>
                    </m:r>
                    <m:r>
                      <a:rPr lang="ru-RU" sz="16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hangingPunct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𝐴𝑀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ru-RU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ru-RU" sz="16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7"/>
              <p:cNvSpPr>
                <a:spLocks noRot="1" noChangeAspect="1" noMove="1" noResize="1" noEditPoints="1" noAdjustHandles="1" noChangeArrowheads="1" noChangeShapeType="1" noTextEdit="1"/>
                <a:extLst>
                  <a:ext uri="smNativeData">
                    <pr:smNativeData xmlns:pr="smNativeData" xmlns:a14="http://schemas.microsoft.com/office/drawing/2010/main" xmlns:p14="http://schemas.microsoft.com/office/powerpoint/2010/main" xmlns="" val="SMDATA_13_wVgXaRMAAAAlAAAAZA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DE////c////87///8AAAAAECcAABAnAAAAAAAAAAAAAAAAAAAAAAAAAAAAAAAAAAAAAAAAAAAAABQAAAAAAAAAwMD/AAAAAABkAAAAMgAAAAAAAABkAAAAAAAAAH9/fwAKAAAAHwAAAFQAAAAAAAAFAAAAAQAAAAAAAAAAAAAAAAAAAAAAAAAAAAAAAAAAAAAAAAAAAAAAAH9/fwDn5uYDzMzMAMDA/wB/f38AAAAAAAAAAAAAAAAAAAAAAAAAAAAhAAAAGAAAABQAAACLHQAAsQoAAA5DAAClEgAAEAAAACYAAAAIAAAA//////////8="/>
                  </a:ext>
                </a:extLst>
              </p:cNvSpPr>
              <p:nvPr/>
            </p:nvSpPr>
            <p:spPr>
              <a:xfrm>
                <a:off x="4826026" y="1822824"/>
                <a:ext cx="6656705" cy="1046761"/>
              </a:xfrm>
              <a:prstGeom prst="rect">
                <a:avLst/>
              </a:prstGeom>
              <a:blipFill rotWithShape="0">
                <a:blip r:embed="rId5"/>
                <a:stretch>
                  <a:fillRect l="-549" t="-1744" r="-458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9"/>
              <p:cNvSpPr>
                <a:extLst>
                  <a:ext uri="smNativeData">
                    <pr:smNativeData xmlns="" xmlns:p14="http://schemas.microsoft.com/office/powerpoint/2010/main" xmlns:pr="smNativeData" val="SMDATA_13_wVgXaRMAAAAlAAAAZA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heFRIMAAAAEAAAAAAAAAAAAAAAAAAAAAAAAAAeAAAAaAAAAAAAAADh////yP7//+b///8e+///ECcAABAnAAAAAAAAAAAAAAAAAAAAAAAAAAAAAAAAAAAAAAAAAAAAABQAAAAAAAAAwMD/AAAAAABkAAAAMgAAAAAAAABkAAAAAAAAAH9/fwAKAAAAHwAAAFQAAAAAAAAFAAAAAQAAAAAAAAAAAAAAAAAAAAAAAAAAAAAAAAAAAAAAAAAAAAAAAH9/fwDn5uYDzMzMAMDA/wB/f38AAAAAAAAAAAAAAAAAAAAAAAAAAAAhAAAAGAAAABQAAADGAAAAjRIAAGNHAAAmFgAAEAAAACYAAAAIAAAA//////////8="/>
                  </a:ext>
                </a:extLst>
              </p:cNvSpPr>
              <p:nvPr/>
            </p:nvSpPr>
            <p:spPr>
              <a:xfrm>
                <a:off x="243840" y="3015615"/>
                <a:ext cx="11360785" cy="5847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indent="360000" algn="just" hangingPunct="0"/>
                <a:r>
                  <a:rPr lang="uk-UA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Використовуючи співвідношення моментів із системи рівнянь (1), припускаючи, що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uk-UA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загальна електрична потужність буде визначатися наступним виразом</a:t>
                </a:r>
                <a:r>
                  <a:rPr lang="en-US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ru-RU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9"/>
              <p:cNvSpPr>
                <a:spLocks noRot="1" noChangeAspect="1" noMove="1" noResize="1" noEditPoints="1" noAdjustHandles="1" noChangeArrowheads="1" noChangeShapeType="1" noTextEdit="1"/>
                <a:extLst>
                  <a:ext uri="smNativeData">
                    <pr:smNativeData xmlns="" xmlns:p14="http://schemas.microsoft.com/office/powerpoint/2010/main" xmlns:pr="smNativeData" xmlns:a14="http://schemas.microsoft.com/office/drawing/2010/main" val="SMDATA_13_wVgXaRMAAAAlAAAAZA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heFRIMAAAAEAAAAAAAAAAAAAAAAAAAAAAAAAAeAAAAaAAAAAAAAADh////yP7//+b///8e+///ECcAABAnAAAAAAAAAAAAAAAAAAAAAAAAAAAAAAAAAAAAAAAAAAAAABQAAAAAAAAAwMD/AAAAAABkAAAAMgAAAAAAAABkAAAAAAAAAH9/fwAKAAAAHwAAAFQAAAAAAAAFAAAAAQAAAAAAAAAAAAAAAAAAAAAAAAAAAAAAAAAAAAAAAAAAAAAAAH9/fwDn5uYDzMzMAMDA/wB/f38AAAAAAAAAAAAAAAAAAAAAAAAAAAAhAAAAGAAAABQAAADGAAAAjRIAAGNHAAAmFgAAEAAAACYAAAAIAAAA//////////8="/>
                  </a:ext>
                </a:extLst>
              </p:cNvSpPr>
              <p:nvPr/>
            </p:nvSpPr>
            <p:spPr>
              <a:xfrm>
                <a:off x="243840" y="3015615"/>
                <a:ext cx="11360785" cy="584775"/>
              </a:xfrm>
              <a:prstGeom prst="rect">
                <a:avLst/>
              </a:prstGeom>
              <a:blipFill rotWithShape="0">
                <a:blip r:embed="rId6"/>
                <a:stretch>
                  <a:fillRect l="-268" t="-3125" r="-268" b="-1250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11"/>
              <p:cNvSpPr>
                <a:extLst>
                  <a:ext uri="smNativeData">
                    <pr:smNativeData xmlns="" xmlns:p14="http://schemas.microsoft.com/office/powerpoint/2010/main" xmlns:pr="smNativeData" val="SMDATA_13_wVgXaRMAAAAlAAAAZA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heFRIMAAAAEAAAAAAAAAAAAAAAAAAAAAAAAAAeAAAAaAAAAAAAAADf////AP///wAAAAD/+///ECcAABAnAAAAAAAAAAAAAAAAAAAAAAAAAAAAAAAAAAAAAAAAAAAAABQAAAAAAAAAwMD/AAAAAABkAAAAMgAAAAAAAABkAAAAAAAAAH9/fwAKAAAAHwAAAFQAAAAAAAAFAAAAAQAAAAAAAAAAAAAAAAAAAAAAAAAAAAAAAAAAAAAAAAAAAAAAAH9/fwDn5uYDzMzMAMDA/wB/f38AAAAAAAAAAAAAAAAAAAAAAAAAAAAhAAAAGAAAABQAAADxAQAA4RUAAIJEAAA/GgAAEAAAACYAAAAIAAAA//////////8="/>
                  </a:ext>
                </a:extLst>
              </p:cNvSpPr>
              <p:nvPr/>
            </p:nvSpPr>
            <p:spPr>
              <a:xfrm>
                <a:off x="315595" y="3556635"/>
                <a:ext cx="10821035" cy="71006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algn="just" hangingPunct="0">
                  <a:spcBef>
                    <a:spcPts val="800"/>
                  </a:spcBef>
                  <a:spcAft>
                    <a:spcPts val="800"/>
                  </a:spcAft>
                  <a:tabLst>
                    <a:tab pos="2088515" algn="ctr"/>
                    <a:tab pos="4392295" algn="r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𝐸</m:t>
                        </m:r>
                        <m:r>
                          <m:rPr>
                            <m:sty m:val="p"/>
                          </m:rPr>
                          <a:rPr lang="en-US" sz="1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Σ</m:t>
                        </m:r>
                      </m:sub>
                    </m:sSub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ru-RU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𝐸𝐺</m:t>
                        </m:r>
                      </m:sub>
                    </m:sSub>
                    <m:r>
                      <a:rPr lang="en-US" sz="1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ru-RU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ru-RU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𝐸</m:t>
                        </m:r>
                        <m:sSub>
                          <m:sSubPr>
                            <m:ctrlPr>
                              <a:rPr lang="ru-RU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sz="1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ru-RU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ru-RU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sSub>
                          <m:sSubPr>
                            <m:ctrlPr>
                              <a:rPr lang="ru-RU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𝐸𝑀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𝐺𝑚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(3)</a:t>
                </a:r>
                <a:endParaRPr lang="ru-RU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hangingPunct="0"/>
                <a:r>
                  <a:rPr lang="uk-UA" sz="1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де</a:t>
                </a:r>
                <a:r>
                  <a:rPr lang="en-US" sz="1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коефіцієнти, що визначають частку </a:t>
                </a:r>
                <a:r>
                  <a:rPr lang="uk-UA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потужностей</a:t>
                </a:r>
                <a:r>
                  <a:rPr lang="uk-UA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генераторів ДВЕУ 5 та 7 (див. рис. 1) відповідно</a:t>
                </a:r>
                <a:r>
                  <a:rPr lang="en-US" sz="1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11"/>
              <p:cNvSpPr>
                <a:spLocks noRot="1" noChangeAspect="1" noMove="1" noResize="1" noEditPoints="1" noAdjustHandles="1" noChangeArrowheads="1" noChangeShapeType="1" noTextEdit="1"/>
                <a:extLst>
                  <a:ext uri="smNativeData">
                    <pr:smNativeData xmlns:pr="smNativeData" xmlns:a14="http://schemas.microsoft.com/office/drawing/2010/main" xmlns:p14="http://schemas.microsoft.com/office/powerpoint/2010/main" xmlns="" val="SMDATA_13_wVgXaRMAAAAlAAAAZA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heFRIMAAAAEAAAAAAAAAAAAAAAAAAAAAAAAAAeAAAAaAAAAAAAAADf////AP///wAAAAD/+///ECcAABAnAAAAAAAAAAAAAAAAAAAAAAAAAAAAAAAAAAAAAAAAAAAAABQAAAAAAAAAwMD/AAAAAABkAAAAMgAAAAAAAABkAAAAAAAAAH9/fwAKAAAAHwAAAFQAAAAAAAAFAAAAAQAAAAAAAAAAAAAAAAAAAAAAAAAAAAAAAAAAAAAAAAAAAAAAAH9/fwDn5uYDzMzMAMDA/wB/f38AAAAAAAAAAAAAAAAAAAAAAAAAAAAhAAAAGAAAABQAAADxAQAA4RUAAIJEAAA/GgAAEAAAACYAAAAIAAAA//////////8="/>
                  </a:ext>
                </a:extLst>
              </p:cNvSpPr>
              <p:nvPr/>
            </p:nvSpPr>
            <p:spPr>
              <a:xfrm>
                <a:off x="315595" y="3556635"/>
                <a:ext cx="10821035" cy="710066"/>
              </a:xfrm>
              <a:prstGeom prst="rect">
                <a:avLst/>
              </a:prstGeom>
              <a:blipFill rotWithShape="0">
                <a:blip r:embed="rId7"/>
                <a:stretch>
                  <a:fillRect l="-338" t="-2564" b="-10256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13"/>
          <p:cNvSpPr>
            <a:extLst>
              <a:ext uri="smNativeData">
                <pr:smNativeData xmlns="" xmlns:p14="http://schemas.microsoft.com/office/powerpoint/2010/main" xmlns:pr="smNativeData" val="SMDATA_13_wVgXaR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kAI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BtGQAAsw8AAGgdAADIEQAAECAAACYAAAAIAAAA//////////8="/>
              </a:ext>
            </a:extLst>
          </p:cNvSpPr>
          <p:nvPr/>
        </p:nvSpPr>
        <p:spPr>
          <a:xfrm>
            <a:off x="4133216" y="2277677"/>
            <a:ext cx="448212" cy="3384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just" defTabSz="9144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  <a:tabLst>
                <a:tab pos="2088515" algn="ctr"/>
                <a:tab pos="4392295" algn="r"/>
              </a:tabLst>
              <a:defRPr lang="ru-RU"/>
            </a:pPr>
            <a:r>
              <a:rPr sz="1600" noProof="1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(2)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5"/>
              <p:cNvSpPr>
                <a:extLst>
                  <a:ext uri="smNativeData">
                    <pr:smNativeData xmlns="" xmlns:p14="http://schemas.microsoft.com/office/powerpoint/2010/main" xmlns:pr="smNativeData" val="SMDATA_13_wVgXaRMAAAAlAAAAZA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heFRIMAAAAEAAAAAAAAAAAAAAAAAAAAAAAAAAeAAAAaAAAAAAAAADm////WP///wAAAAAAAAAAECcAABAnAAAAAAAAAAAAAAAAAAAAAAAAAAAAAAAAAAAAAAAAAAAAABQAAAAAAAAAwMD/AAAAAABkAAAAMgAAAAAAAABkAAAAAAAAAH9/fwAKAAAAHwAAAFQAAAAAAAAFAAAAAQAAAAAAAAAAAAAAAAAAAAAAAAAAAAAAAAAAAAAAAAAAAAAAAH9/fwDn5uYDzMzMAMDA/wB/f38AAAAAAAAAAAAAAAAAAAAAAAAAAAAhAAAAGAAAABQAAAAxAwAADhoAAM5JAACuKQAAEAAAACYAAAAIAAAA//////////8="/>
                  </a:ext>
                </a:extLst>
              </p:cNvSpPr>
              <p:nvPr/>
            </p:nvSpPr>
            <p:spPr>
              <a:xfrm>
                <a:off x="518795" y="4235450"/>
                <a:ext cx="11478895" cy="25400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indent="144145" algn="just" hangingPunct="0">
                  <a:lnSpc>
                    <a:spcPct val="90000"/>
                  </a:lnSpc>
                </a:pPr>
                <a:r>
                  <a:rPr lang="uk-UA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Враховуючи </a:t>
                </a:r>
                <a:r>
                  <a:rPr lang="uk-UA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uk-UA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та припускаючи, що маса активних частин генераторів складає відповідно</a:t>
                </a:r>
                <a:r>
                  <a:rPr lang="en-US" sz="1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ru-RU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 algn="just" hangingPunct="0">
                  <a:lnSpc>
                    <a:spcPct val="90000"/>
                  </a:lnSpc>
                  <a:spcBef>
                    <a:spcPts val="800"/>
                  </a:spcBef>
                  <a:buFont typeface="Times New Roman" panose="02020603050405020304" pitchFamily="18" charset="0"/>
                  <a:buChar char="─"/>
                  <a:tabLst>
                    <a:tab pos="144145" algn="l"/>
                  </a:tabLst>
                </a:pPr>
                <a:r>
                  <a:rPr lang="uk-UA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спряжеого</a:t>
                </a:r>
                <a:r>
                  <a:rPr lang="uk-UA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 віссю головної </a:t>
                </a:r>
                <a:r>
                  <a:rPr lang="uk-UA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вітроколеса </a:t>
                </a:r>
                <a:r>
                  <a:rPr lang="uk-UA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14:m>
                  <m:oMath xmlns:m="http://schemas.openxmlformats.org/officeDocument/2006/math">
                    <m:r>
                      <a:rPr lang="uk-UA" sz="16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  </m:t>
                    </m:r>
                    <m:sSub>
                      <m:sSubPr>
                        <m:ctrlPr>
                          <a:rPr lang="ru-RU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≡</m:t>
                    </m:r>
                    <m:rad>
                      <m:radPr>
                        <m:ctrlPr>
                          <a:rPr lang="ru-RU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g>
                      <m:e>
                        <m:sSup>
                          <m:sSupPr>
                            <m:ctrlPr>
                              <a:rPr lang="ru-RU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ru-RU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lin"/>
                                    <m:ctrlPr>
                                      <a:rPr lang="ru-RU" sz="16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ru-RU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𝐸</m:t>
                                        </m:r>
                                        <m: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ru-RU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;</a:t>
                </a:r>
                <a:endParaRPr lang="ru-RU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42900" lvl="0" indent="-342900" algn="just" hangingPunct="0">
                  <a:lnSpc>
                    <a:spcPct val="90000"/>
                  </a:lnSpc>
                  <a:buFont typeface="Times New Roman" panose="02020603050405020304" pitchFamily="18" charset="0"/>
                  <a:buChar char="─"/>
                  <a:tabLst>
                    <a:tab pos="144145" algn="l"/>
                  </a:tabLst>
                </a:pPr>
                <a:r>
                  <a:rPr lang="uk-UA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розташованих на лопатях головної </a:t>
                </a:r>
                <a:r>
                  <a:rPr lang="uk-UA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вітроколеса 5 </a:t>
                </a:r>
                <a14:m>
                  <m:oMath xmlns:m="http://schemas.openxmlformats.org/officeDocument/2006/math">
                    <m:r>
                      <a:rPr lang="uk-UA" sz="16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  </m:t>
                    </m:r>
                    <m:sSub>
                      <m:sSubPr>
                        <m:ctrlPr>
                          <a:rPr lang="ru-RU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𝑚</m:t>
                        </m:r>
                      </m:sub>
                    </m:sSub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≡</m:t>
                    </m:r>
                    <m:rad>
                      <m:radPr>
                        <m:ctrlPr>
                          <a:rPr lang="ru-RU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g>
                      <m:e>
                        <m:sSup>
                          <m:sSupPr>
                            <m:ctrlPr>
                              <a:rPr lang="ru-RU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ru-RU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lin"/>
                                    <m:ctrlPr>
                                      <a:rPr lang="ru-RU" sz="16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ru-RU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nor/>
                                          </m:r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E</m:t>
                                        </m:r>
                                        <m: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ru-RU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;</a:t>
                </a:r>
                <a:endParaRPr lang="ru-RU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42900" lvl="0" indent="-342900" algn="just" hangingPunct="0">
                  <a:lnSpc>
                    <a:spcPct val="90000"/>
                  </a:lnSpc>
                  <a:spcAft>
                    <a:spcPts val="800"/>
                  </a:spcAft>
                  <a:buFont typeface="Times New Roman" panose="02020603050405020304" pitchFamily="18" charset="0"/>
                  <a:buChar char="─"/>
                  <a:tabLst>
                    <a:tab pos="144145" algn="l"/>
                  </a:tabLst>
                </a:pPr>
                <a:r>
                  <a:rPr lang="uk-UA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еквівалентного одного тихохідного генератора</a:t>
                </a:r>
                <a:r>
                  <a:rPr lang="en-US" sz="1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Σ</m:t>
                        </m:r>
                      </m:sub>
                    </m:sSub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𝐺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≡</m:t>
                    </m:r>
                    <m:rad>
                      <m:radPr>
                        <m:ctrlPr>
                          <a:rPr lang="ru-RU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g>
                      <m:e>
                        <m:sSup>
                          <m:sSupPr>
                            <m:ctrlPr>
                              <a:rPr lang="ru-RU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ru-RU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lin"/>
                                    <m:ctrlPr>
                                      <a:rPr lang="ru-RU" sz="16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ru-RU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𝐸𝑀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ru-RU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</a:t>
                </a:r>
                <a:endParaRPr lang="ru-RU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 hangingPunct="0">
                  <a:lnSpc>
                    <a:spcPct val="90000"/>
                  </a:lnSpc>
                </a:pPr>
                <a:r>
                  <a:rPr lang="uk-UA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отримано загальне відносне значення маси тихохідного генератора </a:t>
                </a:r>
                <a:r>
                  <a:rPr lang="uk-UA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безредукторної</a:t>
                </a:r>
                <a:r>
                  <a:rPr lang="uk-UA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ВЕУ до маси генераторів ДВЕУ</a:t>
                </a:r>
                <a:r>
                  <a:rPr lang="en-US" sz="1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ru-RU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 hangingPunct="0">
                  <a:lnSpc>
                    <a:spcPct val="90000"/>
                  </a:lnSpc>
                  <a:spcBef>
                    <a:spcPts val="800"/>
                  </a:spcBef>
                  <a:spcAft>
                    <a:spcPts val="800"/>
                  </a:spcAft>
                  <a:tabLst>
                    <a:tab pos="2088515" algn="ctr"/>
                    <a:tab pos="4392295" algn="r"/>
                  </a:tabLst>
                </a:pPr>
                <a:r>
                  <a:rPr lang="en-US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sz="1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1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𝐺</m:t>
                        </m:r>
                      </m:den>
                    </m:f>
                    <m:r>
                      <a:rPr lang="en-US" sz="1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≡</m:t>
                    </m:r>
                    <m:f>
                      <m:fPr>
                        <m:ctrlPr>
                          <a:rPr lang="ru-RU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ctrlPr>
                              <a:rPr lang="ru-RU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>
                            <m:r>
                              <a:rPr lang="en-US" sz="1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4</m:t>
                            </m:r>
                          </m:deg>
                          <m:e>
                            <m:sSubSup>
                              <m:sSubSupPr>
                                <m:ctrlPr>
                                  <a:rPr lang="ru-RU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3</m:t>
                                </m:r>
                              </m:sup>
                            </m:sSubSup>
                          </m:e>
                        </m:rad>
                        <m:d>
                          <m:dPr>
                            <m:ctrlPr>
                              <a:rPr lang="ru-RU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ctrlPr>
                                  <a:rPr lang="ru-RU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radPr>
                              <m:deg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4</m:t>
                                </m:r>
                              </m:deg>
                              <m:e>
                                <m:f>
                                  <m:fPr>
                                    <m:ctrlPr>
                                      <a:rPr lang="ru-RU" sz="16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𝑚</m:t>
                                    </m:r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ru-RU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𝐾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𝐴𝑀</m:t>
                                        </m:r>
                                      </m:sub>
                                      <m:sup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sup>
                                    </m:sSubSup>
                                  </m:den>
                                </m:f>
                              </m:e>
                            </m:rad>
                            <m:r>
                              <a:rPr lang="en-US" sz="1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ad>
                              <m:radPr>
                                <m:ctrlPr>
                                  <a:rPr lang="ru-RU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radPr>
                              <m:deg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4</m:t>
                                </m:r>
                              </m:deg>
                              <m:e>
                                <m:sSup>
                                  <m:sSupPr>
                                    <m:ctrlPr>
                                      <a:rPr lang="ru-RU" sz="16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ru-RU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ru-RU" sz="16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ru-RU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</a:rPr>
                                                  <m:t>𝐾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ru-RU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</a:rPr>
                                                  <m:t>𝐾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e>
                            </m:rad>
                          </m:e>
                        </m:d>
                      </m:den>
                    </m:f>
                  </m:oMath>
                </a14:m>
                <a:r>
                  <a:rPr lang="en-US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(4)</a:t>
                </a:r>
                <a:endParaRPr lang="ru-RU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15"/>
              <p:cNvSpPr>
                <a:spLocks noRot="1" noChangeAspect="1" noMove="1" noResize="1" noEditPoints="1" noAdjustHandles="1" noChangeArrowheads="1" noChangeShapeType="1" noTextEdit="1"/>
                <a:extLst>
                  <a:ext uri="smNativeData">
                    <pr:smNativeData xmlns:pr="smNativeData" xmlns:a14="http://schemas.microsoft.com/office/drawing/2010/main" xmlns:p14="http://schemas.microsoft.com/office/powerpoint/2010/main" xmlns="" val="SMDATA_13_wVgXaRMAAAAlAAAAZA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heFRIMAAAAEAAAAAAAAAAAAAAAAAAAAAAAAAAeAAAAaAAAAAAAAADm////WP///wAAAAAAAAAAECcAABAnAAAAAAAAAAAAAAAAAAAAAAAAAAAAAAAAAAAAAAAAAAAAABQAAAAAAAAAwMD/AAAAAABkAAAAMgAAAAAAAABkAAAAAAAAAH9/fwAKAAAAHwAAAFQAAAAAAAAFAAAAAQAAAAAAAAAAAAAAAAAAAAAAAAAAAAAAAAAAAAAAAAAAAAAAAH9/fwDn5uYDzMzMAMDA/wB/f38AAAAAAAAAAAAAAAAAAAAAAAAAAAAhAAAAGAAAABQAAAAxAwAADhoAAM5JAACuKQAAEAAAACYAAAAIAAAA//////////8="/>
                  </a:ext>
                </a:extLst>
              </p:cNvSpPr>
              <p:nvPr/>
            </p:nvSpPr>
            <p:spPr>
              <a:xfrm>
                <a:off x="518795" y="4235450"/>
                <a:ext cx="11478895" cy="2540000"/>
              </a:xfrm>
              <a:prstGeom prst="rect">
                <a:avLst/>
              </a:prstGeom>
              <a:blipFill rotWithShape="0">
                <a:blip r:embed="rId8"/>
                <a:stretch>
                  <a:fillRect l="-266" t="-1683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2"/>
              <p:cNvSpPr>
                <a:extLst>
                  <a:ext uri="smNativeData">
                    <pr:smNativeData xmlns="" xmlns:p14="http://schemas.microsoft.com/office/powerpoint/2010/main" xmlns:pr="smNativeData" val="SMDATA_13_wVgXaRMAAAAlAAAAZA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heFRIMAAAAEAAAAAAAAAAAAAAAAAAAAAAAAAAeAAAAaAAAAAAAAADV////Jf///7v///8n/f//ECcAABAnAAAAAAAAAAAAAAAAAAAAAAAAAAAAAAAAAAAAAAAAAAAAABQAAAAAAAAAwMD/AAAAAABkAAAAMgAAAAAAAABkAAAAAAAAAH9/fwAKAAAAHwAAAFQAAAAAAAAFAAAAAQAAAAAAAAAAAAAAAAAAAAAAAAAAAAAAAAAAAAAAAAAAAAAAAH9/fwDn5uYDzMzMAMDA/wB/f38AAAAAAAAAAAAAAAAAAAAAAAAAAAAhAAAAGAAAABQAAADwHgAAgSQAAFRKAACeKQAAEAAAACYAAAAIAAAA//////////8="/>
                  </a:ext>
                </a:extLst>
              </p:cNvSpPr>
              <p:nvPr/>
            </p:nvSpPr>
            <p:spPr>
              <a:xfrm>
                <a:off x="4958499" y="5934075"/>
                <a:ext cx="7124281" cy="83099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uk-UA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 рівнянні (4) значення </a:t>
                </a:r>
                <a:r>
                  <a:rPr 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16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та </a:t>
                </a:r>
                <a:r>
                  <a:rPr 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16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знаходяться у співвідношенні: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=1− </m:t>
                    </m:r>
                    <m:sSub>
                      <m:sSub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uk-UA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а значення </a:t>
                </a:r>
                <a:r>
                  <a:rPr 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16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</a:t>
                </a:r>
                <a:r>
                  <a:rPr lang="uk-UA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для реальних вітрових турбін знаходяться в діапазоні від 4 до 50; при цьому менші величини відносяться до більшої потужності системи ДВЕУ.</a:t>
                </a:r>
                <a:endPara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2"/>
              <p:cNvSpPr>
                <a:spLocks noRot="1" noChangeAspect="1" noMove="1" noResize="1" noEditPoints="1" noAdjustHandles="1" noChangeArrowheads="1" noChangeShapeType="1" noTextEdit="1"/>
                <a:extLst>
                  <a:ext uri="smNativeData">
                    <pr:smNativeData xmlns:pr="smNativeData" xmlns:a14="http://schemas.microsoft.com/office/drawing/2010/main" xmlns:p14="http://schemas.microsoft.com/office/powerpoint/2010/main" xmlns="" val="SMDATA_13_wVgXaRMAAAAlAAAAZA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heFRIMAAAAEAAAAAAAAAAAAAAAAAAAAAAAAAAeAAAAaAAAAAAAAADV////Jf///7v///8n/f//ECcAABAnAAAAAAAAAAAAAAAAAAAAAAAAAAAAAAAAAAAAAAAAAAAAABQAAAAAAAAAwMD/AAAAAABkAAAAMgAAAAAAAABkAAAAAAAAAH9/fwAKAAAAHwAAAFQAAAAAAAAFAAAAAQAAAAAAAAAAAAAAAAAAAAAAAAAAAAAAAAAAAAAAAAAAAAAAAH9/fwDn5uYDzMzMAMDA/wB/f38AAAAAAAAAAAAAAAAAAAAAAAAAAAAhAAAAGAAAABQAAADwHgAAgSQAAFRKAACeKQAAEAAAACYAAAAIAAAA//////////8="/>
                  </a:ext>
                </a:extLst>
              </p:cNvSpPr>
              <p:nvPr/>
            </p:nvSpPr>
            <p:spPr>
              <a:xfrm>
                <a:off x="4958499" y="5934075"/>
                <a:ext cx="7124281" cy="830997"/>
              </a:xfrm>
              <a:prstGeom prst="rect">
                <a:avLst/>
              </a:prstGeom>
              <a:blipFill rotWithShape="0">
                <a:blip r:embed="rId9"/>
                <a:stretch>
                  <a:fillRect l="-428" t="-2190" r="-599" b="-8029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Записанный звук">
            <a:hlinkClick r:id="" action="ppaction://media"/>
          </p:cNvPr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wVgXa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qnOJf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rP///w8nAACrAgAADyoAABAAAAAmAAAACAAAAP//////////"/>
              </a:ext>
            </a:extLst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3340" y="6349365"/>
            <a:ext cx="487045" cy="48768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2" grpId="0" animBg="1" advAuto="0"/>
    </p:bldLst>
    <p:extLst>
      <p:ext uri="smNativeData">
        <pr:smNativeData xmlns="" xmlns:p14="http://schemas.microsoft.com/office/powerpoint/2010/main" xmlns:pr="smNativeData" val="wVgXaQEAAAAFAAAA/f///wYAAAABAAAAAAAAAAAAAAAAAAAAAAAAAA=="/>
      </p:ext>
    </p:ext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P8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B5AwAAMAEAALFFAACQBgAAAAAAACYAAAAIAAAAAQAAAAAAAAA="/>
              </a:ext>
            </a:extLst>
          </p:cNvSpPr>
          <p:nvPr>
            <p:ph type="title"/>
          </p:nvPr>
        </p:nvSpPr>
        <p:spPr>
          <a:xfrm>
            <a:off x="397510" y="153035"/>
            <a:ext cx="10968990" cy="873760"/>
          </a:xfrm>
        </p:spPr>
        <p:txBody>
          <a:bodyPr/>
          <a:lstStyle/>
          <a:p>
            <a:pPr>
              <a:defRPr lang="ru-RU"/>
            </a:pPr>
            <a:r>
              <a:rPr b="1" noProof="1">
                <a:solidFill>
                  <a:srgbClr val="000000"/>
                </a:solidFill>
                <a:latin typeface="Times New Roman" pitchFamily="1" charset="-52"/>
                <a:ea typeface="Calibri Light" pitchFamily="2" charset="-52"/>
                <a:cs typeface="Times New Roman" pitchFamily="1" charset="-52"/>
              </a:rPr>
              <a:t>Результати:</a:t>
            </a:r>
            <a:r>
              <a:rPr noProof="1">
                <a:solidFill>
                  <a:srgbClr val="000000"/>
                </a:solidFill>
                <a:latin typeface="Times New Roman" pitchFamily="1" charset="-52"/>
                <a:ea typeface="Calibri Light" pitchFamily="2" charset="-52"/>
                <a:cs typeface="Times New Roman" pitchFamily="1" charset="-52"/>
              </a:rPr>
              <a:t> </a:t>
            </a:r>
            <a:r>
              <a:rPr sz="3000" noProof="1">
                <a:solidFill>
                  <a:srgbClr val="000000"/>
                </a:solidFill>
                <a:latin typeface="Times New Roman" pitchFamily="1" charset="-52"/>
                <a:ea typeface="Calibri Light" pitchFamily="2" charset="-52"/>
                <a:cs typeface="Times New Roman" pitchFamily="1" charset="-52"/>
              </a:rPr>
              <a:t>Аналіз тенденції зміни маси генераторів ДВЕУ</a:t>
            </a:r>
            <a:endParaRPr sz="2800" noProof="1">
              <a:solidFill>
                <a:srgbClr val="000000"/>
              </a:solidFill>
              <a:latin typeface="Times New Roman" pitchFamily="1" charset="-52"/>
              <a:ea typeface="Calibri Light" pitchFamily="2" charset="-52"/>
              <a:cs typeface="Times New Roman" pitchFamily="1" charset="-52"/>
            </a:endParaRPr>
          </a:p>
        </p:txBody>
      </p:sp>
      <p:pic>
        <p:nvPicPr>
          <p:cNvPr id="3" name="Объект 4"/>
          <p:cNvPicPr>
            <a:picLocks noGrp="1" noChangeAspect="1" noChangeArrowheads="1"/>
            <a:extLst>
              <a:ext uri="smNativeData">
                <pr:smNativeData xmlns="" xmlns:p14="http://schemas.microsoft.com/office/powerpoint/2010/main" xmlns:pr="smNativeData" val="SMDATA_15_wVgXa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B5ISB3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hgAAAKQNAADXIgAASyAAABAAAAAmAAAACAAAAAGBAAAAAAAA"/>
              </a:ext>
            </a:extLst>
          </p:cNvPicPr>
          <p:nvPr>
            <p:ph type="pic" idx="1"/>
          </p:nvPr>
        </p:nvPicPr>
        <p:blipFill rotWithShape="1">
          <a:blip r:embed="rId4"/>
          <a:srcRect l="3883" b="5246"/>
          <a:stretch/>
        </p:blipFill>
        <p:spPr>
          <a:xfrm>
            <a:off x="301658" y="1900554"/>
            <a:ext cx="5361907" cy="3397309"/>
          </a:xfrm>
          <a:prstGeom prst="rect">
            <a:avLst/>
          </a:prstGeom>
        </p:spPr>
      </p:pic>
      <p:sp>
        <p:nvSpPr>
          <p:cNvPr id="4" name="Прямоугольник 3"/>
          <p:cNvSpPr>
            <a:extLst>
              <a:ext uri="smNativeData">
                <pr:smNativeData xmlns="" xmlns:p14="http://schemas.microsoft.com/office/powerpoint/2010/main" xmlns:pr="smNativeData" val="SMDATA_13_wVgXaRMAAAAlAAAAZAAAAE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o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AAAAAH9/fwDn5uYDzMzMAMDA/wB/f38AAAAAAAAAAAAAAAAAAAAAAAAAAAAhAAAAGAAAABQAAADzRgAAHAEAAGJJAABiAwAAECAAACYAAAAIAAAA//////////8="/>
              </a:ext>
            </a:extLst>
          </p:cNvSpPr>
          <p:nvPr/>
        </p:nvSpPr>
        <p:spPr>
          <a:xfrm flipH="1">
            <a:off x="11533505" y="180340"/>
            <a:ext cx="395605" cy="36957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ru-RU"/>
            </a:pPr>
            <a:r>
              <a:rPr lang="uk-UA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7</a:t>
            </a:r>
            <a:endParaRPr lang="ru-RU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  <p:sp>
        <p:nvSpPr>
          <p:cNvPr id="5" name="TextBox 8"/>
          <p:cNvSpPr>
            <a:extLst>
              <a:ext uri="smNativeData">
                <pr:smNativeData xmlns="" xmlns:p14="http://schemas.microsoft.com/office/powerpoint/2010/main" xmlns:pr="smNativeData" xmlns:a14="http://schemas.microsoft.com/office/drawing/2010/main" xmlns:mc="http://schemas.openxmlformats.org/markup-compatibility/2006" val="SMDATA_13_wVgXaRMAAAAlAAAAZA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heFRIMAAAAEAAAAAAAAAAAAAAAAAAAAAAAAAAeAAAAaAAAAAAAAAAAAAAAL+j//wAAAADC8P//ECcAABAnAAAAAAAAAAAAAAAAAAAAAAAAAAAAAAAAAAAAAAAAAAAAABQAAAAAAAAAwMD/AAAAAABkAAAAMgAAAAAAAABkAAAAAAAAAH9/fwAKAAAAHwAAAFQAAAAAAAAFAAAAAQAAAAAAAAAAAAAAAAAAAAAAAAAAAAAAAAAAAAAAAAAAAAAAAH9/fwDn5uYDzMzMAMDA/wB/f38AAAAAAAAAAAAAAAAAAAAAAAAAAAAhAAAAGAAAABQAAAAAAAAAliMAAGIfAAAjJQAAEAAAACYAAAAIAAAA//////////8="/>
              </a:ext>
            </a:extLst>
          </p:cNvSpPr>
          <p:nvPr/>
        </p:nvSpPr>
        <p:spPr>
          <a:xfrm>
            <a:off x="3331210" y="5494239"/>
            <a:ext cx="510159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Залежності надані у відносних одиницях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9"/>
          <p:cNvPicPr>
            <a:extLst>
              <a:ext uri="smNativeData">
                <pr:smNativeData xmlns="" xmlns:p14="http://schemas.microsoft.com/office/powerpoint/2010/main" xmlns:pr="smNativeData" val="SMDATA_15_wVgXaRMAAAAlAAAAEQ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PBgNq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LyQAAMANAAAlSAAAZyAAABAAAAAmAAAACAAAAP//////////"/>
              </a:ext>
            </a:extLst>
          </p:cNvPicPr>
          <p:nvPr/>
        </p:nvPicPr>
        <p:blipFill rotWithShape="1">
          <a:blip r:embed="rId5"/>
          <a:srcRect l="3230" b="4589"/>
          <a:stretch/>
        </p:blipFill>
        <p:spPr>
          <a:xfrm>
            <a:off x="6070861" y="2079252"/>
            <a:ext cx="5656953" cy="3346928"/>
          </a:xfrm>
          <a:prstGeom prst="rect">
            <a:avLst/>
          </a:prstGeom>
          <a:noFill/>
          <a:ln>
            <a:noFill/>
          </a:ln>
          <a:effectLst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10"/>
              <p:cNvSpPr>
                <a:extLst>
                  <a:ext uri="smNativeData">
                    <pr:smNativeData xmlns="" xmlns:p14="http://schemas.microsoft.com/office/powerpoint/2010/main" xmlns:pr="smNativeData" val="SMDATA_13_wVgXaRMAAAAlAAAAZA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heFRIMAAAAEAAAAAAAAAAAAAAAAAAAAAAAAAAeAAAAaAAAAAAAAAAAAAAAL+j//wAAAADC8P//ECcAABAnAAAAAAAAAAAAAAAAAAAAAAAAAAAAAAAAAAAAAAAAAAAAABQAAAAAAAAAwMD/AAAAAABkAAAAMgAAAAAAAABkAAAAAAAAAH9/fwAKAAAAHwAAAFQAAAAAAAAFAAAAAQAAAAAAAAAAAAAAAAAAAAAAAAAAAAAAAAAAAAAAAAAAAAAAAH9/fwDn5uYDzMzMAMDA/wB/f38AAAAAAAAAAAAAAAAAAAAAAAAAAAAhAAAAGAAAABQAAAAAJQAAliMAAIJKAAAjJQAAEAAAACYAAAAIAAAA//////////8="/>
                  </a:ext>
                </a:extLst>
              </p:cNvSpPr>
              <p:nvPr/>
            </p:nvSpPr>
            <p:spPr>
              <a:xfrm>
                <a:off x="5850702" y="1165705"/>
                <a:ext cx="6097270" cy="2582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algn="ctr" hangingPunct="0">
                  <a:lnSpc>
                    <a:spcPts val="11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uk-UA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Розрахункові </a:t>
                </a:r>
                <a:r>
                  <a:rPr lang="uk-UA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залежності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000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p>
                        <m:r>
                          <a:rPr lang="ru-RU" sz="2000" b="1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ru-RU" sz="20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2000" b="1" i="1"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ru-RU" sz="2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2000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ru-RU" sz="2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d>
                  </m:oMath>
                </a14:m>
                <a:endParaRPr lang="ru-RU" sz="20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10"/>
              <p:cNvSpPr>
                <a:spLocks noRot="1" noChangeAspect="1" noMove="1" noResize="1" noEditPoints="1" noAdjustHandles="1" noChangeArrowheads="1" noChangeShapeType="1" noTextEdit="1"/>
                <a:extLst>
                  <a:ext uri="smNativeData">
                    <pr:smNativeData xmlns="" xmlns:p14="http://schemas.microsoft.com/office/powerpoint/2010/main" xmlns:pr="smNativeData" xmlns:a14="http://schemas.microsoft.com/office/drawing/2010/main" val="SMDATA_13_wVgXaRMAAAAlAAAAZA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heFRIMAAAAEAAAAAAAAAAAAAAAAAAAAAAAAAAeAAAAaAAAAAAAAAAAAAAAL+j//wAAAADC8P//ECcAABAnAAAAAAAAAAAAAAAAAAAAAAAAAAAAAAAAAAAAAAAAAAAAABQAAAAAAAAAwMD/AAAAAABkAAAAMgAAAAAAAABkAAAAAAAAAH9/fwAKAAAAHwAAAFQAAAAAAAAFAAAAAQAAAAAAAAAAAAAAAAAAAAAAAAAAAAAAAAAAAAAAAAAAAAAAAH9/fwDn5uYDzMzMAMDA/wB/f38AAAAAAAAAAAAAAAAAAAAAAAAAAAAhAAAAGAAAABQAAAAAJQAAliMAAIJKAAAjJQAAEAAAACYAAAAIAAAA//////////8="/>
                  </a:ext>
                </a:extLst>
              </p:cNvSpPr>
              <p:nvPr/>
            </p:nvSpPr>
            <p:spPr>
              <a:xfrm>
                <a:off x="5850702" y="1165705"/>
                <a:ext cx="6097270" cy="258212"/>
              </a:xfrm>
              <a:prstGeom prst="rect">
                <a:avLst/>
              </a:prstGeom>
              <a:blipFill rotWithShape="0">
                <a:blip r:embed="rId6"/>
                <a:stretch>
                  <a:fillRect t="-65116" b="-39535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Записанный звук">
            <a:hlinkClick r:id="" action="ppaction://media"/>
          </p:cNvPr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wVgXa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yfil3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lwEAAAQmAACXBAAAAykAABAAAAAmAAAACAAAAP//////////"/>
              </a:ext>
            </a:extLst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8445" y="6179820"/>
            <a:ext cx="487680" cy="487045"/>
          </a:xfrm>
          <a:prstGeom prst="rect">
            <a:avLst/>
          </a:prstGeom>
          <a:noFill/>
          <a:ln>
            <a:noFill/>
          </a:ln>
          <a:effectLst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6"/>
              <p:cNvSpPr>
                <a:extLst>
                  <a:ext uri="smNativeData">
                    <pr:smNativeData xmlns="" xmlns:p14="http://schemas.microsoft.com/office/powerpoint/2010/main" xmlns:pr="smNativeData" val="SMDATA_13_wVgXaRMAAAAlAAAAZA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heFRIMAAAAEAAAAAAAAAAAAAAAAAAAAAAAAAAeAAAAaAAAAAAAAAAAAAAAKf7//wAAAAB5+v//ECcAABAnAAAAAAAAAAAAAAAAAAAAAAAAAAAAAAAAAAAAAAAAAAAAABQAAAAAAAAAwMD/AAAAAABkAAAAMgAAAAAAAABkAAAAAAAAAH9/fwAKAAAAHwAAAFQAAAAAAAAFAAAAAQAAAAAAAAAAAAAAAAAAAAAAAAAAAAAAAAAAAAAAAAAAAAAAAH9/fwDn5uYDzMzMAMDA/wB/f38AAAAAAAAAAAAAAAAAAAAAAAAAAAAhAAAAGAAAABQAAADbAQAAUQYAACVIAABKCgAAEAAAACYAAAAIAAAA//////////8="/>
                  </a:ext>
                </a:extLst>
              </p:cNvSpPr>
              <p:nvPr/>
            </p:nvSpPr>
            <p:spPr>
              <a:xfrm>
                <a:off x="323531" y="1026795"/>
                <a:ext cx="5340033" cy="40011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uk-UA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Розрахункові </a:t>
                </a:r>
                <a:r>
                  <a:rPr lang="uk-UA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залежності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000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p>
                        <m:r>
                          <a:rPr lang="ru-RU" sz="2000" b="1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ru-RU" sz="20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2000" b="1" i="1"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ru-RU" sz="2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2000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ru-RU" sz="2000" b="1" i="1">
                                <a:latin typeface="Cambria Math" panose="02040503050406030204" pitchFamily="18" charset="0"/>
                              </a:rPr>
                              <m:t>𝑨𝑴</m:t>
                            </m:r>
                          </m:sub>
                        </m:sSub>
                      </m:e>
                    </m:d>
                  </m:oMath>
                </a14:m>
                <a:endPara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6"/>
              <p:cNvSpPr>
                <a:spLocks noRot="1" noChangeAspect="1" noMove="1" noResize="1" noEditPoints="1" noAdjustHandles="1" noChangeArrowheads="1" noChangeShapeType="1" noTextEdit="1"/>
                <a:extLst>
                  <a:ext uri="smNativeData">
                    <pr:smNativeData xmlns="" xmlns:p14="http://schemas.microsoft.com/office/powerpoint/2010/main" xmlns:pr="smNativeData" xmlns:a14="http://schemas.microsoft.com/office/drawing/2010/main" val="SMDATA_13_wVgXaRMAAAAlAAAAZA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heFRIMAAAAEAAAAAAAAAAAAAAAAAAAAAAAAAAeAAAAaAAAAAAAAAAAAAAAKf7//wAAAAB5+v//ECcAABAnAAAAAAAAAAAAAAAAAAAAAAAAAAAAAAAAAAAAAAAAAAAAABQAAAAAAAAAwMD/AAAAAABkAAAAMgAAAAAAAABkAAAAAAAAAH9/fwAKAAAAHwAAAFQAAAAAAAAFAAAAAQAAAAAAAAAAAAAAAAAAAAAAAAAAAAAAAAAAAAAAAAAAAAAAAH9/fwDn5uYDzMzMAMDA/wB/f38AAAAAAAAAAAAAAAAAAAAAAAAAAAAhAAAAGAAAABQAAADbAQAAUQYAACVIAABKCgAAEAAAACYAAAAIAAAA//////////8="/>
                  </a:ext>
                </a:extLst>
              </p:cNvSpPr>
              <p:nvPr/>
            </p:nvSpPr>
            <p:spPr>
              <a:xfrm>
                <a:off x="323531" y="1026795"/>
                <a:ext cx="5340033" cy="400110"/>
              </a:xfrm>
              <a:prstGeom prst="rect">
                <a:avLst/>
              </a:prstGeom>
              <a:blipFill rotWithShape="0">
                <a:blip r:embed="rId8"/>
                <a:stretch>
                  <a:fillRect t="-7576" b="-25758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8" grpId="0" animBg="1" advAuto="0"/>
    </p:bldLst>
    <p:extLst>
      <p:ext uri="smNativeData">
        <pr:smNativeData xmlns="" xmlns:p14="http://schemas.microsoft.com/office/powerpoint/2010/main" xmlns:pr="smNativeData" val="wVgXaQEAAAAFAAAA/f///wYAAAABAAAAAAAAAAAAAAAAAAAAAAAAAA=="/>
      </p:ext>
    </p:ext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CVBAAAEAEAAEpFAABbBwAAEAAAACYAAAAIAAAAAQAAAAAAAAA="/>
              </a:ext>
            </a:extLst>
          </p:cNvSpPr>
          <p:nvPr>
            <p:ph type="title"/>
          </p:nvPr>
        </p:nvSpPr>
        <p:spPr>
          <a:xfrm>
            <a:off x="1178489" y="180340"/>
            <a:ext cx="10237372" cy="1022985"/>
          </a:xfrm>
        </p:spPr>
        <p:txBody>
          <a:bodyPr/>
          <a:lstStyle/>
          <a:p>
            <a:pPr>
              <a:defRPr lang="ru-RU"/>
            </a:pPr>
            <a:r>
              <a:rPr noProof="1">
                <a:solidFill>
                  <a:srgbClr val="000000"/>
                </a:solidFill>
                <a:latin typeface="Times New Roman" pitchFamily="1" charset="-52"/>
                <a:ea typeface="Calibri Light" pitchFamily="2" charset="-52"/>
                <a:cs typeface="Times New Roman" pitchFamily="1" charset="-52"/>
              </a:rPr>
              <a:t>Результати: </a:t>
            </a:r>
            <a:r>
              <a:rPr sz="2800" noProof="1">
                <a:solidFill>
                  <a:srgbClr val="000000"/>
                </a:solidFill>
                <a:latin typeface="Times New Roman" pitchFamily="1" charset="-52"/>
                <a:ea typeface="Calibri Light" pitchFamily="2" charset="-52"/>
                <a:cs typeface="Times New Roman" pitchFamily="1" charset="-52"/>
              </a:rPr>
              <a:t>Аналіз тенденції зміни маси генераторів ДВЕУ</a:t>
            </a:r>
          </a:p>
        </p:txBody>
      </p:sp>
      <p:sp>
        <p:nvSpPr>
          <p:cNvPr id="3" name="Прямоугольник 3"/>
          <p:cNvSpPr>
            <a:extLst>
              <a:ext uri="smNativeData">
                <pr:smNativeData xmlns="" xmlns:p14="http://schemas.microsoft.com/office/powerpoint/2010/main" xmlns:pr="smNativeData" val="SMDATA_13_wVgXaRMAAAAlAAAAZAAAAE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o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MAAAAEAAAAAAAAAAAAAAAAAAAAAAAAAAeAAAAaAAAAAAAAAAAAAAAAAAAAAAAAAAAAAAAECcAABAnAAAAAAAAAAAAAAAAAAAAAAAAAAAAAAAAAAAAAAAAAAAAABQAAAAAAAAAwMD/AAAAAABkAAAAMgAAAAAAAABkAAAAAAAAAH9/fwAKAAAAHwAAAFQAAAD///8A////AQAAAAAAAAAAAAAAAAAAAAAAAAAAAAAAAAAAAAAAAAAAAAAAAH9/fwDn5uYDzMzMAMDA/wB/f38AAAAAAAAAAAAAAAAAAAAAAAAAAAAhAAAAGAAAABQAAADzRgAAHAEAAGJJAABiAwAAECAAACYAAAAIAAAA//////////8="/>
              </a:ext>
            </a:extLst>
          </p:cNvSpPr>
          <p:nvPr/>
        </p:nvSpPr>
        <p:spPr>
          <a:xfrm flipH="1">
            <a:off x="11533505" y="180340"/>
            <a:ext cx="395605" cy="36957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ru-RU"/>
            </a:pPr>
            <a:r>
              <a:rPr lang="uk-UA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8</a:t>
            </a:r>
            <a:endParaRPr lang="ru-RU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6"/>
              <p:cNvSpPr>
                <a:extLst>
                  <a:ext uri="smNativeData">
                    <pr:smNativeData xmlns="" xmlns:p14="http://schemas.microsoft.com/office/powerpoint/2010/main" xmlns:pr="smNativeData" val="SMDATA_13_wVgXaRMAAAAlAAAAZA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heFRIMAAAAEAAAAAAAAAAAAAAAAAAAAAAAAAAeAAAAaAAAAAAAAADD////yv///8j///8AAAAAECcAABAnAAAAAAAAAAAAAAAAAAAAAAAAAAAAAAAAAAAAAAAAAAAAABQAAAAAAAAAwMD/AAAAAABkAAAAMgAAAAAAAABkAAAAAAAAAH9/fwAKAAAAHwAAAFQAAAAAAAAFAAAAAQAAAAAAAAAAAAAAAAAAAAAAAAAAAAAAAAAAAAAAAAAAAAAAAH9/fwDn5uYDzMzMAMDA/wB/f38AAAAAAAAAAAAAAAAAAAAAAAAAAAAhAAAAGAAAABQAAABDBgAAjQcAAN5IAAAiKgAAEAAAACYAAAAIAAAA//////////8="/>
                  </a:ext>
                </a:extLst>
              </p:cNvSpPr>
              <p:nvPr/>
            </p:nvSpPr>
            <p:spPr>
              <a:xfrm>
                <a:off x="1017905" y="1227455"/>
                <a:ext cx="10800000" cy="43200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indent="360000"/>
                <a:r>
                  <a:rPr lang="uk-UA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Аналіз </a:t>
                </a:r>
                <a:r>
                  <a:rPr lang="uk-U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графічних </a:t>
                </a:r>
                <a:r>
                  <a:rPr lang="uk-UA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залежностей</a:t>
                </a:r>
                <a:r>
                  <a:rPr lang="uk-U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показує, що значення </a:t>
                </a:r>
                <a:r>
                  <a:rPr lang="uk-UA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uk-U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монотонно змінюється при зміні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uk-U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та зростає при збільшенні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ru-RU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2000">
                        <a:latin typeface="Cambria Math" panose="02040503050406030204" pitchFamily="18" charset="0"/>
                      </a:rPr>
                      <m:t>та</m:t>
                    </m:r>
                    <m:r>
                      <a:rPr lang="ru-RU" sz="20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𝐴𝑀</m:t>
                        </m:r>
                      </m:sub>
                    </m:sSub>
                  </m:oMath>
                </a14:m>
                <a:r>
                  <a:rPr lang="uk-U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360000"/>
                <a:r>
                  <a:rPr lang="uk-U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Оскільки функції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ru-RU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20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ru-RU" sz="2000" i="1">
                                <a:latin typeface="Cambria Math" panose="02040503050406030204" pitchFamily="18" charset="0"/>
                              </a:rPr>
                              <m:t>𝐴𝑀</m:t>
                            </m:r>
                          </m:sub>
                        </m:sSub>
                      </m:e>
                    </m:d>
                    <m:r>
                      <a:rPr lang="ru-RU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2000">
                        <a:latin typeface="Cambria Math" panose="02040503050406030204" pitchFamily="18" charset="0"/>
                      </a:rPr>
                      <m:t>та</m:t>
                    </m:r>
                    <m:r>
                      <a:rPr lang="ru-RU" sz="20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ru-RU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20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ru-RU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uk-U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не мають екстремумів, то конкретні значення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ru-RU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2000">
                        <a:latin typeface="Cambria Math" panose="02040503050406030204" pitchFamily="18" charset="0"/>
                      </a:rPr>
                      <m:t>та</m:t>
                    </m:r>
                    <m:r>
                      <a:rPr lang="ru-RU" sz="20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𝐴𝑀</m:t>
                        </m:r>
                      </m:sub>
                    </m:sSub>
                  </m:oMath>
                </a14:m>
                <a:r>
                  <a:rPr lang="uk-U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можна вибрати на основі техніко-економічного аналізу та конструктивних обмежень, враховуючи масу генераторів.</a:t>
                </a:r>
                <a:endPara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360000"/>
                <a:r>
                  <a:rPr lang="uk-U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Значне відносне зменшення загальної маси G* при збільшенні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𝐴𝑀</m:t>
                        </m:r>
                      </m:sub>
                    </m:sSub>
                    <m:r>
                      <a:rPr lang="ru-RU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2000">
                        <a:latin typeface="Cambria Math" panose="02040503050406030204" pitchFamily="18" charset="0"/>
                      </a:rPr>
                      <m:t>при</m:t>
                    </m:r>
                    <m:r>
                      <a:rPr lang="ru-RU" sz="20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ru-RU" sz="2000" i="1">
                        <a:latin typeface="Cambria Math" panose="02040503050406030204" pitchFamily="18" charset="0"/>
                      </a:rPr>
                      <m:t>=0.25–0.75</m:t>
                    </m:r>
                  </m:oMath>
                </a14:m>
                <a:r>
                  <a:rPr lang="uk-U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зумовлене великою масою тихохідного генератора.</a:t>
                </a:r>
                <a:endPara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360000"/>
                <a:r>
                  <a:rPr lang="uk-U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Показано, що ДВЕУ сполучає у собі позитивні якості ВЕУАМ та </a:t>
                </a:r>
                <a:r>
                  <a:rPr lang="uk-UA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безредукторних</a:t>
                </a:r>
                <a:r>
                  <a:rPr lang="uk-U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ВЕУ, обладнаних тихохідними генераторами. Це дає можливість суттєво підвищити ефективність перетворення енергії внаслідок зменшення маси активних матеріалів приблизно у 1,5–2 рази та вартість генераторів. До того ж, це дає можливість підвищити ефективність, та зменшити потужність перетворювача частоти </a:t>
                </a:r>
                <a:r>
                  <a:rPr lang="uk-UA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пропорційно</a:t>
                </a:r>
                <a:r>
                  <a:rPr lang="uk-U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зменшенню потужності генератора спряженого з віссю вітроколеса (при </a:t>
                </a:r>
                <a14:m>
                  <m:oMath xmlns:m="http://schemas.openxmlformats.org/officeDocument/2006/math">
                    <m:r>
                      <a:rPr lang="uk-UA" sz="20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ru-RU" sz="2000" i="1">
                        <a:latin typeface="Cambria Math" panose="02040503050406030204" pitchFamily="18" charset="0"/>
                      </a:rPr>
                      <m:t>=0.75</m:t>
                    </m:r>
                  </m:oMath>
                </a14:m>
                <a:r>
                  <a:rPr lang="uk-U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у чотири рази) та його вартість, відповідно.</a:t>
                </a:r>
                <a:endPara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 algn="just" hangingPunct="0">
                  <a:lnSpc>
                    <a:spcPct val="100000"/>
                  </a:lnSpc>
                  <a:spcAft>
                    <a:spcPts val="800"/>
                  </a:spcAft>
                  <a:buFont typeface="+mj-lt"/>
                  <a:buAutoNum type="arabicPeriod"/>
                </a:pPr>
                <a:endParaRPr lang="ru-RU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defRPr/>
                </a:pPr>
                <a:endParaRPr lang="ru-RU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defRPr/>
                </a:pPr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TextBox 6"/>
              <p:cNvSpPr>
                <a:spLocks noRot="1" noChangeAspect="1" noMove="1" noResize="1" noEditPoints="1" noAdjustHandles="1" noChangeArrowheads="1" noChangeShapeType="1" noTextEdit="1"/>
                <a:extLst>
                  <a:ext uri="smNativeData">
                    <pr:smNativeData xmlns="" xmlns:p14="http://schemas.microsoft.com/office/powerpoint/2010/main" xmlns:pr="smNativeData" xmlns:a14="http://schemas.microsoft.com/office/drawing/2010/main" val="SMDATA_13_wVgXaRMAAAAlAAAAZA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heFRIMAAAAEAAAAAAAAAAAAAAAAAAAAAAAAAAeAAAAaAAAAAAAAADD////yv///8j///8AAAAAECcAABAnAAAAAAAAAAAAAAAAAAAAAAAAAAAAAAAAAAAAAAAAAAAAABQAAAAAAAAAwMD/AAAAAABkAAAAMgAAAAAAAABkAAAAAAAAAH9/fwAKAAAAHwAAAFQAAAAAAAAFAAAAAQAAAAAAAAAAAAAAAAAAAAAAAAAAAAAAAAAAAAAAAAAAAAAAAH9/fwDn5uYDzMzMAMDA/wB/f38AAAAAAAAAAAAAAAAAAAAAAAAAAAAhAAAAGAAAABQAAABDBgAAjQcAAN5IAAAiKgAAEAAAACYAAAAIAAAA//////////8="/>
                  </a:ext>
                </a:extLst>
              </p:cNvSpPr>
              <p:nvPr/>
            </p:nvSpPr>
            <p:spPr>
              <a:xfrm>
                <a:off x="1017905" y="1227455"/>
                <a:ext cx="10800000" cy="4320000"/>
              </a:xfrm>
              <a:prstGeom prst="rect">
                <a:avLst/>
              </a:prstGeom>
              <a:blipFill rotWithShape="0">
                <a:blip r:embed="rId4"/>
                <a:stretch>
                  <a:fillRect l="-621" t="-705" r="-1072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Записанный звук">
            <a:hlinkClick r:id="" action="ppaction://media"/>
          </p:cNvPr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wVgXa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n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QwMAAAEkAABDBgAAAScAABAAAAAmAAAACAAAAP//////////"/>
              </a:ext>
            </a:extLst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0225" y="5852795"/>
            <a:ext cx="487680" cy="48768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" grpId="0" animBg="1" advAuto="0"/>
    </p:bldLst>
    <p:extLst>
      <p:ext uri="smNativeData">
        <pr:smNativeData xmlns="" xmlns:p14="http://schemas.microsoft.com/office/powerpoint/2010/main" xmlns:pr="smNativeData" val="wVgXaQEAAAAFAAAA/f///wYAAAABAAAAAAAAAAAAAAAAAAAAAAAAAA=="/>
      </p:ext>
    </p:ext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1lQ2w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BgBAAAAAAAABBFAAAXBwAAEAAAACYAAAAIAAAAAQAAAAAAAAA="/>
              </a:ext>
            </a:extLst>
          </p:cNvSpPr>
          <p:nvPr>
            <p:ph type="title"/>
          </p:nvPr>
        </p:nvSpPr>
        <p:spPr>
          <a:xfrm>
            <a:off x="3006705" y="217496"/>
            <a:ext cx="6122709" cy="537729"/>
          </a:xfrm>
        </p:spPr>
        <p:txBody>
          <a:bodyPr/>
          <a:lstStyle/>
          <a:p>
            <a:pPr marL="742950" lvl="1" indent="-285750" algn="ctr">
              <a:lnSpc>
                <a:spcPts val="1200"/>
              </a:lnSpc>
              <a:spcBef>
                <a:spcPts val="1800"/>
              </a:spcBef>
              <a:spcAft>
                <a:spcPts val="800"/>
              </a:spcAft>
              <a:defRPr lang="ru-RU"/>
            </a:pPr>
            <a:r>
              <a:rPr lang="uk-UA" sz="4000" b="1" dirty="0" smtClean="0">
                <a:latin typeface="Times New Roman" pitchFamily="1" charset="-52"/>
                <a:ea typeface="Times New Roman" pitchFamily="1" charset="-52"/>
                <a:cs typeface="Calibri" pitchFamily="2" charset="-52"/>
              </a:rPr>
              <a:t>Р</a:t>
            </a:r>
            <a:r>
              <a:rPr lang="en-US" sz="4000" b="1" dirty="0" err="1" smtClean="0">
                <a:latin typeface="Times New Roman" pitchFamily="1" charset="-52"/>
                <a:ea typeface="Times New Roman" pitchFamily="1" charset="-52"/>
                <a:cs typeface="Calibri" pitchFamily="2" charset="-52"/>
              </a:rPr>
              <a:t>ежими</a:t>
            </a:r>
            <a:r>
              <a:rPr lang="en-US" sz="4000" b="1" dirty="0" smtClean="0">
                <a:latin typeface="Times New Roman" pitchFamily="1" charset="-52"/>
                <a:ea typeface="Times New Roman" pitchFamily="1" charset="-52"/>
                <a:cs typeface="Calibri" pitchFamily="2" charset="-52"/>
              </a:rPr>
              <a:t> </a:t>
            </a:r>
            <a:r>
              <a:rPr lang="en-US" sz="4000" b="1" dirty="0" err="1" smtClean="0">
                <a:latin typeface="Times New Roman" pitchFamily="1" charset="-52"/>
                <a:ea typeface="Times New Roman" pitchFamily="1" charset="-52"/>
                <a:cs typeface="Calibri" pitchFamily="2" charset="-52"/>
              </a:rPr>
              <a:t>роботи</a:t>
            </a:r>
            <a:r>
              <a:rPr lang="uk-UA" sz="4000" b="1" dirty="0" smtClean="0">
                <a:latin typeface="Times New Roman" pitchFamily="1" charset="-52"/>
                <a:ea typeface="Times New Roman" pitchFamily="1" charset="-52"/>
                <a:cs typeface="Calibri" pitchFamily="2" charset="-52"/>
              </a:rPr>
              <a:t> ДВЕУ</a:t>
            </a:r>
            <a:r>
              <a:rPr dirty="0"/>
              <a:t/>
            </a:r>
            <a:br>
              <a:rPr dirty="0"/>
            </a:br>
            <a:endParaRPr lang="en-US" sz="4400" b="1" dirty="0">
              <a:latin typeface="Times New Roman" pitchFamily="1" charset="-52"/>
              <a:ea typeface="Times New Roman" pitchFamily="1" charset="-52"/>
              <a:cs typeface="Calibri" pitchFamily="2" charset="-52"/>
            </a:endParaRPr>
          </a:p>
        </p:txBody>
      </p:sp>
      <p:sp>
        <p:nvSpPr>
          <p:cNvPr id="3" name="Объект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wVgXaR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DKAAAAswUAAN5JAACfJAAAEAAAACYAAAAIAAAAASAAAAAAAAA="/>
              </a:ext>
            </a:extLst>
          </p:cNvSpPr>
          <p:nvPr>
            <p:ph type="body" idx="1"/>
          </p:nvPr>
        </p:nvSpPr>
        <p:spPr>
          <a:xfrm>
            <a:off x="49530" y="917143"/>
            <a:ext cx="11879580" cy="4841241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marL="0" indent="0" algn="just">
              <a:lnSpc>
                <a:spcPct val="100000"/>
              </a:lnSpc>
              <a:buNone/>
              <a:defRPr lang="ru-RU"/>
            </a:pPr>
            <a:r>
              <a:rPr lang="uk-UA" dirty="0" smtClean="0">
                <a:latin typeface="Times New Roman" pitchFamily="1" charset="-52"/>
                <a:ea typeface="Times New Roman" pitchFamily="1" charset="-52"/>
                <a:cs typeface="Calibri" pitchFamily="2" charset="-52"/>
              </a:rPr>
              <a:t>Принцип роботи ДВЕУ дозволяє реалізувати три основні робочі режими, що дає змогу підвищити ефективність системи перетворення вітрової енергії</a:t>
            </a:r>
            <a:r>
              <a:rPr lang="en-US" dirty="0" smtClean="0">
                <a:latin typeface="Times New Roman" pitchFamily="1" charset="-52"/>
                <a:ea typeface="Times New Roman" pitchFamily="1" charset="-52"/>
                <a:cs typeface="Calibri" pitchFamily="2" charset="-52"/>
              </a:rPr>
              <a:t>:</a:t>
            </a:r>
            <a:endParaRPr lang="ru-RU" dirty="0">
              <a:latin typeface="Times New Roman" pitchFamily="1" charset="-52"/>
              <a:ea typeface="Times New Roman" pitchFamily="1" charset="-52"/>
              <a:cs typeface="Calibri" pitchFamily="2" charset="-52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lang="ru-RU"/>
            </a:pPr>
            <a:r>
              <a:rPr noProof="1" smtClean="0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Calibri" pitchFamily="2" charset="-52"/>
              </a:rPr>
              <a:t>   </a:t>
            </a:r>
            <a:endParaRPr noProof="1">
              <a:solidFill>
                <a:srgbClr val="000000"/>
              </a:solidFill>
              <a:latin typeface="Times New Roman" pitchFamily="1" charset="-52"/>
              <a:ea typeface="Times New Roman" pitchFamily="1" charset="-52"/>
              <a:cs typeface="Calibri" pitchFamily="2" charset="-52"/>
            </a:endParaRPr>
          </a:p>
          <a:p>
            <a:pPr marL="0" indent="0" algn="just">
              <a:lnSpc>
                <a:spcPct val="100000"/>
              </a:lnSpc>
              <a:buNone/>
              <a:defRPr lang="ru-RU"/>
            </a:pPr>
            <a:endParaRPr lang="ru-RU" dirty="0">
              <a:latin typeface="Times New Roman" pitchFamily="1" charset="-52"/>
              <a:ea typeface="Times New Roman" pitchFamily="1" charset="-52"/>
              <a:cs typeface="Calibri" pitchFamily="2" charset="-52"/>
            </a:endParaRPr>
          </a:p>
          <a:p>
            <a:pPr indent="0" algn="just">
              <a:lnSpc>
                <a:spcPct val="120000"/>
              </a:lnSpc>
              <a:spcBef>
                <a:spcPts val="0"/>
              </a:spcBef>
              <a:buNone/>
              <a:defRPr lang="ru-RU"/>
            </a:pPr>
            <a:endParaRPr lang="ru-RU" dirty="0">
              <a:latin typeface="Times New Roman" pitchFamily="1" charset="-52"/>
              <a:ea typeface="Times New Roman" pitchFamily="1" charset="-52"/>
              <a:cs typeface="Calibri" pitchFamily="2" charset="-52"/>
            </a:endParaRPr>
          </a:p>
          <a:p>
            <a:pPr>
              <a:defRPr lang="ru-RU"/>
            </a:pPr>
            <a:endParaRPr lang="ru-RU" dirty="0">
              <a:latin typeface="Times New Roman" pitchFamily="1" charset="-52"/>
              <a:ea typeface="Times New Roman" pitchFamily="1" charset="-52"/>
              <a:cs typeface="Calibri" pitchFamily="2" charset="-52"/>
            </a:endParaRPr>
          </a:p>
        </p:txBody>
      </p:sp>
      <p:sp>
        <p:nvSpPr>
          <p:cNvPr id="4" name="Прямоугольник 3"/>
          <p:cNvSpPr>
            <a:extLst>
              <a:ext uri="smNativeData">
                <pr:smNativeData xmlns="" xmlns:p14="http://schemas.microsoft.com/office/powerpoint/2010/main" xmlns:pr="smNativeData" val="SMDATA_13_wVgXaRMAAAAlAAAAZAAAAE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o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IgY2EMAAAAEAAAAAAAAAAAAAAAAAAAAAAAAAAeAAAAaAAAAAAAAAAAAAAAAAAAAAAAAAAAAAAAECcAABAnAAAAAAAAAAAAAAAAAAAAAAAAAAAAAAAAAAAAAAAAAAAAABQAAAAAAAAAwMD/AAAAAABkAAAAMgAAAAAAAABkAAAAAAAAAH9/fwAKAAAAHwAAAFQAAAD///8A////AQAAAAAAAAAAAAAAAAAAAAAAAAAAAAAAAAAAAAAAAAAAAAAAAH9/fwDn5uYDzMzMAMDA/wB/f38AAAAAAAAAAAAAAAAAAAAAAAAAAAAhAAAAGAAAABQAAADzRgAAHAEAAGJJAABiAwAAECAAACYAAAAIAAAA//////////8="/>
              </a:ext>
            </a:extLst>
          </p:cNvSpPr>
          <p:nvPr/>
        </p:nvSpPr>
        <p:spPr>
          <a:xfrm flipH="1">
            <a:off x="11533505" y="180340"/>
            <a:ext cx="395605" cy="36957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ru-RU"/>
            </a:pPr>
            <a:r>
              <a:rPr lang="uk-UA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9</a:t>
            </a:r>
            <a:endParaRPr lang="ru-RU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  <p:pic>
        <p:nvPicPr>
          <p:cNvPr id="5" name="Рисунок 4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wVgXa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B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UgMAABYOAAAjGgAAyB0AABAAAAAmAAAACAAAAP//////////"/>
              </a:ext>
            </a:extLst>
          </p:cNvPicPr>
          <p:nvPr/>
        </p:nvPicPr>
        <p:blipFill rotWithShape="1">
          <a:blip r:embed="rId4"/>
          <a:srcRect r="6281"/>
          <a:stretch/>
        </p:blipFill>
        <p:spPr>
          <a:xfrm>
            <a:off x="615854" y="2872740"/>
            <a:ext cx="3476069" cy="25514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8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wVgXa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Jx0AAP4PAADxMgAA4BsAABAAAAAmAAAACAAAAP//////////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4658247" y="3093890"/>
            <a:ext cx="3542030" cy="19316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Рисунок 10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wVgXa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9TUAAMQPAAALSQAAyB0AABAAAAAmAAAACAAAAP//////////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8610827" y="2924027"/>
            <a:ext cx="3102610" cy="227838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TextBox 14"/>
          <p:cNvSpPr>
            <a:extLst>
              <a:ext uri="smNativeData">
                <pr:smNativeData xmlns="" xmlns:p14="http://schemas.microsoft.com/office/powerpoint/2010/main" xmlns:pr="smNativeData" val="SMDATA_13_wVgXaR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ZhY2U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CeAQAAMB8AAApJAACwIwAAECAAACYAAAAIAAAA//////////8="/>
              </a:ext>
            </a:extLst>
          </p:cNvSpPr>
          <p:nvPr/>
        </p:nvSpPr>
        <p:spPr>
          <a:xfrm>
            <a:off x="262889" y="5567254"/>
            <a:ext cx="11610340" cy="42270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ru-RU"/>
            </a:pPr>
            <a:r>
              <a:rPr lang="ru-RU" b="1" dirty="0" smtClean="0">
                <a:latin typeface="Times New Roman" pitchFamily="1" charset="-52"/>
                <a:ea typeface="Times New Roman" pitchFamily="1" charset="-52"/>
                <a:cs typeface="Calibri" pitchFamily="2" charset="-52"/>
              </a:rPr>
              <a:t>        1-</a:t>
            </a:r>
            <a:r>
              <a:rPr lang="en-US" b="1" dirty="0">
                <a:latin typeface="Times New Roman" pitchFamily="1" charset="-52"/>
                <a:ea typeface="Times New Roman" pitchFamily="1" charset="-52"/>
                <a:cs typeface="Calibri" pitchFamily="2" charset="-52"/>
              </a:rPr>
              <a:t>й </a:t>
            </a:r>
            <a:r>
              <a:rPr lang="en-US" b="1" dirty="0" err="1">
                <a:latin typeface="Times New Roman" pitchFamily="1" charset="-52"/>
                <a:ea typeface="Times New Roman" pitchFamily="1" charset="-52"/>
                <a:cs typeface="Calibri" pitchFamily="2" charset="-52"/>
              </a:rPr>
              <a:t>робочий</a:t>
            </a:r>
            <a:r>
              <a:rPr lang="en-US" b="1" dirty="0">
                <a:latin typeface="Times New Roman" pitchFamily="1" charset="-52"/>
                <a:ea typeface="Times New Roman" pitchFamily="1" charset="-52"/>
                <a:cs typeface="Calibri" pitchFamily="2" charset="-52"/>
              </a:rPr>
              <a:t> </a:t>
            </a:r>
            <a:r>
              <a:rPr lang="en-US" b="1" dirty="0" err="1">
                <a:latin typeface="Times New Roman" pitchFamily="1" charset="-52"/>
                <a:ea typeface="Times New Roman" pitchFamily="1" charset="-52"/>
                <a:cs typeface="Calibri" pitchFamily="2" charset="-52"/>
              </a:rPr>
              <a:t>режим</a:t>
            </a:r>
            <a:r>
              <a:rPr lang="ru-RU" b="1" dirty="0">
                <a:latin typeface="Times New Roman" pitchFamily="1" charset="-52"/>
                <a:ea typeface="Times New Roman" pitchFamily="1" charset="-52"/>
                <a:cs typeface="Calibri" pitchFamily="2" charset="-52"/>
              </a:rPr>
              <a:t>              </a:t>
            </a:r>
            <a:r>
              <a:rPr lang="ru-RU" b="1" dirty="0" smtClean="0">
                <a:latin typeface="Times New Roman" pitchFamily="1" charset="-52"/>
                <a:ea typeface="Times New Roman" pitchFamily="1" charset="-52"/>
                <a:cs typeface="Calibri" pitchFamily="2" charset="-52"/>
              </a:rPr>
              <a:t>                        </a:t>
            </a:r>
            <a:r>
              <a:rPr lang="ru-RU" b="1" dirty="0">
                <a:latin typeface="Times New Roman" pitchFamily="1" charset="-52"/>
                <a:ea typeface="Times New Roman" pitchFamily="1" charset="-52"/>
                <a:cs typeface="Calibri" pitchFamily="2" charset="-52"/>
              </a:rPr>
              <a:t>2-</a:t>
            </a:r>
            <a:r>
              <a:rPr lang="en-US" b="1" dirty="0">
                <a:latin typeface="Times New Roman" pitchFamily="1" charset="-52"/>
                <a:ea typeface="Times New Roman" pitchFamily="1" charset="-52"/>
                <a:cs typeface="Calibri" pitchFamily="2" charset="-52"/>
              </a:rPr>
              <a:t>й </a:t>
            </a:r>
            <a:r>
              <a:rPr lang="en-US" b="1" dirty="0" err="1">
                <a:latin typeface="Times New Roman" pitchFamily="1" charset="-52"/>
                <a:ea typeface="Times New Roman" pitchFamily="1" charset="-52"/>
                <a:cs typeface="Calibri" pitchFamily="2" charset="-52"/>
              </a:rPr>
              <a:t>робочий</a:t>
            </a:r>
            <a:r>
              <a:rPr lang="en-US" b="1" dirty="0">
                <a:latin typeface="Times New Roman" pitchFamily="1" charset="-52"/>
                <a:ea typeface="Times New Roman" pitchFamily="1" charset="-52"/>
                <a:cs typeface="Calibri" pitchFamily="2" charset="-52"/>
              </a:rPr>
              <a:t> </a:t>
            </a:r>
            <a:r>
              <a:rPr lang="en-US" b="1" dirty="0" err="1">
                <a:latin typeface="Times New Roman" pitchFamily="1" charset="-52"/>
                <a:ea typeface="Times New Roman" pitchFamily="1" charset="-52"/>
                <a:cs typeface="Calibri" pitchFamily="2" charset="-52"/>
              </a:rPr>
              <a:t>режим</a:t>
            </a:r>
            <a:r>
              <a:rPr lang="ru-RU" b="1" dirty="0">
                <a:latin typeface="Times New Roman" pitchFamily="1" charset="-52"/>
                <a:ea typeface="Times New Roman" pitchFamily="1" charset="-52"/>
                <a:cs typeface="Calibri" pitchFamily="2" charset="-52"/>
              </a:rPr>
              <a:t>                                       </a:t>
            </a:r>
            <a:r>
              <a:rPr lang="ru-RU" b="1" dirty="0" smtClean="0">
                <a:latin typeface="Times New Roman" pitchFamily="1" charset="-52"/>
                <a:ea typeface="Times New Roman" pitchFamily="1" charset="-52"/>
                <a:cs typeface="Calibri" pitchFamily="2" charset="-52"/>
              </a:rPr>
              <a:t>3-</a:t>
            </a:r>
            <a:r>
              <a:rPr lang="en-US" b="1" dirty="0">
                <a:latin typeface="Times New Roman" pitchFamily="1" charset="-52"/>
                <a:ea typeface="Times New Roman" pitchFamily="1" charset="-52"/>
                <a:cs typeface="Calibri" pitchFamily="2" charset="-52"/>
              </a:rPr>
              <a:t>й </a:t>
            </a:r>
            <a:r>
              <a:rPr lang="en-US" b="1" dirty="0" err="1">
                <a:latin typeface="Times New Roman" pitchFamily="1" charset="-52"/>
                <a:ea typeface="Times New Roman" pitchFamily="1" charset="-52"/>
                <a:cs typeface="Calibri" pitchFamily="2" charset="-52"/>
              </a:rPr>
              <a:t>робочий</a:t>
            </a:r>
            <a:r>
              <a:rPr lang="en-US" b="1" dirty="0">
                <a:latin typeface="Times New Roman" pitchFamily="1" charset="-52"/>
                <a:ea typeface="Times New Roman" pitchFamily="1" charset="-52"/>
                <a:cs typeface="Calibri" pitchFamily="2" charset="-52"/>
              </a:rPr>
              <a:t> </a:t>
            </a:r>
            <a:r>
              <a:rPr lang="en-US" b="1" dirty="0" err="1" smtClean="0">
                <a:latin typeface="Times New Roman" pitchFamily="1" charset="-52"/>
                <a:ea typeface="Times New Roman" pitchFamily="1" charset="-52"/>
                <a:cs typeface="Calibri" pitchFamily="2" charset="-52"/>
              </a:rPr>
              <a:t>режим</a:t>
            </a:r>
            <a:endParaRPr lang="en-US" b="1" dirty="0">
              <a:latin typeface="Times New Roman" pitchFamily="1" charset="-52"/>
              <a:ea typeface="Times New Roman" pitchFamily="1" charset="-52"/>
              <a:cs typeface="Calibri" pitchFamily="2" charset="-52"/>
            </a:endParaRPr>
          </a:p>
        </p:txBody>
      </p:sp>
      <p:pic>
        <p:nvPicPr>
          <p:cNvPr id="9" name="Записанный звук">
            <a:hlinkClick r:id="" action="ppaction://media"/>
          </p:cNvPr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wVgXa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lwIAANglAACXBQAA2CgAABAAAAAmAAAACAAAAP//////////"/>
              </a:ext>
            </a:extLst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1005" y="6151880"/>
            <a:ext cx="487680" cy="48768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478491" y="1986902"/>
            <a:ext cx="41195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Times New Roman" pitchFamily="1" charset="-52"/>
                <a:ea typeface="Times New Roman" pitchFamily="1" charset="-52"/>
              </a:rPr>
              <a:t>Основні режими роботи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9" grpId="0" animBg="1" advAuto="0"/>
    </p:bldLst>
    <p:extLst>
      <p:ext uri="smNativeData">
        <pr:smNativeData xmlns="" xmlns:p14="http://schemas.microsoft.com/office/powerpoint/2010/main" xmlns:pr="smNativeData" val="wVgXaQEAAAAFAAAA/f///wYAAAABAAAAAAAAAAAAAAAAAAAAAAAAAA=="/>
      </p:ext>
    </p:ext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sentation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4472C4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5B9BD5"/>
        </a:accent5>
        <a:accent6>
          <a:srgbClr val="70AD47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4472C4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5B9BD5"/>
        </a:accent5>
        <a:accent6>
          <a:srgbClr val="70AD47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799</Words>
  <Application>Microsoft Office PowerPoint</Application>
  <PresentationFormat>Широкоэкранный</PresentationFormat>
  <Paragraphs>115</Paragraphs>
  <Slides>15</Slides>
  <Notes>0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Times New Roman</vt:lpstr>
      <vt:lpstr>Wingdings</vt:lpstr>
      <vt:lpstr>Presentation</vt:lpstr>
      <vt:lpstr> ДВОХСИСТЕМИНІ ВІТРОЕРГЕТИЧНІ УСТАНОВКИ ПІДВИЩЕНОЇ ПОТУЖНОСТІ</vt:lpstr>
      <vt:lpstr> Вступ та основні проблеми </vt:lpstr>
      <vt:lpstr>Мета та завдання дослідження</vt:lpstr>
      <vt:lpstr>   вид спереду                            вид з боку</vt:lpstr>
      <vt:lpstr>Методологія дослідження : Рівняння динаміки руху генераторів</vt:lpstr>
      <vt:lpstr>Методологія дослідження:  Аналіз тенденції зміни маси генераторів ДВЕУ</vt:lpstr>
      <vt:lpstr>Результати: Аналіз тенденції зміни маси генераторів ДВЕУ</vt:lpstr>
      <vt:lpstr>Результати: Аналіз тенденції зміни маси генераторів ДВЕУ</vt:lpstr>
      <vt:lpstr>Режими роботи ДВЕУ </vt:lpstr>
      <vt:lpstr>Ефективність ДВЕУ</vt:lpstr>
      <vt:lpstr>Ефективність ДВЕУ</vt:lpstr>
      <vt:lpstr>Ефективність ДВЕУ</vt:lpstr>
      <vt:lpstr>Висновки  </vt:lpstr>
      <vt:lpstr>Визнання 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Efficacy Evaluation of High-Power  Dual-System Wind Turbines</dc:title>
  <dc:subject/>
  <dc:creator>Олександра Сергіївна Немикіна</dc:creator>
  <cp:keywords/>
  <dc:description/>
  <cp:lastModifiedBy>Alex</cp:lastModifiedBy>
  <cp:revision>39</cp:revision>
  <dcterms:created xsi:type="dcterms:W3CDTF">2025-04-05T14:45:09Z</dcterms:created>
  <dcterms:modified xsi:type="dcterms:W3CDTF">2025-11-15T16:37:53Z</dcterms:modified>
</cp:coreProperties>
</file>