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3" r:id="rId7"/>
    <p:sldId id="275" r:id="rId8"/>
    <p:sldId id="276" r:id="rId9"/>
    <p:sldId id="262" r:id="rId10"/>
    <p:sldId id="264" r:id="rId11"/>
    <p:sldId id="277" r:id="rId12"/>
    <p:sldId id="278" r:id="rId13"/>
    <p:sldId id="279" r:id="rId14"/>
    <p:sldId id="265" r:id="rId15"/>
    <p:sldId id="266" r:id="rId16"/>
    <p:sldId id="267" r:id="rId17"/>
    <p:sldId id="268" r:id="rId18"/>
    <p:sldId id="269" r:id="rId19"/>
    <p:sldId id="270" r:id="rId20"/>
    <p:sldId id="271" r:id="rId21"/>
    <p:sldId id="272" r:id="rId22"/>
    <p:sldId id="273" r:id="rId23"/>
    <p:sldId id="274" r:id="rId24"/>
    <p:sldId id="280" r:id="rId25"/>
    <p:sldId id="281" r:id="rId26"/>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Без стилю та сітки таблиці">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88" autoAdjust="0"/>
    <p:restoredTop sz="94660"/>
  </p:normalViewPr>
  <p:slideViewPr>
    <p:cSldViewPr snapToGrid="0">
      <p:cViewPr varScale="1">
        <p:scale>
          <a:sx n="84" d="100"/>
          <a:sy n="84" d="100"/>
        </p:scale>
        <p:origin x="100" y="2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ABFEA6-D4DC-AB52-570E-CAD00CEA5F3D}"/>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6D6B3805-F59F-097B-2018-50AC6EC351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9E23D381-DF2D-0C57-509F-953B3E36AC59}"/>
              </a:ext>
            </a:extLst>
          </p:cNvPr>
          <p:cNvSpPr>
            <a:spLocks noGrp="1"/>
          </p:cNvSpPr>
          <p:nvPr>
            <p:ph type="dt" sz="half" idx="10"/>
          </p:nvPr>
        </p:nvSpPr>
        <p:spPr/>
        <p:txBody>
          <a:bodyPr/>
          <a:lstStyle/>
          <a:p>
            <a:fld id="{323ACA1C-1D6A-4874-8DE5-45CB7C3FCB4D}" type="datetimeFigureOut">
              <a:rPr lang="uk-UA" smtClean="0"/>
              <a:t>18.11.2025</a:t>
            </a:fld>
            <a:endParaRPr lang="uk-UA"/>
          </a:p>
        </p:txBody>
      </p:sp>
      <p:sp>
        <p:nvSpPr>
          <p:cNvPr id="5" name="Місце для нижнього колонтитула 4">
            <a:extLst>
              <a:ext uri="{FF2B5EF4-FFF2-40B4-BE49-F238E27FC236}">
                <a16:creationId xmlns:a16="http://schemas.microsoft.com/office/drawing/2014/main" id="{F8278D12-A995-FB24-0F4B-CB7F4B3EC3F9}"/>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EE24924E-49B3-1772-BA32-51CE44F721DF}"/>
              </a:ext>
            </a:extLst>
          </p:cNvPr>
          <p:cNvSpPr>
            <a:spLocks noGrp="1"/>
          </p:cNvSpPr>
          <p:nvPr>
            <p:ph type="sldNum" sz="quarter" idx="12"/>
          </p:nvPr>
        </p:nvSpPr>
        <p:spPr/>
        <p:txBody>
          <a:bodyPr/>
          <a:lstStyle/>
          <a:p>
            <a:fld id="{816137A9-34BC-47BB-B5FA-04C7E8B011F0}" type="slidenum">
              <a:rPr lang="uk-UA" smtClean="0"/>
              <a:t>‹№›</a:t>
            </a:fld>
            <a:endParaRPr lang="uk-UA"/>
          </a:p>
        </p:txBody>
      </p:sp>
    </p:spTree>
    <p:extLst>
      <p:ext uri="{BB962C8B-B14F-4D97-AF65-F5344CB8AC3E}">
        <p14:creationId xmlns:p14="http://schemas.microsoft.com/office/powerpoint/2010/main" val="1652001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066FE1-137D-42FE-3CDD-77DB4454EEAE}"/>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B95A4B3E-4595-EF03-0E54-854930821059}"/>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FE52EABD-4362-EB68-BDB9-E0FADFE0500F}"/>
              </a:ext>
            </a:extLst>
          </p:cNvPr>
          <p:cNvSpPr>
            <a:spLocks noGrp="1"/>
          </p:cNvSpPr>
          <p:nvPr>
            <p:ph type="dt" sz="half" idx="10"/>
          </p:nvPr>
        </p:nvSpPr>
        <p:spPr/>
        <p:txBody>
          <a:bodyPr/>
          <a:lstStyle/>
          <a:p>
            <a:fld id="{323ACA1C-1D6A-4874-8DE5-45CB7C3FCB4D}" type="datetimeFigureOut">
              <a:rPr lang="uk-UA" smtClean="0"/>
              <a:t>18.11.2025</a:t>
            </a:fld>
            <a:endParaRPr lang="uk-UA"/>
          </a:p>
        </p:txBody>
      </p:sp>
      <p:sp>
        <p:nvSpPr>
          <p:cNvPr id="5" name="Місце для нижнього колонтитула 4">
            <a:extLst>
              <a:ext uri="{FF2B5EF4-FFF2-40B4-BE49-F238E27FC236}">
                <a16:creationId xmlns:a16="http://schemas.microsoft.com/office/drawing/2014/main" id="{F2709A83-6C62-DEE5-00D5-2F8A5C6F603A}"/>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CE579A34-E3C3-0CFA-2868-DCFEE0F527A5}"/>
              </a:ext>
            </a:extLst>
          </p:cNvPr>
          <p:cNvSpPr>
            <a:spLocks noGrp="1"/>
          </p:cNvSpPr>
          <p:nvPr>
            <p:ph type="sldNum" sz="quarter" idx="12"/>
          </p:nvPr>
        </p:nvSpPr>
        <p:spPr/>
        <p:txBody>
          <a:bodyPr/>
          <a:lstStyle/>
          <a:p>
            <a:fld id="{816137A9-34BC-47BB-B5FA-04C7E8B011F0}" type="slidenum">
              <a:rPr lang="uk-UA" smtClean="0"/>
              <a:t>‹№›</a:t>
            </a:fld>
            <a:endParaRPr lang="uk-UA"/>
          </a:p>
        </p:txBody>
      </p:sp>
    </p:spTree>
    <p:extLst>
      <p:ext uri="{BB962C8B-B14F-4D97-AF65-F5344CB8AC3E}">
        <p14:creationId xmlns:p14="http://schemas.microsoft.com/office/powerpoint/2010/main" val="4155636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631A09AD-0D6F-1D20-D16B-93D06BA67402}"/>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72D47EEC-3F9F-491F-DDA8-EEE8ABED896A}"/>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D83A77B5-FC52-AC26-4398-67C8485BED9E}"/>
              </a:ext>
            </a:extLst>
          </p:cNvPr>
          <p:cNvSpPr>
            <a:spLocks noGrp="1"/>
          </p:cNvSpPr>
          <p:nvPr>
            <p:ph type="dt" sz="half" idx="10"/>
          </p:nvPr>
        </p:nvSpPr>
        <p:spPr/>
        <p:txBody>
          <a:bodyPr/>
          <a:lstStyle/>
          <a:p>
            <a:fld id="{323ACA1C-1D6A-4874-8DE5-45CB7C3FCB4D}" type="datetimeFigureOut">
              <a:rPr lang="uk-UA" smtClean="0"/>
              <a:t>18.11.2025</a:t>
            </a:fld>
            <a:endParaRPr lang="uk-UA"/>
          </a:p>
        </p:txBody>
      </p:sp>
      <p:sp>
        <p:nvSpPr>
          <p:cNvPr id="5" name="Місце для нижнього колонтитула 4">
            <a:extLst>
              <a:ext uri="{FF2B5EF4-FFF2-40B4-BE49-F238E27FC236}">
                <a16:creationId xmlns:a16="http://schemas.microsoft.com/office/drawing/2014/main" id="{EAD76F1F-2294-8EC5-AD12-E9968C1E0C49}"/>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79D48B91-0555-228E-2CFF-EC5B5E51E30B}"/>
              </a:ext>
            </a:extLst>
          </p:cNvPr>
          <p:cNvSpPr>
            <a:spLocks noGrp="1"/>
          </p:cNvSpPr>
          <p:nvPr>
            <p:ph type="sldNum" sz="quarter" idx="12"/>
          </p:nvPr>
        </p:nvSpPr>
        <p:spPr/>
        <p:txBody>
          <a:bodyPr/>
          <a:lstStyle/>
          <a:p>
            <a:fld id="{816137A9-34BC-47BB-B5FA-04C7E8B011F0}" type="slidenum">
              <a:rPr lang="uk-UA" smtClean="0"/>
              <a:t>‹№›</a:t>
            </a:fld>
            <a:endParaRPr lang="uk-UA"/>
          </a:p>
        </p:txBody>
      </p:sp>
    </p:spTree>
    <p:extLst>
      <p:ext uri="{BB962C8B-B14F-4D97-AF65-F5344CB8AC3E}">
        <p14:creationId xmlns:p14="http://schemas.microsoft.com/office/powerpoint/2010/main" val="335702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6D2C11-0CE2-D683-559A-85D338C94604}"/>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935A74D6-7D6D-D360-6E5E-370D77E5F207}"/>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58A993C8-AB40-1FD6-A61C-1A3BAC4113FE}"/>
              </a:ext>
            </a:extLst>
          </p:cNvPr>
          <p:cNvSpPr>
            <a:spLocks noGrp="1"/>
          </p:cNvSpPr>
          <p:nvPr>
            <p:ph type="dt" sz="half" idx="10"/>
          </p:nvPr>
        </p:nvSpPr>
        <p:spPr/>
        <p:txBody>
          <a:bodyPr/>
          <a:lstStyle/>
          <a:p>
            <a:fld id="{323ACA1C-1D6A-4874-8DE5-45CB7C3FCB4D}" type="datetimeFigureOut">
              <a:rPr lang="uk-UA" smtClean="0"/>
              <a:t>18.11.2025</a:t>
            </a:fld>
            <a:endParaRPr lang="uk-UA"/>
          </a:p>
        </p:txBody>
      </p:sp>
      <p:sp>
        <p:nvSpPr>
          <p:cNvPr id="5" name="Місце для нижнього колонтитула 4">
            <a:extLst>
              <a:ext uri="{FF2B5EF4-FFF2-40B4-BE49-F238E27FC236}">
                <a16:creationId xmlns:a16="http://schemas.microsoft.com/office/drawing/2014/main" id="{0470EB13-2521-6C4A-920E-050CF17D1766}"/>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310C1535-10CB-372F-B7C9-19F65BB3C8A7}"/>
              </a:ext>
            </a:extLst>
          </p:cNvPr>
          <p:cNvSpPr>
            <a:spLocks noGrp="1"/>
          </p:cNvSpPr>
          <p:nvPr>
            <p:ph type="sldNum" sz="quarter" idx="12"/>
          </p:nvPr>
        </p:nvSpPr>
        <p:spPr/>
        <p:txBody>
          <a:bodyPr/>
          <a:lstStyle/>
          <a:p>
            <a:fld id="{816137A9-34BC-47BB-B5FA-04C7E8B011F0}" type="slidenum">
              <a:rPr lang="uk-UA" smtClean="0"/>
              <a:t>‹№›</a:t>
            </a:fld>
            <a:endParaRPr lang="uk-UA"/>
          </a:p>
        </p:txBody>
      </p:sp>
    </p:spTree>
    <p:extLst>
      <p:ext uri="{BB962C8B-B14F-4D97-AF65-F5344CB8AC3E}">
        <p14:creationId xmlns:p14="http://schemas.microsoft.com/office/powerpoint/2010/main" val="361483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8DF96B-050F-D323-9BA1-F06892CEB907}"/>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3F429E2E-8BFD-DB50-FDB0-1542461AD5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67AE908F-9396-CB41-54A5-A842A9135E11}"/>
              </a:ext>
            </a:extLst>
          </p:cNvPr>
          <p:cNvSpPr>
            <a:spLocks noGrp="1"/>
          </p:cNvSpPr>
          <p:nvPr>
            <p:ph type="dt" sz="half" idx="10"/>
          </p:nvPr>
        </p:nvSpPr>
        <p:spPr/>
        <p:txBody>
          <a:bodyPr/>
          <a:lstStyle/>
          <a:p>
            <a:fld id="{323ACA1C-1D6A-4874-8DE5-45CB7C3FCB4D}" type="datetimeFigureOut">
              <a:rPr lang="uk-UA" smtClean="0"/>
              <a:t>18.11.2025</a:t>
            </a:fld>
            <a:endParaRPr lang="uk-UA"/>
          </a:p>
        </p:txBody>
      </p:sp>
      <p:sp>
        <p:nvSpPr>
          <p:cNvPr id="5" name="Місце для нижнього колонтитула 4">
            <a:extLst>
              <a:ext uri="{FF2B5EF4-FFF2-40B4-BE49-F238E27FC236}">
                <a16:creationId xmlns:a16="http://schemas.microsoft.com/office/drawing/2014/main" id="{4A6AA5A8-B1E1-CA03-305C-C856EC866668}"/>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F0EDF9F9-93F1-B59C-F532-EED1C66A5E3F}"/>
              </a:ext>
            </a:extLst>
          </p:cNvPr>
          <p:cNvSpPr>
            <a:spLocks noGrp="1"/>
          </p:cNvSpPr>
          <p:nvPr>
            <p:ph type="sldNum" sz="quarter" idx="12"/>
          </p:nvPr>
        </p:nvSpPr>
        <p:spPr/>
        <p:txBody>
          <a:bodyPr/>
          <a:lstStyle/>
          <a:p>
            <a:fld id="{816137A9-34BC-47BB-B5FA-04C7E8B011F0}" type="slidenum">
              <a:rPr lang="uk-UA" smtClean="0"/>
              <a:t>‹№›</a:t>
            </a:fld>
            <a:endParaRPr lang="uk-UA"/>
          </a:p>
        </p:txBody>
      </p:sp>
    </p:spTree>
    <p:extLst>
      <p:ext uri="{BB962C8B-B14F-4D97-AF65-F5344CB8AC3E}">
        <p14:creationId xmlns:p14="http://schemas.microsoft.com/office/powerpoint/2010/main" val="430838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F85D73-0E83-1F2F-4328-96BAECF4020B}"/>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4DCE85B3-E8D1-D2E1-3AC5-EB4CA8B7EC82}"/>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C5A06E76-A34E-7FCA-3E8F-6F6494963C86}"/>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C10A3558-12DE-CDEF-4BF4-0A0577873257}"/>
              </a:ext>
            </a:extLst>
          </p:cNvPr>
          <p:cNvSpPr>
            <a:spLocks noGrp="1"/>
          </p:cNvSpPr>
          <p:nvPr>
            <p:ph type="dt" sz="half" idx="10"/>
          </p:nvPr>
        </p:nvSpPr>
        <p:spPr/>
        <p:txBody>
          <a:bodyPr/>
          <a:lstStyle/>
          <a:p>
            <a:fld id="{323ACA1C-1D6A-4874-8DE5-45CB7C3FCB4D}" type="datetimeFigureOut">
              <a:rPr lang="uk-UA" smtClean="0"/>
              <a:t>18.11.2025</a:t>
            </a:fld>
            <a:endParaRPr lang="uk-UA"/>
          </a:p>
        </p:txBody>
      </p:sp>
      <p:sp>
        <p:nvSpPr>
          <p:cNvPr id="6" name="Місце для нижнього колонтитула 5">
            <a:extLst>
              <a:ext uri="{FF2B5EF4-FFF2-40B4-BE49-F238E27FC236}">
                <a16:creationId xmlns:a16="http://schemas.microsoft.com/office/drawing/2014/main" id="{0AB97327-D58E-0B61-1032-39D85B9BEDB3}"/>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19B417B3-21A7-47EF-8A7E-442254D88A3F}"/>
              </a:ext>
            </a:extLst>
          </p:cNvPr>
          <p:cNvSpPr>
            <a:spLocks noGrp="1"/>
          </p:cNvSpPr>
          <p:nvPr>
            <p:ph type="sldNum" sz="quarter" idx="12"/>
          </p:nvPr>
        </p:nvSpPr>
        <p:spPr/>
        <p:txBody>
          <a:bodyPr/>
          <a:lstStyle/>
          <a:p>
            <a:fld id="{816137A9-34BC-47BB-B5FA-04C7E8B011F0}" type="slidenum">
              <a:rPr lang="uk-UA" smtClean="0"/>
              <a:t>‹№›</a:t>
            </a:fld>
            <a:endParaRPr lang="uk-UA"/>
          </a:p>
        </p:txBody>
      </p:sp>
    </p:spTree>
    <p:extLst>
      <p:ext uri="{BB962C8B-B14F-4D97-AF65-F5344CB8AC3E}">
        <p14:creationId xmlns:p14="http://schemas.microsoft.com/office/powerpoint/2010/main" val="1974767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9DFF52-7B41-6D0B-0146-ED68AEA9F500}"/>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B2D810E7-FA08-2B9D-88F3-C0561D9FE8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A7C84B6D-9598-86DA-8DFF-18981AA88A20}"/>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9B76D3C9-52B8-B038-88FB-6FAA691DC6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7BF1D330-450A-2DD8-9466-12D8622A7467}"/>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98310F99-0F21-89AF-502C-F6D43D4EFB85}"/>
              </a:ext>
            </a:extLst>
          </p:cNvPr>
          <p:cNvSpPr>
            <a:spLocks noGrp="1"/>
          </p:cNvSpPr>
          <p:nvPr>
            <p:ph type="dt" sz="half" idx="10"/>
          </p:nvPr>
        </p:nvSpPr>
        <p:spPr/>
        <p:txBody>
          <a:bodyPr/>
          <a:lstStyle/>
          <a:p>
            <a:fld id="{323ACA1C-1D6A-4874-8DE5-45CB7C3FCB4D}" type="datetimeFigureOut">
              <a:rPr lang="uk-UA" smtClean="0"/>
              <a:t>18.11.2025</a:t>
            </a:fld>
            <a:endParaRPr lang="uk-UA"/>
          </a:p>
        </p:txBody>
      </p:sp>
      <p:sp>
        <p:nvSpPr>
          <p:cNvPr id="8" name="Місце для нижнього колонтитула 7">
            <a:extLst>
              <a:ext uri="{FF2B5EF4-FFF2-40B4-BE49-F238E27FC236}">
                <a16:creationId xmlns:a16="http://schemas.microsoft.com/office/drawing/2014/main" id="{528205DB-C301-0EAA-D578-9E319BB521B2}"/>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426F8B4C-0822-650C-7336-321A387DBEC1}"/>
              </a:ext>
            </a:extLst>
          </p:cNvPr>
          <p:cNvSpPr>
            <a:spLocks noGrp="1"/>
          </p:cNvSpPr>
          <p:nvPr>
            <p:ph type="sldNum" sz="quarter" idx="12"/>
          </p:nvPr>
        </p:nvSpPr>
        <p:spPr/>
        <p:txBody>
          <a:bodyPr/>
          <a:lstStyle/>
          <a:p>
            <a:fld id="{816137A9-34BC-47BB-B5FA-04C7E8B011F0}" type="slidenum">
              <a:rPr lang="uk-UA" smtClean="0"/>
              <a:t>‹№›</a:t>
            </a:fld>
            <a:endParaRPr lang="uk-UA"/>
          </a:p>
        </p:txBody>
      </p:sp>
    </p:spTree>
    <p:extLst>
      <p:ext uri="{BB962C8B-B14F-4D97-AF65-F5344CB8AC3E}">
        <p14:creationId xmlns:p14="http://schemas.microsoft.com/office/powerpoint/2010/main" val="2172016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1C76E1-CC88-F8D3-C49C-938C5B826796}"/>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862CBFED-DEB8-1864-5040-DD7243F30B8C}"/>
              </a:ext>
            </a:extLst>
          </p:cNvPr>
          <p:cNvSpPr>
            <a:spLocks noGrp="1"/>
          </p:cNvSpPr>
          <p:nvPr>
            <p:ph type="dt" sz="half" idx="10"/>
          </p:nvPr>
        </p:nvSpPr>
        <p:spPr/>
        <p:txBody>
          <a:bodyPr/>
          <a:lstStyle/>
          <a:p>
            <a:fld id="{323ACA1C-1D6A-4874-8DE5-45CB7C3FCB4D}" type="datetimeFigureOut">
              <a:rPr lang="uk-UA" smtClean="0"/>
              <a:t>18.11.2025</a:t>
            </a:fld>
            <a:endParaRPr lang="uk-UA"/>
          </a:p>
        </p:txBody>
      </p:sp>
      <p:sp>
        <p:nvSpPr>
          <p:cNvPr id="4" name="Місце для нижнього колонтитула 3">
            <a:extLst>
              <a:ext uri="{FF2B5EF4-FFF2-40B4-BE49-F238E27FC236}">
                <a16:creationId xmlns:a16="http://schemas.microsoft.com/office/drawing/2014/main" id="{F000E2AE-E194-A71F-8D6A-EB969A101153}"/>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6AC0F8D6-EAA5-CA45-6574-6B5A3305DB0D}"/>
              </a:ext>
            </a:extLst>
          </p:cNvPr>
          <p:cNvSpPr>
            <a:spLocks noGrp="1"/>
          </p:cNvSpPr>
          <p:nvPr>
            <p:ph type="sldNum" sz="quarter" idx="12"/>
          </p:nvPr>
        </p:nvSpPr>
        <p:spPr/>
        <p:txBody>
          <a:bodyPr/>
          <a:lstStyle/>
          <a:p>
            <a:fld id="{816137A9-34BC-47BB-B5FA-04C7E8B011F0}" type="slidenum">
              <a:rPr lang="uk-UA" smtClean="0"/>
              <a:t>‹№›</a:t>
            </a:fld>
            <a:endParaRPr lang="uk-UA"/>
          </a:p>
        </p:txBody>
      </p:sp>
    </p:spTree>
    <p:extLst>
      <p:ext uri="{BB962C8B-B14F-4D97-AF65-F5344CB8AC3E}">
        <p14:creationId xmlns:p14="http://schemas.microsoft.com/office/powerpoint/2010/main" val="7693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7C8838C3-ED18-6925-63BB-163BD5FA2C08}"/>
              </a:ext>
            </a:extLst>
          </p:cNvPr>
          <p:cNvSpPr>
            <a:spLocks noGrp="1"/>
          </p:cNvSpPr>
          <p:nvPr>
            <p:ph type="dt" sz="half" idx="10"/>
          </p:nvPr>
        </p:nvSpPr>
        <p:spPr/>
        <p:txBody>
          <a:bodyPr/>
          <a:lstStyle/>
          <a:p>
            <a:fld id="{323ACA1C-1D6A-4874-8DE5-45CB7C3FCB4D}" type="datetimeFigureOut">
              <a:rPr lang="uk-UA" smtClean="0"/>
              <a:t>18.11.2025</a:t>
            </a:fld>
            <a:endParaRPr lang="uk-UA"/>
          </a:p>
        </p:txBody>
      </p:sp>
      <p:sp>
        <p:nvSpPr>
          <p:cNvPr id="3" name="Місце для нижнього колонтитула 2">
            <a:extLst>
              <a:ext uri="{FF2B5EF4-FFF2-40B4-BE49-F238E27FC236}">
                <a16:creationId xmlns:a16="http://schemas.microsoft.com/office/drawing/2014/main" id="{762748F4-A351-34AB-98EB-C77CC0D75DDF}"/>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500DC192-E545-9CDC-D26B-8E9F87A9BA72}"/>
              </a:ext>
            </a:extLst>
          </p:cNvPr>
          <p:cNvSpPr>
            <a:spLocks noGrp="1"/>
          </p:cNvSpPr>
          <p:nvPr>
            <p:ph type="sldNum" sz="quarter" idx="12"/>
          </p:nvPr>
        </p:nvSpPr>
        <p:spPr/>
        <p:txBody>
          <a:bodyPr/>
          <a:lstStyle/>
          <a:p>
            <a:fld id="{816137A9-34BC-47BB-B5FA-04C7E8B011F0}" type="slidenum">
              <a:rPr lang="uk-UA" smtClean="0"/>
              <a:t>‹№›</a:t>
            </a:fld>
            <a:endParaRPr lang="uk-UA"/>
          </a:p>
        </p:txBody>
      </p:sp>
    </p:spTree>
    <p:extLst>
      <p:ext uri="{BB962C8B-B14F-4D97-AF65-F5344CB8AC3E}">
        <p14:creationId xmlns:p14="http://schemas.microsoft.com/office/powerpoint/2010/main" val="407562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B85F5A-FAA7-29E4-6F43-887F7CFA8AB1}"/>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54337B7B-48AF-E614-A446-FBEF77BF27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27BFA5A8-D5BC-B9D9-E30F-0DC29A75D7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00EA7224-88C9-6EFC-612E-19572DEF73DA}"/>
              </a:ext>
            </a:extLst>
          </p:cNvPr>
          <p:cNvSpPr>
            <a:spLocks noGrp="1"/>
          </p:cNvSpPr>
          <p:nvPr>
            <p:ph type="dt" sz="half" idx="10"/>
          </p:nvPr>
        </p:nvSpPr>
        <p:spPr/>
        <p:txBody>
          <a:bodyPr/>
          <a:lstStyle/>
          <a:p>
            <a:fld id="{323ACA1C-1D6A-4874-8DE5-45CB7C3FCB4D}" type="datetimeFigureOut">
              <a:rPr lang="uk-UA" smtClean="0"/>
              <a:t>18.11.2025</a:t>
            </a:fld>
            <a:endParaRPr lang="uk-UA"/>
          </a:p>
        </p:txBody>
      </p:sp>
      <p:sp>
        <p:nvSpPr>
          <p:cNvPr id="6" name="Місце для нижнього колонтитула 5">
            <a:extLst>
              <a:ext uri="{FF2B5EF4-FFF2-40B4-BE49-F238E27FC236}">
                <a16:creationId xmlns:a16="http://schemas.microsoft.com/office/drawing/2014/main" id="{8C3B732B-DD45-DE9A-C1DF-723F23CA93C5}"/>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7F7F3905-9842-CC04-1941-0EDA01CFC20E}"/>
              </a:ext>
            </a:extLst>
          </p:cNvPr>
          <p:cNvSpPr>
            <a:spLocks noGrp="1"/>
          </p:cNvSpPr>
          <p:nvPr>
            <p:ph type="sldNum" sz="quarter" idx="12"/>
          </p:nvPr>
        </p:nvSpPr>
        <p:spPr/>
        <p:txBody>
          <a:bodyPr/>
          <a:lstStyle/>
          <a:p>
            <a:fld id="{816137A9-34BC-47BB-B5FA-04C7E8B011F0}" type="slidenum">
              <a:rPr lang="uk-UA" smtClean="0"/>
              <a:t>‹№›</a:t>
            </a:fld>
            <a:endParaRPr lang="uk-UA"/>
          </a:p>
        </p:txBody>
      </p:sp>
    </p:spTree>
    <p:extLst>
      <p:ext uri="{BB962C8B-B14F-4D97-AF65-F5344CB8AC3E}">
        <p14:creationId xmlns:p14="http://schemas.microsoft.com/office/powerpoint/2010/main" val="2336576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ECA00C-05EC-99EF-1357-6B82CFFA6B0F}"/>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B27AF9AF-B7AC-2E9D-48A9-A06703F5CC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F946DF7B-E984-6B64-4D8B-34E0EFFBA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247A44A0-8FA8-316F-E90B-A53F0E5FF314}"/>
              </a:ext>
            </a:extLst>
          </p:cNvPr>
          <p:cNvSpPr>
            <a:spLocks noGrp="1"/>
          </p:cNvSpPr>
          <p:nvPr>
            <p:ph type="dt" sz="half" idx="10"/>
          </p:nvPr>
        </p:nvSpPr>
        <p:spPr/>
        <p:txBody>
          <a:bodyPr/>
          <a:lstStyle/>
          <a:p>
            <a:fld id="{323ACA1C-1D6A-4874-8DE5-45CB7C3FCB4D}" type="datetimeFigureOut">
              <a:rPr lang="uk-UA" smtClean="0"/>
              <a:t>18.11.2025</a:t>
            </a:fld>
            <a:endParaRPr lang="uk-UA"/>
          </a:p>
        </p:txBody>
      </p:sp>
      <p:sp>
        <p:nvSpPr>
          <p:cNvPr id="6" name="Місце для нижнього колонтитула 5">
            <a:extLst>
              <a:ext uri="{FF2B5EF4-FFF2-40B4-BE49-F238E27FC236}">
                <a16:creationId xmlns:a16="http://schemas.microsoft.com/office/drawing/2014/main" id="{2F191CA4-C1D0-1502-7724-1E2D96D2916D}"/>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BD8030B4-0610-30E7-3952-2EC9F7F07031}"/>
              </a:ext>
            </a:extLst>
          </p:cNvPr>
          <p:cNvSpPr>
            <a:spLocks noGrp="1"/>
          </p:cNvSpPr>
          <p:nvPr>
            <p:ph type="sldNum" sz="quarter" idx="12"/>
          </p:nvPr>
        </p:nvSpPr>
        <p:spPr/>
        <p:txBody>
          <a:bodyPr/>
          <a:lstStyle/>
          <a:p>
            <a:fld id="{816137A9-34BC-47BB-B5FA-04C7E8B011F0}" type="slidenum">
              <a:rPr lang="uk-UA" smtClean="0"/>
              <a:t>‹№›</a:t>
            </a:fld>
            <a:endParaRPr lang="uk-UA"/>
          </a:p>
        </p:txBody>
      </p:sp>
    </p:spTree>
    <p:extLst>
      <p:ext uri="{BB962C8B-B14F-4D97-AF65-F5344CB8AC3E}">
        <p14:creationId xmlns:p14="http://schemas.microsoft.com/office/powerpoint/2010/main" val="1716629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706BC751-7A8F-CA56-B91D-5346D0D500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E61928C2-0972-D3AC-5296-13FE955158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5DC1FB52-867E-F57C-AFC9-F2305D4097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ACA1C-1D6A-4874-8DE5-45CB7C3FCB4D}" type="datetimeFigureOut">
              <a:rPr lang="uk-UA" smtClean="0"/>
              <a:t>18.11.2025</a:t>
            </a:fld>
            <a:endParaRPr lang="uk-UA"/>
          </a:p>
        </p:txBody>
      </p:sp>
      <p:sp>
        <p:nvSpPr>
          <p:cNvPr id="5" name="Місце для нижнього колонтитула 4">
            <a:extLst>
              <a:ext uri="{FF2B5EF4-FFF2-40B4-BE49-F238E27FC236}">
                <a16:creationId xmlns:a16="http://schemas.microsoft.com/office/drawing/2014/main" id="{95B74FBC-F714-4E30-97BD-B412478E2C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980789F4-8ED8-D6C1-A89D-8232115FDF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6137A9-34BC-47BB-B5FA-04C7E8B011F0}" type="slidenum">
              <a:rPr lang="uk-UA" smtClean="0"/>
              <a:t>‹№›</a:t>
            </a:fld>
            <a:endParaRPr lang="uk-UA"/>
          </a:p>
        </p:txBody>
      </p:sp>
    </p:spTree>
    <p:extLst>
      <p:ext uri="{BB962C8B-B14F-4D97-AF65-F5344CB8AC3E}">
        <p14:creationId xmlns:p14="http://schemas.microsoft.com/office/powerpoint/2010/main" val="1407753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B160BE-76B6-12A0-81E2-67A8928D3CFE}"/>
              </a:ext>
            </a:extLst>
          </p:cNvPr>
          <p:cNvSpPr>
            <a:spLocks noGrp="1"/>
          </p:cNvSpPr>
          <p:nvPr>
            <p:ph type="ctrTitle"/>
          </p:nvPr>
        </p:nvSpPr>
        <p:spPr>
          <a:xfrm>
            <a:off x="294370" y="1019176"/>
            <a:ext cx="11763154" cy="1823570"/>
          </a:xfrm>
        </p:spPr>
        <p:txBody>
          <a:bodyPr>
            <a:normAutofit fontScale="90000"/>
          </a:bodyPr>
          <a:lstStyle/>
          <a:p>
            <a:r>
              <a:rPr lang="uk-UA" b="1" noProof="0" dirty="0">
                <a:solidFill>
                  <a:srgbClr val="002060"/>
                </a:solidFill>
              </a:rPr>
              <a:t>Ключові компетентності як основа для формування загальних </a:t>
            </a:r>
            <a:r>
              <a:rPr lang="uk-UA" b="1" noProof="0" dirty="0" err="1">
                <a:solidFill>
                  <a:srgbClr val="002060"/>
                </a:solidFill>
              </a:rPr>
              <a:t>компетентностей</a:t>
            </a:r>
            <a:endParaRPr lang="uk-UA" b="1" noProof="0" dirty="0">
              <a:solidFill>
                <a:srgbClr val="002060"/>
              </a:solidFill>
            </a:endParaRPr>
          </a:p>
        </p:txBody>
      </p:sp>
      <p:sp>
        <p:nvSpPr>
          <p:cNvPr id="3" name="Підзаголовок 2">
            <a:extLst>
              <a:ext uri="{FF2B5EF4-FFF2-40B4-BE49-F238E27FC236}">
                <a16:creationId xmlns:a16="http://schemas.microsoft.com/office/drawing/2014/main" id="{2C5D933A-0A6A-48D0-C0B1-1533190B4C5F}"/>
              </a:ext>
            </a:extLst>
          </p:cNvPr>
          <p:cNvSpPr>
            <a:spLocks noGrp="1"/>
          </p:cNvSpPr>
          <p:nvPr>
            <p:ph type="subTitle" idx="1"/>
          </p:nvPr>
        </p:nvSpPr>
        <p:spPr>
          <a:xfrm>
            <a:off x="1464039" y="3122198"/>
            <a:ext cx="9144000" cy="1655762"/>
          </a:xfrm>
        </p:spPr>
        <p:txBody>
          <a:bodyPr>
            <a:normAutofit lnSpcReduction="10000"/>
          </a:bodyPr>
          <a:lstStyle/>
          <a:p>
            <a:pPr lvl="0">
              <a:spcBef>
                <a:spcPts val="0"/>
              </a:spcBef>
            </a:pPr>
            <a:r>
              <a:rPr lang="uk-UA" dirty="0">
                <a:solidFill>
                  <a:srgbClr val="002060"/>
                </a:solidFill>
              </a:rPr>
              <a:t>Володимир Бахрушин</a:t>
            </a:r>
          </a:p>
          <a:p>
            <a:pPr lvl="0">
              <a:spcBef>
                <a:spcPts val="0"/>
              </a:spcBef>
            </a:pPr>
            <a:r>
              <a:rPr lang="uk-UA" dirty="0">
                <a:solidFill>
                  <a:srgbClr val="002060"/>
                </a:solidFill>
              </a:rPr>
              <a:t>Професор, д.ф.-</a:t>
            </a:r>
            <a:r>
              <a:rPr lang="uk-UA" dirty="0" err="1">
                <a:solidFill>
                  <a:srgbClr val="002060"/>
                </a:solidFill>
              </a:rPr>
              <a:t>м.н</a:t>
            </a:r>
            <a:r>
              <a:rPr lang="uk-UA" dirty="0">
                <a:solidFill>
                  <a:srgbClr val="002060"/>
                </a:solidFill>
              </a:rPr>
              <a:t>.</a:t>
            </a:r>
          </a:p>
          <a:p>
            <a:pPr lvl="0">
              <a:spcBef>
                <a:spcPts val="0"/>
              </a:spcBef>
            </a:pPr>
            <a:r>
              <a:rPr lang="uk-UA" dirty="0">
                <a:solidFill>
                  <a:srgbClr val="002060"/>
                </a:solidFill>
              </a:rPr>
              <a:t>НУ «Запорізька політехніка»</a:t>
            </a:r>
          </a:p>
          <a:p>
            <a:pPr lvl="0">
              <a:spcBef>
                <a:spcPts val="0"/>
              </a:spcBef>
            </a:pPr>
            <a:r>
              <a:rPr lang="uk-UA" dirty="0">
                <a:solidFill>
                  <a:srgbClr val="002060"/>
                </a:solidFill>
              </a:rPr>
              <a:t>Сектор вищої освіти НМР МОНУ</a:t>
            </a:r>
            <a:br>
              <a:rPr lang="uk-UA" dirty="0">
                <a:solidFill>
                  <a:srgbClr val="002060"/>
                </a:solidFill>
              </a:rPr>
            </a:br>
            <a:r>
              <a:rPr lang="uk-UA" dirty="0">
                <a:solidFill>
                  <a:srgbClr val="002060"/>
                </a:solidFill>
              </a:rPr>
              <a:t>Національна команда експертів з реформування вищої освіти</a:t>
            </a:r>
          </a:p>
          <a:p>
            <a:endParaRPr lang="uk-UA" dirty="0"/>
          </a:p>
        </p:txBody>
      </p:sp>
      <p:sp>
        <p:nvSpPr>
          <p:cNvPr id="4" name="TextBox 3">
            <a:extLst>
              <a:ext uri="{FF2B5EF4-FFF2-40B4-BE49-F238E27FC236}">
                <a16:creationId xmlns:a16="http://schemas.microsoft.com/office/drawing/2014/main" id="{05D51DE3-C22A-846F-0058-88574067A263}"/>
              </a:ext>
            </a:extLst>
          </p:cNvPr>
          <p:cNvSpPr txBox="1"/>
          <p:nvPr/>
        </p:nvSpPr>
        <p:spPr>
          <a:xfrm>
            <a:off x="4212235" y="5587967"/>
            <a:ext cx="3927423" cy="646331"/>
          </a:xfrm>
          <a:prstGeom prst="rect">
            <a:avLst/>
          </a:prstGeom>
          <a:noFill/>
        </p:spPr>
        <p:txBody>
          <a:bodyPr wrap="square" rtlCol="0">
            <a:spAutoFit/>
          </a:bodyPr>
          <a:lstStyle/>
          <a:p>
            <a:pPr algn="ctr"/>
            <a:r>
              <a:rPr lang="uk-UA" b="1" dirty="0">
                <a:solidFill>
                  <a:srgbClr val="002060"/>
                </a:solidFill>
              </a:rPr>
              <a:t>НУ «Запорізька політехніка»</a:t>
            </a:r>
          </a:p>
          <a:p>
            <a:pPr algn="ctr"/>
            <a:r>
              <a:rPr lang="uk-UA" b="1" dirty="0">
                <a:solidFill>
                  <a:srgbClr val="002060"/>
                </a:solidFill>
              </a:rPr>
              <a:t>18 листопада, 2025</a:t>
            </a:r>
          </a:p>
        </p:txBody>
      </p:sp>
      <p:pic>
        <p:nvPicPr>
          <p:cNvPr id="5" name="Рисунок 4">
            <a:extLst>
              <a:ext uri="{FF2B5EF4-FFF2-40B4-BE49-F238E27FC236}">
                <a16:creationId xmlns:a16="http://schemas.microsoft.com/office/drawing/2014/main" id="{FFF9F6FB-695C-4B69-4306-4CBD794556D4}"/>
              </a:ext>
            </a:extLst>
          </p:cNvPr>
          <p:cNvPicPr>
            <a:picLocks noChangeAspect="1"/>
          </p:cNvPicPr>
          <p:nvPr/>
        </p:nvPicPr>
        <p:blipFill>
          <a:blip r:embed="rId2"/>
          <a:stretch>
            <a:fillRect/>
          </a:stretch>
        </p:blipFill>
        <p:spPr>
          <a:xfrm>
            <a:off x="221482" y="5445177"/>
            <a:ext cx="3624781" cy="714206"/>
          </a:xfrm>
          <a:prstGeom prst="rect">
            <a:avLst/>
          </a:prstGeom>
        </p:spPr>
      </p:pic>
      <p:pic>
        <p:nvPicPr>
          <p:cNvPr id="6" name="Рисунок 13" descr="Erasmus+">
            <a:extLst>
              <a:ext uri="{FF2B5EF4-FFF2-40B4-BE49-F238E27FC236}">
                <a16:creationId xmlns:a16="http://schemas.microsoft.com/office/drawing/2014/main" id="{73A7F1AF-6C5F-81BB-2FEF-33F01DE3FC83}"/>
              </a:ext>
            </a:extLst>
          </p:cNvPr>
          <p:cNvPicPr>
            <a:picLocks noChangeAspect="1" noChangeArrowheads="1"/>
          </p:cNvPicPr>
          <p:nvPr/>
        </p:nvPicPr>
        <p:blipFill>
          <a:blip r:embed="rId3"/>
          <a:srcRect/>
          <a:stretch>
            <a:fillRect/>
          </a:stretch>
        </p:blipFill>
        <p:spPr bwMode="auto">
          <a:xfrm>
            <a:off x="8918323" y="5587967"/>
            <a:ext cx="2143125" cy="428625"/>
          </a:xfrm>
          <a:prstGeom prst="rect">
            <a:avLst/>
          </a:prstGeom>
          <a:noFill/>
          <a:ln w="9525">
            <a:noFill/>
            <a:miter lim="800000"/>
            <a:headEnd/>
            <a:tailEnd/>
          </a:ln>
        </p:spPr>
      </p:pic>
      <p:sp>
        <p:nvSpPr>
          <p:cNvPr id="7" name="TextBox 6">
            <a:extLst>
              <a:ext uri="{FF2B5EF4-FFF2-40B4-BE49-F238E27FC236}">
                <a16:creationId xmlns:a16="http://schemas.microsoft.com/office/drawing/2014/main" id="{91B45069-C03A-9AA2-577A-E9A0E616E272}"/>
              </a:ext>
            </a:extLst>
          </p:cNvPr>
          <p:cNvSpPr txBox="1"/>
          <p:nvPr/>
        </p:nvSpPr>
        <p:spPr>
          <a:xfrm>
            <a:off x="905155" y="278059"/>
            <a:ext cx="10261768" cy="461665"/>
          </a:xfrm>
          <a:prstGeom prst="rect">
            <a:avLst/>
          </a:prstGeom>
          <a:noFill/>
        </p:spPr>
        <p:txBody>
          <a:bodyPr wrap="square" rtlCol="0">
            <a:spAutoFit/>
          </a:bodyPr>
          <a:lstStyle/>
          <a:p>
            <a:pPr algn="ctr"/>
            <a:r>
              <a:rPr lang="uk-UA" sz="2400" noProof="0">
                <a:solidFill>
                  <a:srgbClr val="002060"/>
                </a:solidFill>
              </a:rPr>
              <a:t>Форум «Навички майбутнього»</a:t>
            </a:r>
          </a:p>
        </p:txBody>
      </p:sp>
    </p:spTree>
    <p:extLst>
      <p:ext uri="{BB962C8B-B14F-4D97-AF65-F5344CB8AC3E}">
        <p14:creationId xmlns:p14="http://schemas.microsoft.com/office/powerpoint/2010/main" val="282582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B33208-8268-2D9A-E626-258A11E0BC1D}"/>
              </a:ext>
            </a:extLst>
          </p:cNvPr>
          <p:cNvSpPr>
            <a:spLocks noGrp="1"/>
          </p:cNvSpPr>
          <p:nvPr>
            <p:ph type="title"/>
          </p:nvPr>
        </p:nvSpPr>
        <p:spPr/>
        <p:txBody>
          <a:bodyPr/>
          <a:lstStyle/>
          <a:p>
            <a:r>
              <a:rPr lang="uk-UA" b="1" dirty="0">
                <a:solidFill>
                  <a:srgbClr val="002060"/>
                </a:solidFill>
              </a:rPr>
              <a:t>Компетентність в науках, технології та інженерії</a:t>
            </a:r>
            <a:endParaRPr lang="uk-UA" dirty="0"/>
          </a:p>
        </p:txBody>
      </p:sp>
      <p:sp>
        <p:nvSpPr>
          <p:cNvPr id="3" name="Місце для вмісту 2">
            <a:extLst>
              <a:ext uri="{FF2B5EF4-FFF2-40B4-BE49-F238E27FC236}">
                <a16:creationId xmlns:a16="http://schemas.microsoft.com/office/drawing/2014/main" id="{8FAD2950-20C6-B88A-A092-4E11BFD13780}"/>
              </a:ext>
            </a:extLst>
          </p:cNvPr>
          <p:cNvSpPr>
            <a:spLocks noGrp="1"/>
          </p:cNvSpPr>
          <p:nvPr>
            <p:ph idx="1"/>
          </p:nvPr>
        </p:nvSpPr>
        <p:spPr/>
        <p:txBody>
          <a:bodyPr>
            <a:normAutofit fontScale="92500" lnSpcReduction="10000"/>
          </a:bodyPr>
          <a:lstStyle/>
          <a:p>
            <a:pPr marL="0" indent="0">
              <a:buNone/>
            </a:pPr>
            <a:r>
              <a:rPr lang="uk-UA" dirty="0"/>
              <a:t>Здатність застосовувати наукові методи – спостереження, експерименту, моделювання тощо</a:t>
            </a:r>
          </a:p>
          <a:p>
            <a:pPr marL="0" indent="0">
              <a:buNone/>
            </a:pPr>
            <a:r>
              <a:rPr lang="uk-UA" dirty="0"/>
              <a:t>Здатність оцінювати наслідки своїх рішень на навколишнє середовище, їх ризики для навколишнього середовища</a:t>
            </a:r>
          </a:p>
          <a:p>
            <a:pPr marL="0" indent="0">
              <a:buNone/>
            </a:pPr>
            <a:r>
              <a:rPr lang="uk-UA" dirty="0"/>
              <a:t>Здатність використовувати сучасні інструменти та технології у професійній діяльності та повсякденному житті</a:t>
            </a:r>
          </a:p>
          <a:p>
            <a:pPr marL="0" indent="0">
              <a:buNone/>
            </a:pPr>
            <a:r>
              <a:rPr lang="uk-UA" dirty="0"/>
              <a:t>Знати основні принципи природного світу, фундаментальні наукові концепції, теорії, принципи та методи, технології та технологічні продукти й процеси</a:t>
            </a:r>
          </a:p>
          <a:p>
            <a:pPr marL="0" indent="0">
              <a:buNone/>
            </a:pPr>
            <a:r>
              <a:rPr lang="uk-UA" dirty="0"/>
              <a:t>Розуміти вплив науки, техніки, інженерії та людської діяльності загалом на природний світ</a:t>
            </a:r>
          </a:p>
        </p:txBody>
      </p:sp>
    </p:spTree>
    <p:extLst>
      <p:ext uri="{BB962C8B-B14F-4D97-AF65-F5344CB8AC3E}">
        <p14:creationId xmlns:p14="http://schemas.microsoft.com/office/powerpoint/2010/main" val="3038003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6827EC-1438-94E9-05F7-CFE86E845EBA}"/>
              </a:ext>
            </a:extLst>
          </p:cNvPr>
          <p:cNvSpPr>
            <a:spLocks noGrp="1"/>
          </p:cNvSpPr>
          <p:nvPr>
            <p:ph type="title"/>
          </p:nvPr>
        </p:nvSpPr>
        <p:spPr/>
        <p:txBody>
          <a:bodyPr/>
          <a:lstStyle/>
          <a:p>
            <a:r>
              <a:rPr lang="uk-UA" b="1" dirty="0">
                <a:solidFill>
                  <a:srgbClr val="002060"/>
                </a:solidFill>
              </a:rPr>
              <a:t>Компетентність в науках, технології та інженерії</a:t>
            </a:r>
            <a:endParaRPr lang="uk-UA" dirty="0"/>
          </a:p>
        </p:txBody>
      </p:sp>
      <p:sp>
        <p:nvSpPr>
          <p:cNvPr id="3" name="Місце для вмісту 2">
            <a:extLst>
              <a:ext uri="{FF2B5EF4-FFF2-40B4-BE49-F238E27FC236}">
                <a16:creationId xmlns:a16="http://schemas.microsoft.com/office/drawing/2014/main" id="{2346C366-9F24-20FC-1A15-29C4B93B30D0}"/>
              </a:ext>
            </a:extLst>
          </p:cNvPr>
          <p:cNvSpPr>
            <a:spLocks noGrp="1"/>
          </p:cNvSpPr>
          <p:nvPr>
            <p:ph idx="1"/>
          </p:nvPr>
        </p:nvSpPr>
        <p:spPr>
          <a:xfrm>
            <a:off x="838200" y="2072640"/>
            <a:ext cx="10515600" cy="4104322"/>
          </a:xfrm>
        </p:spPr>
        <p:txBody>
          <a:bodyPr/>
          <a:lstStyle/>
          <a:p>
            <a:pPr>
              <a:buClr>
                <a:srgbClr val="002060"/>
              </a:buClr>
              <a:buFont typeface="Wingdings" panose="05000000000000000000" pitchFamily="2" charset="2"/>
              <a:buChar char="ü"/>
            </a:pPr>
            <a:r>
              <a:rPr lang="uk-UA" dirty="0"/>
              <a:t> Технічний (науковий) переклад</a:t>
            </a:r>
          </a:p>
          <a:p>
            <a:pPr>
              <a:buClr>
                <a:srgbClr val="002060"/>
              </a:buClr>
              <a:buFont typeface="Wingdings" panose="05000000000000000000" pitchFamily="2" charset="2"/>
              <a:buChar char="ü"/>
            </a:pPr>
            <a:r>
              <a:rPr lang="uk-UA" dirty="0"/>
              <a:t> Журналістика</a:t>
            </a:r>
          </a:p>
          <a:p>
            <a:pPr>
              <a:buClr>
                <a:srgbClr val="002060"/>
              </a:buClr>
              <a:buFont typeface="Wingdings" panose="05000000000000000000" pitchFamily="2" charset="2"/>
              <a:buChar char="ü"/>
            </a:pPr>
            <a:r>
              <a:rPr lang="uk-UA" dirty="0"/>
              <a:t> Археологія</a:t>
            </a:r>
          </a:p>
          <a:p>
            <a:pPr>
              <a:buClr>
                <a:srgbClr val="002060"/>
              </a:buClr>
              <a:buFont typeface="Wingdings" panose="05000000000000000000" pitchFamily="2" charset="2"/>
              <a:buChar char="ü"/>
            </a:pPr>
            <a:r>
              <a:rPr lang="uk-UA" dirty="0"/>
              <a:t> Релігієзнавство</a:t>
            </a:r>
          </a:p>
          <a:p>
            <a:pPr>
              <a:buClr>
                <a:srgbClr val="002060"/>
              </a:buClr>
              <a:buFont typeface="Wingdings" panose="05000000000000000000" pitchFamily="2" charset="2"/>
              <a:buChar char="ü"/>
            </a:pPr>
            <a:r>
              <a:rPr lang="uk-UA" dirty="0"/>
              <a:t> Музеєзнавство</a:t>
            </a:r>
          </a:p>
          <a:p>
            <a:pPr>
              <a:buClr>
                <a:srgbClr val="002060"/>
              </a:buClr>
              <a:buFont typeface="Wingdings" panose="05000000000000000000" pitchFamily="2" charset="2"/>
              <a:buChar char="ü"/>
            </a:pPr>
            <a:r>
              <a:rPr lang="uk-UA" dirty="0"/>
              <a:t> Економіка і організація виробництва</a:t>
            </a:r>
          </a:p>
          <a:p>
            <a:pPr>
              <a:buClr>
                <a:srgbClr val="002060"/>
              </a:buClr>
              <a:buFont typeface="Wingdings" panose="05000000000000000000" pitchFamily="2" charset="2"/>
              <a:buChar char="ü"/>
            </a:pPr>
            <a:r>
              <a:rPr lang="uk-UA" dirty="0"/>
              <a:t> Менеджмент</a:t>
            </a:r>
          </a:p>
          <a:p>
            <a:pPr>
              <a:buClr>
                <a:srgbClr val="002060"/>
              </a:buClr>
              <a:buFont typeface="Wingdings" panose="05000000000000000000" pitchFamily="2" charset="2"/>
              <a:buChar char="ü"/>
            </a:pPr>
            <a:r>
              <a:rPr lang="uk-UA" dirty="0"/>
              <a:t> Товарознавство</a:t>
            </a:r>
          </a:p>
          <a:p>
            <a:endParaRPr lang="uk-UA" dirty="0"/>
          </a:p>
        </p:txBody>
      </p:sp>
    </p:spTree>
    <p:extLst>
      <p:ext uri="{BB962C8B-B14F-4D97-AF65-F5344CB8AC3E}">
        <p14:creationId xmlns:p14="http://schemas.microsoft.com/office/powerpoint/2010/main" val="1657609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3C29B4-78A6-2285-9073-9632ABC1DD66}"/>
              </a:ext>
            </a:extLst>
          </p:cNvPr>
          <p:cNvSpPr>
            <a:spLocks noGrp="1"/>
          </p:cNvSpPr>
          <p:nvPr>
            <p:ph type="title"/>
          </p:nvPr>
        </p:nvSpPr>
        <p:spPr>
          <a:xfrm>
            <a:off x="838200" y="365126"/>
            <a:ext cx="10515600" cy="923330"/>
          </a:xfrm>
        </p:spPr>
        <p:txBody>
          <a:bodyPr/>
          <a:lstStyle/>
          <a:p>
            <a:r>
              <a:rPr lang="uk-UA" b="1" dirty="0">
                <a:solidFill>
                  <a:srgbClr val="002060"/>
                </a:solidFill>
              </a:rPr>
              <a:t>Сименс: Цифрове підприємство</a:t>
            </a:r>
          </a:p>
        </p:txBody>
      </p:sp>
      <p:pic>
        <p:nvPicPr>
          <p:cNvPr id="5124" name="Picture 4" descr="See Siemens digital twin for its first digital native factory – video">
            <a:extLst>
              <a:ext uri="{FF2B5EF4-FFF2-40B4-BE49-F238E27FC236}">
                <a16:creationId xmlns:a16="http://schemas.microsoft.com/office/drawing/2014/main" id="{68135008-F760-35AC-099D-8C9F03221E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 y="1554480"/>
            <a:ext cx="6278880" cy="470916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635C8D5-5262-4608-322C-AD427EF05E95}"/>
              </a:ext>
            </a:extLst>
          </p:cNvPr>
          <p:cNvSpPr txBox="1"/>
          <p:nvPr/>
        </p:nvSpPr>
        <p:spPr>
          <a:xfrm>
            <a:off x="7566660" y="3247012"/>
            <a:ext cx="4061460" cy="923330"/>
          </a:xfrm>
          <a:prstGeom prst="rect">
            <a:avLst/>
          </a:prstGeom>
          <a:noFill/>
        </p:spPr>
        <p:txBody>
          <a:bodyPr wrap="square">
            <a:spAutoFit/>
          </a:bodyPr>
          <a:lstStyle/>
          <a:p>
            <a:r>
              <a:rPr lang="uk-UA" dirty="0"/>
              <a:t>https://www.eenewseurope.com/en/see-siemens-digital-twin-for-its-first-digital-native-factory-video</a:t>
            </a:r>
          </a:p>
        </p:txBody>
      </p:sp>
    </p:spTree>
    <p:extLst>
      <p:ext uri="{BB962C8B-B14F-4D97-AF65-F5344CB8AC3E}">
        <p14:creationId xmlns:p14="http://schemas.microsoft.com/office/powerpoint/2010/main" val="1020504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7B740B-DEE7-475A-ECB0-E840771D143F}"/>
              </a:ext>
            </a:extLst>
          </p:cNvPr>
          <p:cNvSpPr>
            <a:spLocks noGrp="1"/>
          </p:cNvSpPr>
          <p:nvPr>
            <p:ph type="title"/>
          </p:nvPr>
        </p:nvSpPr>
        <p:spPr/>
        <p:txBody>
          <a:bodyPr/>
          <a:lstStyle/>
          <a:p>
            <a:r>
              <a:rPr lang="uk-UA" b="1" dirty="0">
                <a:solidFill>
                  <a:srgbClr val="002060"/>
                </a:solidFill>
              </a:rPr>
              <a:t>Фізика і музика</a:t>
            </a:r>
          </a:p>
        </p:txBody>
      </p:sp>
      <p:pic>
        <p:nvPicPr>
          <p:cNvPr id="6146" name="Picture 2">
            <a:extLst>
              <a:ext uri="{FF2B5EF4-FFF2-40B4-BE49-F238E27FC236}">
                <a16:creationId xmlns:a16="http://schemas.microsoft.com/office/drawing/2014/main" id="{C43EE530-9566-618A-325F-A53E9561F4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354" y="1439228"/>
            <a:ext cx="3478913" cy="463391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C112B610-9023-DC74-58C5-7874FC14DD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7363" y="1445419"/>
            <a:ext cx="4707114" cy="23107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4F9C49F-8002-2EA7-4294-15D2FDE06BA8}"/>
              </a:ext>
            </a:extLst>
          </p:cNvPr>
          <p:cNvSpPr txBox="1"/>
          <p:nvPr/>
        </p:nvSpPr>
        <p:spPr>
          <a:xfrm>
            <a:off x="9296400" y="1847194"/>
            <a:ext cx="2781300" cy="1477328"/>
          </a:xfrm>
          <a:prstGeom prst="rect">
            <a:avLst/>
          </a:prstGeom>
          <a:noFill/>
        </p:spPr>
        <p:txBody>
          <a:bodyPr wrap="square">
            <a:spAutoFit/>
          </a:bodyPr>
          <a:lstStyle/>
          <a:p>
            <a:r>
              <a:rPr lang="uk-UA" dirty="0"/>
              <a:t>https://upload.wikimedia.org/wikipedia/commons/thumb/1/1f/StringInstruMAPDF.JPG/960px-StringInstruMAPDF.JPG</a:t>
            </a:r>
          </a:p>
        </p:txBody>
      </p:sp>
      <p:sp>
        <p:nvSpPr>
          <p:cNvPr id="9" name="TextBox 8">
            <a:extLst>
              <a:ext uri="{FF2B5EF4-FFF2-40B4-BE49-F238E27FC236}">
                <a16:creationId xmlns:a16="http://schemas.microsoft.com/office/drawing/2014/main" id="{A02C3908-0098-32C3-8ACF-9E53D12425E9}"/>
              </a:ext>
            </a:extLst>
          </p:cNvPr>
          <p:cNvSpPr txBox="1"/>
          <p:nvPr/>
        </p:nvSpPr>
        <p:spPr>
          <a:xfrm>
            <a:off x="137160" y="6169709"/>
            <a:ext cx="6096000" cy="646331"/>
          </a:xfrm>
          <a:prstGeom prst="rect">
            <a:avLst/>
          </a:prstGeom>
          <a:noFill/>
        </p:spPr>
        <p:txBody>
          <a:bodyPr wrap="square">
            <a:spAutoFit/>
          </a:bodyPr>
          <a:lstStyle/>
          <a:p>
            <a:r>
              <a:rPr lang="uk-UA" dirty="0"/>
              <a:t>https://uk.wikipedia.org/wiki/</a:t>
            </a:r>
            <a:r>
              <a:rPr lang="ru-RU" dirty="0"/>
              <a:t>Орган_(</a:t>
            </a:r>
            <a:r>
              <a:rPr lang="ru-RU" dirty="0" err="1"/>
              <a:t>музичний_інструмент</a:t>
            </a:r>
            <a:r>
              <a:rPr lang="ru-RU" dirty="0"/>
              <a:t>)#/media/Файл:Прага_Собор_Св._Віта_Орган.jpg</a:t>
            </a:r>
            <a:endParaRPr lang="uk-UA" dirty="0"/>
          </a:p>
        </p:txBody>
      </p:sp>
      <p:pic>
        <p:nvPicPr>
          <p:cNvPr id="11" name="Рисунок 10">
            <a:extLst>
              <a:ext uri="{FF2B5EF4-FFF2-40B4-BE49-F238E27FC236}">
                <a16:creationId xmlns:a16="http://schemas.microsoft.com/office/drawing/2014/main" id="{423ACF29-7358-C198-52B4-CD272E34C2EE}"/>
              </a:ext>
            </a:extLst>
          </p:cNvPr>
          <p:cNvPicPr>
            <a:picLocks noChangeAspect="1"/>
          </p:cNvPicPr>
          <p:nvPr/>
        </p:nvPicPr>
        <p:blipFill>
          <a:blip r:embed="rId4"/>
          <a:stretch>
            <a:fillRect/>
          </a:stretch>
        </p:blipFill>
        <p:spPr>
          <a:xfrm>
            <a:off x="4447362" y="3852753"/>
            <a:ext cx="4707115" cy="2353558"/>
          </a:xfrm>
          <a:prstGeom prst="rect">
            <a:avLst/>
          </a:prstGeom>
        </p:spPr>
      </p:pic>
      <p:sp>
        <p:nvSpPr>
          <p:cNvPr id="13" name="TextBox 12">
            <a:extLst>
              <a:ext uri="{FF2B5EF4-FFF2-40B4-BE49-F238E27FC236}">
                <a16:creationId xmlns:a16="http://schemas.microsoft.com/office/drawing/2014/main" id="{A2CBADA6-5081-FB34-9CB4-43F8EC64047B}"/>
              </a:ext>
            </a:extLst>
          </p:cNvPr>
          <p:cNvSpPr txBox="1"/>
          <p:nvPr/>
        </p:nvSpPr>
        <p:spPr>
          <a:xfrm>
            <a:off x="9154477" y="4290868"/>
            <a:ext cx="3124200" cy="1477328"/>
          </a:xfrm>
          <a:prstGeom prst="rect">
            <a:avLst/>
          </a:prstGeom>
          <a:noFill/>
        </p:spPr>
        <p:txBody>
          <a:bodyPr wrap="square">
            <a:spAutoFit/>
          </a:bodyPr>
          <a:lstStyle/>
          <a:p>
            <a:r>
              <a:rPr lang="uk-UA" dirty="0"/>
              <a:t>https://komora.com/portfolio/muzichni-instrumenti/centr-vijskovo-muzichnogo-mistectva-vijskovo-morskih-sil-zbrojnih-sil-ukraini</a:t>
            </a:r>
          </a:p>
        </p:txBody>
      </p:sp>
    </p:spTree>
    <p:extLst>
      <p:ext uri="{BB962C8B-B14F-4D97-AF65-F5344CB8AC3E}">
        <p14:creationId xmlns:p14="http://schemas.microsoft.com/office/powerpoint/2010/main" val="3252186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E85B33-9A6A-BA71-E104-40726E2E6130}"/>
              </a:ext>
            </a:extLst>
          </p:cNvPr>
          <p:cNvSpPr>
            <a:spLocks noGrp="1"/>
          </p:cNvSpPr>
          <p:nvPr>
            <p:ph type="title"/>
          </p:nvPr>
        </p:nvSpPr>
        <p:spPr/>
        <p:txBody>
          <a:bodyPr/>
          <a:lstStyle/>
          <a:p>
            <a:r>
              <a:rPr lang="uk-UA" b="1" dirty="0">
                <a:solidFill>
                  <a:srgbClr val="002060"/>
                </a:solidFill>
              </a:rPr>
              <a:t>Цифрова компетентність</a:t>
            </a:r>
          </a:p>
        </p:txBody>
      </p:sp>
      <p:sp>
        <p:nvSpPr>
          <p:cNvPr id="3" name="Місце для вмісту 2">
            <a:extLst>
              <a:ext uri="{FF2B5EF4-FFF2-40B4-BE49-F238E27FC236}">
                <a16:creationId xmlns:a16="http://schemas.microsoft.com/office/drawing/2014/main" id="{DEB5D1B9-B3CD-030C-419A-F3BE86F12460}"/>
              </a:ext>
            </a:extLst>
          </p:cNvPr>
          <p:cNvSpPr>
            <a:spLocks noGrp="1"/>
          </p:cNvSpPr>
          <p:nvPr>
            <p:ph idx="1"/>
          </p:nvPr>
        </p:nvSpPr>
        <p:spPr/>
        <p:txBody>
          <a:bodyPr/>
          <a:lstStyle/>
          <a:p>
            <a:pPr marL="0" indent="0">
              <a:buNone/>
            </a:pPr>
            <a:r>
              <a:rPr lang="uk-UA" dirty="0"/>
              <a:t>Здатність впевнено, критично та </a:t>
            </a:r>
            <a:r>
              <a:rPr lang="uk-UA" dirty="0" err="1"/>
              <a:t>відповідально</a:t>
            </a:r>
            <a:r>
              <a:rPr lang="uk-UA" dirty="0"/>
              <a:t> використовувати цифрові технології та взаємодіяти з ними для навчання, роботи та участі в житті суспільства. </a:t>
            </a:r>
          </a:p>
          <a:p>
            <a:pPr marL="0" indent="0">
              <a:buNone/>
            </a:pPr>
            <a:r>
              <a:rPr lang="uk-UA" dirty="0"/>
              <a:t>Охоплює інформаційну та інформаційну грамотність, комунікацію та співпрацю, </a:t>
            </a:r>
            <a:r>
              <a:rPr lang="uk-UA" dirty="0" err="1"/>
              <a:t>медіаграмотність</a:t>
            </a:r>
            <a:r>
              <a:rPr lang="uk-UA" dirty="0"/>
              <a:t>, створення цифрового контенту (включаючи програмування), безпеку (включаючи цифрове благополуччя та компетентності, пов'язані з </a:t>
            </a:r>
            <a:r>
              <a:rPr lang="uk-UA" dirty="0" err="1"/>
              <a:t>кібербезпекою</a:t>
            </a:r>
            <a:r>
              <a:rPr lang="uk-UA" dirty="0"/>
              <a:t>), питання, пов'язані з інтелектуальною власністю, вирішення проблем та критичне мислення.</a:t>
            </a:r>
          </a:p>
        </p:txBody>
      </p:sp>
    </p:spTree>
    <p:extLst>
      <p:ext uri="{BB962C8B-B14F-4D97-AF65-F5344CB8AC3E}">
        <p14:creationId xmlns:p14="http://schemas.microsoft.com/office/powerpoint/2010/main" val="114010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9EA20F-34E7-00E6-F679-26920E24899F}"/>
              </a:ext>
            </a:extLst>
          </p:cNvPr>
          <p:cNvSpPr>
            <a:spLocks noGrp="1"/>
          </p:cNvSpPr>
          <p:nvPr>
            <p:ph type="title"/>
          </p:nvPr>
        </p:nvSpPr>
        <p:spPr/>
        <p:txBody>
          <a:bodyPr/>
          <a:lstStyle/>
          <a:p>
            <a:r>
              <a:rPr lang="uk-UA" b="1" dirty="0">
                <a:solidFill>
                  <a:srgbClr val="002060"/>
                </a:solidFill>
              </a:rPr>
              <a:t>Рамки цифрової компетентності  </a:t>
            </a:r>
          </a:p>
        </p:txBody>
      </p:sp>
      <p:sp>
        <p:nvSpPr>
          <p:cNvPr id="3" name="Місце для вмісту 2">
            <a:extLst>
              <a:ext uri="{FF2B5EF4-FFF2-40B4-BE49-F238E27FC236}">
                <a16:creationId xmlns:a16="http://schemas.microsoft.com/office/drawing/2014/main" id="{735CC75B-9AA6-6F26-FF58-C5B60D6B0281}"/>
              </a:ext>
            </a:extLst>
          </p:cNvPr>
          <p:cNvSpPr>
            <a:spLocks noGrp="1"/>
          </p:cNvSpPr>
          <p:nvPr>
            <p:ph idx="1"/>
          </p:nvPr>
        </p:nvSpPr>
        <p:spPr/>
        <p:txBody>
          <a:bodyPr>
            <a:normAutofit fontScale="92500" lnSpcReduction="10000"/>
          </a:bodyPr>
          <a:lstStyle/>
          <a:p>
            <a:pPr>
              <a:buClr>
                <a:srgbClr val="002060"/>
              </a:buClr>
              <a:buFont typeface="Wingdings" panose="05000000000000000000" pitchFamily="2" charset="2"/>
              <a:buChar char="Ø"/>
            </a:pPr>
            <a:r>
              <a:rPr lang="uk-UA" noProof="0" dirty="0"/>
              <a:t> Рамка цифрової компетентності громадян України</a:t>
            </a:r>
          </a:p>
          <a:p>
            <a:pPr>
              <a:buClr>
                <a:srgbClr val="002060"/>
              </a:buClr>
              <a:buFont typeface="Wingdings" panose="05000000000000000000" pitchFamily="2" charset="2"/>
              <a:buChar char="Ø"/>
            </a:pPr>
            <a:r>
              <a:rPr lang="uk-UA" noProof="0" dirty="0"/>
              <a:t> Рамка цифрової компетентності педагогічних і науково-педагогічних працівників</a:t>
            </a:r>
          </a:p>
          <a:p>
            <a:pPr>
              <a:buClr>
                <a:srgbClr val="002060"/>
              </a:buClr>
              <a:buFont typeface="Wingdings" panose="05000000000000000000" pitchFamily="2" charset="2"/>
              <a:buChar char="Ø"/>
            </a:pPr>
            <a:r>
              <a:rPr lang="uk-UA" noProof="0" dirty="0"/>
              <a:t> Рамка цифрової компетентності працівника охорони здоров’я України</a:t>
            </a:r>
          </a:p>
          <a:p>
            <a:pPr>
              <a:buClr>
                <a:srgbClr val="002060"/>
              </a:buClr>
              <a:buFont typeface="Wingdings" panose="05000000000000000000" pitchFamily="2" charset="2"/>
              <a:buChar char="Ø"/>
            </a:pPr>
            <a:r>
              <a:rPr lang="uk-UA" noProof="0" dirty="0"/>
              <a:t> Рамка цифрових </a:t>
            </a:r>
            <a:r>
              <a:rPr lang="uk-UA" noProof="0" dirty="0" err="1"/>
              <a:t>компетентностей</a:t>
            </a:r>
            <a:r>
              <a:rPr lang="uk-UA" noProof="0" dirty="0"/>
              <a:t> для підприємців.</a:t>
            </a:r>
          </a:p>
          <a:p>
            <a:pPr>
              <a:buClr>
                <a:srgbClr val="002060"/>
              </a:buClr>
              <a:buFont typeface="Wingdings" panose="05000000000000000000" pitchFamily="2" charset="2"/>
              <a:buChar char="Ø"/>
            </a:pPr>
            <a:r>
              <a:rPr lang="uk-UA" noProof="0" dirty="0"/>
              <a:t> Рамка цифрових </a:t>
            </a:r>
            <a:r>
              <a:rPr lang="uk-UA" noProof="0" dirty="0" err="1"/>
              <a:t>компетентностей</a:t>
            </a:r>
            <a:r>
              <a:rPr lang="uk-UA" noProof="0" dirty="0"/>
              <a:t> для держслужбовців</a:t>
            </a:r>
          </a:p>
          <a:p>
            <a:pPr>
              <a:buClr>
                <a:srgbClr val="002060"/>
              </a:buClr>
              <a:buFont typeface="Wingdings" panose="05000000000000000000" pitchFamily="2" charset="2"/>
              <a:buChar char="Ø"/>
            </a:pPr>
            <a:r>
              <a:rPr lang="uk-UA" noProof="0" dirty="0"/>
              <a:t> Рамка цифрової компетентності бібліотечного працівника</a:t>
            </a:r>
          </a:p>
          <a:p>
            <a:pPr>
              <a:buClr>
                <a:srgbClr val="002060"/>
              </a:buClr>
              <a:buFont typeface="Wingdings" panose="05000000000000000000" pitchFamily="2" charset="2"/>
              <a:buChar char="Ø"/>
            </a:pPr>
            <a:r>
              <a:rPr lang="uk-UA" noProof="0" dirty="0"/>
              <a:t> </a:t>
            </a:r>
            <a:r>
              <a:rPr lang="en-US" noProof="0" dirty="0"/>
              <a:t>The Digital Competence Framework for Citizens</a:t>
            </a:r>
          </a:p>
          <a:p>
            <a:pPr>
              <a:buClr>
                <a:srgbClr val="002060"/>
              </a:buClr>
              <a:buFont typeface="Wingdings" panose="05000000000000000000" pitchFamily="2" charset="2"/>
              <a:buChar char="Ø"/>
            </a:pPr>
            <a:r>
              <a:rPr lang="en-US" noProof="0" dirty="0"/>
              <a:t> Digital  Competence  Framework  for  the  European  Schools</a:t>
            </a:r>
          </a:p>
          <a:p>
            <a:pPr>
              <a:buClr>
                <a:srgbClr val="002060"/>
              </a:buClr>
              <a:buFont typeface="Wingdings" panose="05000000000000000000" pitchFamily="2" charset="2"/>
              <a:buChar char="Ø"/>
            </a:pPr>
            <a:r>
              <a:rPr lang="en-US" noProof="0" dirty="0"/>
              <a:t> Digital Competence Framework for Educators</a:t>
            </a:r>
          </a:p>
          <a:p>
            <a:endParaRPr lang="uk-UA" noProof="0" dirty="0"/>
          </a:p>
        </p:txBody>
      </p:sp>
    </p:spTree>
    <p:extLst>
      <p:ext uri="{BB962C8B-B14F-4D97-AF65-F5344CB8AC3E}">
        <p14:creationId xmlns:p14="http://schemas.microsoft.com/office/powerpoint/2010/main" val="2823076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53312F-677D-B4E3-29AF-D3A0130B9C71}"/>
              </a:ext>
            </a:extLst>
          </p:cNvPr>
          <p:cNvSpPr>
            <a:spLocks noGrp="1"/>
          </p:cNvSpPr>
          <p:nvPr>
            <p:ph type="title"/>
          </p:nvPr>
        </p:nvSpPr>
        <p:spPr/>
        <p:txBody>
          <a:bodyPr/>
          <a:lstStyle/>
          <a:p>
            <a:r>
              <a:rPr lang="uk-UA" b="1" dirty="0">
                <a:solidFill>
                  <a:srgbClr val="002060"/>
                </a:solidFill>
              </a:rPr>
              <a:t>Рамка цифрової компетентності громадян України</a:t>
            </a:r>
          </a:p>
        </p:txBody>
      </p:sp>
      <p:sp>
        <p:nvSpPr>
          <p:cNvPr id="3" name="Місце для вмісту 2">
            <a:extLst>
              <a:ext uri="{FF2B5EF4-FFF2-40B4-BE49-F238E27FC236}">
                <a16:creationId xmlns:a16="http://schemas.microsoft.com/office/drawing/2014/main" id="{BD06BDB9-3F42-B625-47BB-519AC1E50D9C}"/>
              </a:ext>
            </a:extLst>
          </p:cNvPr>
          <p:cNvSpPr>
            <a:spLocks noGrp="1"/>
          </p:cNvSpPr>
          <p:nvPr>
            <p:ph idx="1"/>
          </p:nvPr>
        </p:nvSpPr>
        <p:spPr/>
        <p:txBody>
          <a:bodyPr>
            <a:normAutofit lnSpcReduction="10000"/>
          </a:bodyPr>
          <a:lstStyle/>
          <a:p>
            <a:pPr marL="0" indent="0">
              <a:buNone/>
            </a:pPr>
            <a:r>
              <a:rPr lang="uk-UA" noProof="0"/>
              <a:t>Рамка містить 5 сфер </a:t>
            </a:r>
            <a:r>
              <a:rPr lang="uk-UA" noProof="0" dirty="0" err="1"/>
              <a:t>компетентност</a:t>
            </a:r>
            <a:r>
              <a:rPr lang="uk-UA" noProof="0" dirty="0"/>
              <a:t> та 6 рівнів.</a:t>
            </a:r>
          </a:p>
          <a:p>
            <a:pPr marL="0" indent="0">
              <a:buNone/>
            </a:pPr>
            <a:r>
              <a:rPr lang="uk-UA" noProof="0" dirty="0"/>
              <a:t>Сфери компетентності:</a:t>
            </a:r>
          </a:p>
          <a:p>
            <a:pPr>
              <a:buClr>
                <a:srgbClr val="002060"/>
              </a:buClr>
              <a:buFont typeface="Wingdings" panose="05000000000000000000" pitchFamily="2" charset="2"/>
              <a:buChar char="ü"/>
            </a:pPr>
            <a:r>
              <a:rPr lang="uk-UA" noProof="0" dirty="0"/>
              <a:t> Основи комп’ютерної грамотності</a:t>
            </a:r>
          </a:p>
          <a:p>
            <a:pPr>
              <a:buClr>
                <a:srgbClr val="002060"/>
              </a:buClr>
              <a:buFont typeface="Wingdings" panose="05000000000000000000" pitchFamily="2" charset="2"/>
              <a:buChar char="ü"/>
            </a:pPr>
            <a:r>
              <a:rPr lang="uk-UA" noProof="0" dirty="0"/>
              <a:t> Інформаційна грамотність, уміння працювати з даними</a:t>
            </a:r>
          </a:p>
          <a:p>
            <a:pPr>
              <a:buClr>
                <a:srgbClr val="002060"/>
              </a:buClr>
              <a:buFont typeface="Wingdings" panose="05000000000000000000" pitchFamily="2" charset="2"/>
              <a:buChar char="ü"/>
            </a:pPr>
            <a:r>
              <a:rPr lang="uk-UA" noProof="0" dirty="0"/>
              <a:t> Створення цифрового контенту</a:t>
            </a:r>
          </a:p>
          <a:p>
            <a:pPr>
              <a:buClr>
                <a:srgbClr val="002060"/>
              </a:buClr>
              <a:buFont typeface="Wingdings" panose="05000000000000000000" pitchFamily="2" charset="2"/>
              <a:buChar char="ü"/>
            </a:pPr>
            <a:r>
              <a:rPr lang="uk-UA" noProof="0" dirty="0"/>
              <a:t> Комунікація та взаємодія у цифровому суспільстві</a:t>
            </a:r>
          </a:p>
          <a:p>
            <a:pPr>
              <a:buClr>
                <a:srgbClr val="002060"/>
              </a:buClr>
              <a:buFont typeface="Wingdings" panose="05000000000000000000" pitchFamily="2" charset="2"/>
              <a:buChar char="ü"/>
            </a:pPr>
            <a:r>
              <a:rPr lang="uk-UA" noProof="0" dirty="0"/>
              <a:t> Безпека в цифровому середовищі</a:t>
            </a:r>
          </a:p>
          <a:p>
            <a:pPr>
              <a:buClr>
                <a:srgbClr val="002060"/>
              </a:buClr>
              <a:buFont typeface="Wingdings" panose="05000000000000000000" pitchFamily="2" charset="2"/>
              <a:buChar char="ü"/>
            </a:pPr>
            <a:r>
              <a:rPr lang="uk-UA" noProof="0" dirty="0"/>
              <a:t> Розв’язання проблем у цифровому середовищі та навчання впродовж життя</a:t>
            </a:r>
          </a:p>
        </p:txBody>
      </p:sp>
    </p:spTree>
    <p:extLst>
      <p:ext uri="{BB962C8B-B14F-4D97-AF65-F5344CB8AC3E}">
        <p14:creationId xmlns:p14="http://schemas.microsoft.com/office/powerpoint/2010/main" val="795706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FEE5E0-924F-2605-D638-71D8EF605A87}"/>
              </a:ext>
            </a:extLst>
          </p:cNvPr>
          <p:cNvSpPr>
            <a:spLocks noGrp="1"/>
          </p:cNvSpPr>
          <p:nvPr>
            <p:ph type="title"/>
          </p:nvPr>
        </p:nvSpPr>
        <p:spPr/>
        <p:txBody>
          <a:bodyPr/>
          <a:lstStyle/>
          <a:p>
            <a:r>
              <a:rPr lang="uk-UA" b="1" dirty="0">
                <a:solidFill>
                  <a:srgbClr val="002060"/>
                </a:solidFill>
              </a:rPr>
              <a:t>Рівні цифрової компетентності</a:t>
            </a:r>
          </a:p>
        </p:txBody>
      </p:sp>
      <p:pic>
        <p:nvPicPr>
          <p:cNvPr id="5" name="Рисунок 4">
            <a:extLst>
              <a:ext uri="{FF2B5EF4-FFF2-40B4-BE49-F238E27FC236}">
                <a16:creationId xmlns:a16="http://schemas.microsoft.com/office/drawing/2014/main" id="{AEB6EE90-3E02-9F1E-563F-47FA909C7307}"/>
              </a:ext>
            </a:extLst>
          </p:cNvPr>
          <p:cNvPicPr>
            <a:picLocks noChangeAspect="1"/>
          </p:cNvPicPr>
          <p:nvPr/>
        </p:nvPicPr>
        <p:blipFill>
          <a:blip r:embed="rId2"/>
          <a:stretch>
            <a:fillRect/>
          </a:stretch>
        </p:blipFill>
        <p:spPr>
          <a:xfrm>
            <a:off x="0" y="1481322"/>
            <a:ext cx="12192000" cy="5068835"/>
          </a:xfrm>
          <a:prstGeom prst="rect">
            <a:avLst/>
          </a:prstGeom>
        </p:spPr>
      </p:pic>
    </p:spTree>
    <p:extLst>
      <p:ext uri="{BB962C8B-B14F-4D97-AF65-F5344CB8AC3E}">
        <p14:creationId xmlns:p14="http://schemas.microsoft.com/office/powerpoint/2010/main" val="2169832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0EEFC2-60E8-9AFA-FB97-4BDE40E36043}"/>
              </a:ext>
            </a:extLst>
          </p:cNvPr>
          <p:cNvSpPr>
            <a:spLocks noGrp="1"/>
          </p:cNvSpPr>
          <p:nvPr>
            <p:ph type="title"/>
          </p:nvPr>
        </p:nvSpPr>
        <p:spPr/>
        <p:txBody>
          <a:bodyPr/>
          <a:lstStyle/>
          <a:p>
            <a:r>
              <a:rPr lang="uk-UA" b="1" dirty="0">
                <a:solidFill>
                  <a:srgbClr val="002060"/>
                </a:solidFill>
              </a:rPr>
              <a:t>Цифрова компетентність: Медицина</a:t>
            </a:r>
          </a:p>
        </p:txBody>
      </p:sp>
      <p:pic>
        <p:nvPicPr>
          <p:cNvPr id="2052" name="Picture 4">
            <a:extLst>
              <a:ext uri="{FF2B5EF4-FFF2-40B4-BE49-F238E27FC236}">
                <a16:creationId xmlns:a16="http://schemas.microsoft.com/office/drawing/2014/main" id="{A74CEB1F-271B-DF91-C85D-4D1591DB7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 y="1690688"/>
            <a:ext cx="7386309" cy="31061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723B828-869A-9BE7-6FB8-2EF8969B44A2}"/>
              </a:ext>
            </a:extLst>
          </p:cNvPr>
          <p:cNvSpPr txBox="1"/>
          <p:nvPr/>
        </p:nvSpPr>
        <p:spPr>
          <a:xfrm>
            <a:off x="685800" y="5576054"/>
            <a:ext cx="6096000" cy="369332"/>
          </a:xfrm>
          <a:prstGeom prst="rect">
            <a:avLst/>
          </a:prstGeom>
          <a:noFill/>
        </p:spPr>
        <p:txBody>
          <a:bodyPr wrap="square">
            <a:spAutoFit/>
          </a:bodyPr>
          <a:lstStyle/>
          <a:p>
            <a:r>
              <a:rPr lang="uk-UA" dirty="0"/>
              <a:t>https://moz.gov.ua/uk/elektronna-sistema-ohoroni-zdorov-ya</a:t>
            </a:r>
          </a:p>
        </p:txBody>
      </p:sp>
      <p:pic>
        <p:nvPicPr>
          <p:cNvPr id="2054" name="Picture 6">
            <a:extLst>
              <a:ext uri="{FF2B5EF4-FFF2-40B4-BE49-F238E27FC236}">
                <a16:creationId xmlns:a16="http://schemas.microsoft.com/office/drawing/2014/main" id="{DF39CEE8-A12A-C49F-C1E2-72A3FAE55A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5794" y="1690688"/>
            <a:ext cx="3545205" cy="399899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750BBBF-BAA1-1A01-F1F2-8518A3540EAA}"/>
              </a:ext>
            </a:extLst>
          </p:cNvPr>
          <p:cNvSpPr txBox="1"/>
          <p:nvPr/>
        </p:nvSpPr>
        <p:spPr>
          <a:xfrm>
            <a:off x="7421880" y="5945386"/>
            <a:ext cx="4480560" cy="646331"/>
          </a:xfrm>
          <a:prstGeom prst="rect">
            <a:avLst/>
          </a:prstGeom>
          <a:noFill/>
        </p:spPr>
        <p:txBody>
          <a:bodyPr wrap="square">
            <a:spAutoFit/>
          </a:bodyPr>
          <a:lstStyle/>
          <a:p>
            <a:r>
              <a:rPr lang="uk-UA" dirty="0"/>
              <a:t>https://en.wikipedia.org/wiki/File:CT_perfusion_in_M1_artery_occlusion.png</a:t>
            </a:r>
          </a:p>
        </p:txBody>
      </p:sp>
    </p:spTree>
    <p:extLst>
      <p:ext uri="{BB962C8B-B14F-4D97-AF65-F5344CB8AC3E}">
        <p14:creationId xmlns:p14="http://schemas.microsoft.com/office/powerpoint/2010/main" val="1545949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18C3B6-943C-4D6E-856A-62DC1A65AB44}"/>
              </a:ext>
            </a:extLst>
          </p:cNvPr>
          <p:cNvSpPr>
            <a:spLocks noGrp="1"/>
          </p:cNvSpPr>
          <p:nvPr>
            <p:ph type="title"/>
          </p:nvPr>
        </p:nvSpPr>
        <p:spPr>
          <a:xfrm>
            <a:off x="838200" y="258445"/>
            <a:ext cx="10515600" cy="1006475"/>
          </a:xfrm>
        </p:spPr>
        <p:txBody>
          <a:bodyPr/>
          <a:lstStyle/>
          <a:p>
            <a:r>
              <a:rPr lang="uk-UA" b="1" dirty="0">
                <a:solidFill>
                  <a:srgbClr val="002060"/>
                </a:solidFill>
              </a:rPr>
              <a:t>Цифрова компетентність: Філологія</a:t>
            </a:r>
          </a:p>
        </p:txBody>
      </p:sp>
      <p:graphicFrame>
        <p:nvGraphicFramePr>
          <p:cNvPr id="4" name="Таблиця 3">
            <a:extLst>
              <a:ext uri="{FF2B5EF4-FFF2-40B4-BE49-F238E27FC236}">
                <a16:creationId xmlns:a16="http://schemas.microsoft.com/office/drawing/2014/main" id="{5D4690D7-39EA-7481-0B13-806C61FC2540}"/>
              </a:ext>
            </a:extLst>
          </p:cNvPr>
          <p:cNvGraphicFramePr>
            <a:graphicFrameLocks noGrp="1"/>
          </p:cNvGraphicFramePr>
          <p:nvPr>
            <p:extLst>
              <p:ext uri="{D42A27DB-BD31-4B8C-83A1-F6EECF244321}">
                <p14:modId xmlns:p14="http://schemas.microsoft.com/office/powerpoint/2010/main" val="3091786099"/>
              </p:ext>
            </p:extLst>
          </p:nvPr>
        </p:nvGraphicFramePr>
        <p:xfrm>
          <a:off x="393700" y="1374986"/>
          <a:ext cx="11295381" cy="5120640"/>
        </p:xfrm>
        <a:graphic>
          <a:graphicData uri="http://schemas.openxmlformats.org/drawingml/2006/table">
            <a:tbl>
              <a:tblPr firstRow="1" bandRow="1">
                <a:tableStyleId>{5940675A-B579-460E-94D1-54222C63F5DA}</a:tableStyleId>
              </a:tblPr>
              <a:tblGrid>
                <a:gridCol w="3765127">
                  <a:extLst>
                    <a:ext uri="{9D8B030D-6E8A-4147-A177-3AD203B41FA5}">
                      <a16:colId xmlns:a16="http://schemas.microsoft.com/office/drawing/2014/main" val="4125680197"/>
                    </a:ext>
                  </a:extLst>
                </a:gridCol>
                <a:gridCol w="3560233">
                  <a:extLst>
                    <a:ext uri="{9D8B030D-6E8A-4147-A177-3AD203B41FA5}">
                      <a16:colId xmlns:a16="http://schemas.microsoft.com/office/drawing/2014/main" val="2670112902"/>
                    </a:ext>
                  </a:extLst>
                </a:gridCol>
                <a:gridCol w="3970021">
                  <a:extLst>
                    <a:ext uri="{9D8B030D-6E8A-4147-A177-3AD203B41FA5}">
                      <a16:colId xmlns:a16="http://schemas.microsoft.com/office/drawing/2014/main" val="3424391047"/>
                    </a:ext>
                  </a:extLst>
                </a:gridCol>
              </a:tblGrid>
              <a:tr h="370840">
                <a:tc>
                  <a:txBody>
                    <a:bodyPr/>
                    <a:lstStyle/>
                    <a:p>
                      <a:r>
                        <a:rPr lang="en-US" sz="2200" dirty="0"/>
                        <a:t>Higher education can only fully develop its missions when its fundamental values are respected. While they are now more threatened than they were a decade or even four years ago, we reaffirm our commitment to protect, promote, and uphold academic freedom, as defined in the Rome Communique. In addition, we commit to upholding, promoting, and protecting the following values: </a:t>
                      </a:r>
                      <a:endParaRPr lang="uk-UA" sz="2200" dirty="0"/>
                    </a:p>
                  </a:txBody>
                  <a:tcPr/>
                </a:tc>
                <a:tc>
                  <a:txBody>
                    <a:bodyPr/>
                    <a:lstStyle/>
                    <a:p>
                      <a:r>
                        <a:rPr lang="en-US" sz="2200" dirty="0"/>
                        <a:t>Are you education can only fully develop it missions when it fundamental values are affected while we are now more threatened than they were indicate or even four years ago the restroom our commitment to protect promote and uphold academic freedom as defined in Rome </a:t>
                      </a:r>
                      <a:r>
                        <a:rPr lang="en-US" sz="2200" dirty="0" err="1"/>
                        <a:t>communicare</a:t>
                      </a:r>
                      <a:r>
                        <a:rPr lang="en-US" sz="2200" dirty="0"/>
                        <a:t> in additionally commit to </a:t>
                      </a:r>
                      <a:r>
                        <a:rPr lang="en-US" sz="2200" dirty="0" err="1"/>
                        <a:t>upholden</a:t>
                      </a:r>
                      <a:r>
                        <a:rPr lang="en-US" sz="2200" dirty="0"/>
                        <a:t> promoting and protecting the following values</a:t>
                      </a:r>
                      <a:endParaRPr lang="uk-UA" sz="2200" dirty="0"/>
                    </a:p>
                  </a:txBody>
                  <a:tcPr/>
                </a:tc>
                <a:tc>
                  <a:txBody>
                    <a:bodyPr/>
                    <a:lstStyle/>
                    <a:p>
                      <a:r>
                        <a:rPr lang="uk-UA" sz="2200" dirty="0"/>
                        <a:t>Ви, освіта може повноцінно розвивати свої місії лише тоді, коли її фундаментальні цінності постраждали, тоді як зараз ми перебуваємо під більшою загрозою, ніж це було вказано або навіть чотири роки тому, туалет, наше зобов'язання захищати, сприяти та підтримувати академічну свободу, як це визначено в Римському посланні, додатково зобов'язуємося підтримувати, сприяти та захищати наступні цінності</a:t>
                      </a:r>
                    </a:p>
                  </a:txBody>
                  <a:tcPr/>
                </a:tc>
                <a:extLst>
                  <a:ext uri="{0D108BD9-81ED-4DB2-BD59-A6C34878D82A}">
                    <a16:rowId xmlns:a16="http://schemas.microsoft.com/office/drawing/2014/main" val="608393558"/>
                  </a:ext>
                </a:extLst>
              </a:tr>
            </a:tbl>
          </a:graphicData>
        </a:graphic>
      </p:graphicFrame>
    </p:spTree>
    <p:extLst>
      <p:ext uri="{BB962C8B-B14F-4D97-AF65-F5344CB8AC3E}">
        <p14:creationId xmlns:p14="http://schemas.microsoft.com/office/powerpoint/2010/main" val="2015701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0C6A24-2C1A-F42D-2BF4-784EA7E54C83}"/>
              </a:ext>
            </a:extLst>
          </p:cNvPr>
          <p:cNvSpPr>
            <a:spLocks noGrp="1"/>
          </p:cNvSpPr>
          <p:nvPr>
            <p:ph type="title"/>
          </p:nvPr>
        </p:nvSpPr>
        <p:spPr/>
        <p:txBody>
          <a:bodyPr/>
          <a:lstStyle/>
          <a:p>
            <a:r>
              <a:rPr lang="uk-UA" b="1" dirty="0">
                <a:solidFill>
                  <a:srgbClr val="002060"/>
                </a:solidFill>
              </a:rPr>
              <a:t>Ключові компетентності</a:t>
            </a:r>
          </a:p>
        </p:txBody>
      </p:sp>
      <p:sp>
        <p:nvSpPr>
          <p:cNvPr id="4" name="Місце для вмісту 3">
            <a:extLst>
              <a:ext uri="{FF2B5EF4-FFF2-40B4-BE49-F238E27FC236}">
                <a16:creationId xmlns:a16="http://schemas.microsoft.com/office/drawing/2014/main" id="{03342529-C87D-4ED7-577C-DBC993BCBCA1}"/>
              </a:ext>
            </a:extLst>
          </p:cNvPr>
          <p:cNvSpPr>
            <a:spLocks noGrp="1"/>
          </p:cNvSpPr>
          <p:nvPr>
            <p:ph idx="1"/>
          </p:nvPr>
        </p:nvSpPr>
        <p:spPr/>
        <p:txBody>
          <a:bodyPr>
            <a:normAutofit fontScale="92500" lnSpcReduction="20000"/>
          </a:bodyPr>
          <a:lstStyle/>
          <a:p>
            <a:pPr>
              <a:buClr>
                <a:srgbClr val="002060"/>
              </a:buClr>
              <a:buFont typeface="Wingdings" panose="05000000000000000000" pitchFamily="2" charset="2"/>
              <a:buChar char="Ø"/>
            </a:pPr>
            <a:r>
              <a:rPr lang="uk-UA" noProof="0" dirty="0"/>
              <a:t> Грамотність</a:t>
            </a:r>
          </a:p>
          <a:p>
            <a:pPr>
              <a:buClr>
                <a:srgbClr val="002060"/>
              </a:buClr>
              <a:buFont typeface="Wingdings" panose="05000000000000000000" pitchFamily="2" charset="2"/>
              <a:buChar char="Ø"/>
            </a:pPr>
            <a:r>
              <a:rPr lang="uk-UA" noProof="0" dirty="0"/>
              <a:t> </a:t>
            </a:r>
            <a:r>
              <a:rPr lang="uk-UA" noProof="0" dirty="0" err="1"/>
              <a:t>Мультилінгвальна</a:t>
            </a:r>
            <a:r>
              <a:rPr lang="uk-UA" noProof="0" dirty="0"/>
              <a:t> компетентність</a:t>
            </a:r>
          </a:p>
          <a:p>
            <a:pPr>
              <a:buClr>
                <a:srgbClr val="002060"/>
              </a:buClr>
              <a:buFont typeface="Wingdings" panose="05000000000000000000" pitchFamily="2" charset="2"/>
              <a:buChar char="Ø"/>
            </a:pPr>
            <a:r>
              <a:rPr lang="uk-UA" noProof="0" dirty="0"/>
              <a:t> Математична компетентність і компетентність у науках, технології та інженерії</a:t>
            </a:r>
          </a:p>
          <a:p>
            <a:pPr>
              <a:buClr>
                <a:srgbClr val="002060"/>
              </a:buClr>
              <a:buFont typeface="Wingdings" panose="05000000000000000000" pitchFamily="2" charset="2"/>
              <a:buChar char="Ø"/>
            </a:pPr>
            <a:r>
              <a:rPr lang="uk-UA" noProof="0" dirty="0"/>
              <a:t> Цифрова компетентність</a:t>
            </a:r>
          </a:p>
          <a:p>
            <a:pPr>
              <a:buClr>
                <a:srgbClr val="002060"/>
              </a:buClr>
              <a:buFont typeface="Wingdings" panose="05000000000000000000" pitchFamily="2" charset="2"/>
              <a:buChar char="Ø"/>
            </a:pPr>
            <a:r>
              <a:rPr lang="uk-UA" noProof="0" dirty="0"/>
              <a:t> Особистісна, соціальна та навчальна компетентність</a:t>
            </a:r>
          </a:p>
          <a:p>
            <a:pPr>
              <a:buClr>
                <a:srgbClr val="002060"/>
              </a:buClr>
              <a:buFont typeface="Wingdings" panose="05000000000000000000" pitchFamily="2" charset="2"/>
              <a:buChar char="Ø"/>
            </a:pPr>
            <a:r>
              <a:rPr lang="uk-UA" noProof="0" dirty="0"/>
              <a:t> Громадянська компетентність</a:t>
            </a:r>
          </a:p>
          <a:p>
            <a:pPr>
              <a:buClr>
                <a:srgbClr val="002060"/>
              </a:buClr>
              <a:buFont typeface="Wingdings" panose="05000000000000000000" pitchFamily="2" charset="2"/>
              <a:buChar char="Ø"/>
            </a:pPr>
            <a:r>
              <a:rPr lang="uk-UA" noProof="0" dirty="0"/>
              <a:t> Підприємницька компетентність,</a:t>
            </a:r>
          </a:p>
          <a:p>
            <a:pPr>
              <a:buClr>
                <a:srgbClr val="002060"/>
              </a:buClr>
              <a:buFont typeface="Wingdings" panose="05000000000000000000" pitchFamily="2" charset="2"/>
              <a:buChar char="Ø"/>
            </a:pPr>
            <a:r>
              <a:rPr lang="uk-UA" noProof="0" dirty="0" err="1"/>
              <a:t>Cultural</a:t>
            </a:r>
            <a:r>
              <a:rPr lang="uk-UA" noProof="0" dirty="0"/>
              <a:t> </a:t>
            </a:r>
            <a:r>
              <a:rPr lang="uk-UA" noProof="0" dirty="0" err="1"/>
              <a:t>awareness</a:t>
            </a:r>
            <a:r>
              <a:rPr lang="uk-UA" noProof="0" dirty="0"/>
              <a:t> </a:t>
            </a:r>
            <a:r>
              <a:rPr lang="uk-UA" noProof="0" dirty="0" err="1"/>
              <a:t>and</a:t>
            </a:r>
            <a:r>
              <a:rPr lang="uk-UA" noProof="0" dirty="0"/>
              <a:t> </a:t>
            </a:r>
            <a:r>
              <a:rPr lang="uk-UA" noProof="0" dirty="0" err="1"/>
              <a:t>expression</a:t>
            </a:r>
            <a:r>
              <a:rPr lang="uk-UA" noProof="0" dirty="0"/>
              <a:t> </a:t>
            </a:r>
            <a:r>
              <a:rPr lang="uk-UA" noProof="0" dirty="0" err="1"/>
              <a:t>competence</a:t>
            </a:r>
            <a:r>
              <a:rPr lang="uk-UA" noProof="0" dirty="0"/>
              <a:t>.</a:t>
            </a:r>
          </a:p>
          <a:p>
            <a:pPr marL="0" indent="0">
              <a:buClr>
                <a:srgbClr val="002060"/>
              </a:buClr>
              <a:buNone/>
            </a:pPr>
            <a:endParaRPr lang="uk-UA" sz="1900" noProof="0" dirty="0"/>
          </a:p>
          <a:p>
            <a:pPr marL="0" indent="0">
              <a:buClr>
                <a:srgbClr val="002060"/>
              </a:buClr>
              <a:buNone/>
            </a:pPr>
            <a:r>
              <a:rPr lang="uk-UA" sz="1900" noProof="0" dirty="0"/>
              <a:t>https://eur-lex.europa.eu/legal-content/EN/TXT/?uri=uriserv:OJ.C_.2018.189.01.0001.01.ENG&amp;toc=OJ:C:2018:189:TOC</a:t>
            </a:r>
          </a:p>
        </p:txBody>
      </p:sp>
    </p:spTree>
    <p:extLst>
      <p:ext uri="{BB962C8B-B14F-4D97-AF65-F5344CB8AC3E}">
        <p14:creationId xmlns:p14="http://schemas.microsoft.com/office/powerpoint/2010/main" val="3369363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518401-1643-9DCC-D8D9-7354B52F3AC8}"/>
              </a:ext>
            </a:extLst>
          </p:cNvPr>
          <p:cNvSpPr>
            <a:spLocks noGrp="1"/>
          </p:cNvSpPr>
          <p:nvPr>
            <p:ph type="title"/>
          </p:nvPr>
        </p:nvSpPr>
        <p:spPr>
          <a:xfrm>
            <a:off x="838200" y="304800"/>
            <a:ext cx="10515600" cy="1199197"/>
          </a:xfrm>
        </p:spPr>
        <p:txBody>
          <a:bodyPr>
            <a:normAutofit fontScale="90000"/>
          </a:bodyPr>
          <a:lstStyle/>
          <a:p>
            <a:r>
              <a:rPr lang="uk-UA" b="1" dirty="0">
                <a:solidFill>
                  <a:srgbClr val="002060"/>
                </a:solidFill>
              </a:rPr>
              <a:t>Особистісна, соціальна та навчальна компетентність</a:t>
            </a:r>
            <a:endParaRPr lang="uk-UA" dirty="0"/>
          </a:p>
        </p:txBody>
      </p:sp>
      <p:sp>
        <p:nvSpPr>
          <p:cNvPr id="3" name="Місце для вмісту 2">
            <a:extLst>
              <a:ext uri="{FF2B5EF4-FFF2-40B4-BE49-F238E27FC236}">
                <a16:creationId xmlns:a16="http://schemas.microsoft.com/office/drawing/2014/main" id="{945C05C2-6F31-8842-9CF1-8848D55FF43B}"/>
              </a:ext>
            </a:extLst>
          </p:cNvPr>
          <p:cNvSpPr>
            <a:spLocks noGrp="1"/>
          </p:cNvSpPr>
          <p:nvPr>
            <p:ph idx="1"/>
          </p:nvPr>
        </p:nvSpPr>
        <p:spPr/>
        <p:txBody>
          <a:bodyPr/>
          <a:lstStyle/>
          <a:p>
            <a:pPr marL="0" indent="0">
              <a:buNone/>
            </a:pPr>
            <a:r>
              <a:rPr lang="uk-UA" dirty="0"/>
              <a:t>Здатність рефлексувати над собою, ефективно керувати часом та інформацією, </a:t>
            </a:r>
            <a:r>
              <a:rPr lang="uk-UA" dirty="0" err="1"/>
              <a:t>конструктивно</a:t>
            </a:r>
            <a:r>
              <a:rPr lang="uk-UA" dirty="0"/>
              <a:t> співпрацювати з іншими, залишатися стійким та керувати власним навчанням і кар'єрою. </a:t>
            </a:r>
          </a:p>
          <a:p>
            <a:pPr marL="0" indent="0">
              <a:buNone/>
            </a:pPr>
            <a:r>
              <a:rPr lang="uk-UA" dirty="0"/>
              <a:t>Охоплює здатність справлятися з невизначеністю та складнощами, вчитися навчатися, підтримувати своє фізичне та емоційне благополуччя, зберігати фізичне та психічне здоров'я, а також вести здорове, орієнтоване на майбутнє життя, співпереживати та вирішувати конфлікти в інклюзивному та підтримуючому контексті.</a:t>
            </a:r>
          </a:p>
          <a:p>
            <a:pPr marL="0" indent="0">
              <a:buNone/>
            </a:pPr>
            <a:r>
              <a:rPr lang="uk-UA" dirty="0">
                <a:solidFill>
                  <a:schemeClr val="accent2">
                    <a:lumMod val="50000"/>
                  </a:schemeClr>
                </a:solidFill>
              </a:rPr>
              <a:t>Особистісний + професійний контекст</a:t>
            </a:r>
          </a:p>
          <a:p>
            <a:pPr marL="0" indent="0">
              <a:buNone/>
            </a:pPr>
            <a:r>
              <a:rPr lang="uk-UA" dirty="0">
                <a:solidFill>
                  <a:schemeClr val="accent2">
                    <a:lumMod val="50000"/>
                  </a:schemeClr>
                </a:solidFill>
              </a:rPr>
              <a:t>Відповідність рівню НРК</a:t>
            </a:r>
          </a:p>
        </p:txBody>
      </p:sp>
    </p:spTree>
    <p:extLst>
      <p:ext uri="{BB962C8B-B14F-4D97-AF65-F5344CB8AC3E}">
        <p14:creationId xmlns:p14="http://schemas.microsoft.com/office/powerpoint/2010/main" val="381249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EF2DA3-AF3C-2504-D3DA-9BEA22D7EAAC}"/>
              </a:ext>
            </a:extLst>
          </p:cNvPr>
          <p:cNvSpPr>
            <a:spLocks noGrp="1"/>
          </p:cNvSpPr>
          <p:nvPr>
            <p:ph type="title"/>
          </p:nvPr>
        </p:nvSpPr>
        <p:spPr/>
        <p:txBody>
          <a:bodyPr/>
          <a:lstStyle/>
          <a:p>
            <a:r>
              <a:rPr lang="uk-UA" b="1" dirty="0">
                <a:solidFill>
                  <a:srgbClr val="002060"/>
                </a:solidFill>
              </a:rPr>
              <a:t>Громадянська компетентність</a:t>
            </a:r>
          </a:p>
        </p:txBody>
      </p:sp>
      <p:sp>
        <p:nvSpPr>
          <p:cNvPr id="3" name="Місце для вмісту 2">
            <a:extLst>
              <a:ext uri="{FF2B5EF4-FFF2-40B4-BE49-F238E27FC236}">
                <a16:creationId xmlns:a16="http://schemas.microsoft.com/office/drawing/2014/main" id="{5F8D3ACE-4D8B-A0DA-B917-C905D91BA464}"/>
              </a:ext>
            </a:extLst>
          </p:cNvPr>
          <p:cNvSpPr>
            <a:spLocks noGrp="1"/>
          </p:cNvSpPr>
          <p:nvPr>
            <p:ph idx="1"/>
          </p:nvPr>
        </p:nvSpPr>
        <p:spPr/>
        <p:txBody>
          <a:bodyPr>
            <a:normAutofit lnSpcReduction="10000"/>
          </a:bodyPr>
          <a:lstStyle/>
          <a:p>
            <a:pPr>
              <a:buClr>
                <a:srgbClr val="002060"/>
              </a:buClr>
              <a:buFont typeface="Wingdings" panose="05000000000000000000" pitchFamily="2" charset="2"/>
              <a:buChar char="v"/>
            </a:pPr>
            <a:r>
              <a:rPr lang="uk-UA" noProof="0" dirty="0"/>
              <a:t> Здатність діяти як відповідальні громадяни та повноцінно брати участь у громадянському та соціальному житті, що ґрунтується на розумінні соціальних, економічних, правових та політичних концепцій та структур, а також глобального розвитку та сталого розвитку.</a:t>
            </a:r>
          </a:p>
          <a:p>
            <a:pPr>
              <a:buClr>
                <a:srgbClr val="002060"/>
              </a:buClr>
              <a:buFont typeface="Wingdings" panose="05000000000000000000" pitchFamily="2" charset="2"/>
              <a:buChar char="v"/>
            </a:pPr>
            <a:r>
              <a:rPr lang="uk-UA" noProof="0" dirty="0"/>
              <a:t> Здатність особи реалізовувати свої права і обов’язки як члена суспільства, усвідомлення цінностей громадянського (вільного демократичного) суспільства, верховенства права, прав і свобод людини і громадянина (ЗУ «Про освіту», ст. 5, ч. 5).</a:t>
            </a:r>
          </a:p>
          <a:p>
            <a:pPr marL="0" indent="0">
              <a:buNone/>
            </a:pPr>
            <a:r>
              <a:rPr lang="uk-UA" dirty="0">
                <a:solidFill>
                  <a:schemeClr val="accent2">
                    <a:lumMod val="50000"/>
                  </a:schemeClr>
                </a:solidFill>
              </a:rPr>
              <a:t>Особистісний + професійний контекст</a:t>
            </a:r>
          </a:p>
          <a:p>
            <a:pPr marL="0" indent="0">
              <a:buNone/>
            </a:pPr>
            <a:r>
              <a:rPr lang="uk-UA" dirty="0">
                <a:solidFill>
                  <a:schemeClr val="accent2">
                    <a:lumMod val="50000"/>
                  </a:schemeClr>
                </a:solidFill>
              </a:rPr>
              <a:t>Відповідність рівню НРК</a:t>
            </a:r>
          </a:p>
          <a:p>
            <a:pPr marL="0" indent="0">
              <a:buClr>
                <a:srgbClr val="002060"/>
              </a:buClr>
              <a:buNone/>
            </a:pPr>
            <a:endParaRPr lang="uk-UA" noProof="0" dirty="0"/>
          </a:p>
        </p:txBody>
      </p:sp>
    </p:spTree>
    <p:extLst>
      <p:ext uri="{BB962C8B-B14F-4D97-AF65-F5344CB8AC3E}">
        <p14:creationId xmlns:p14="http://schemas.microsoft.com/office/powerpoint/2010/main" val="2698246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C0646F-2921-7261-8C8B-FE03F2D8B37C}"/>
              </a:ext>
            </a:extLst>
          </p:cNvPr>
          <p:cNvSpPr>
            <a:spLocks noGrp="1"/>
          </p:cNvSpPr>
          <p:nvPr>
            <p:ph type="title"/>
          </p:nvPr>
        </p:nvSpPr>
        <p:spPr/>
        <p:txBody>
          <a:bodyPr/>
          <a:lstStyle/>
          <a:p>
            <a:r>
              <a:rPr lang="uk-UA" b="1" dirty="0">
                <a:solidFill>
                  <a:srgbClr val="002060"/>
                </a:solidFill>
              </a:rPr>
              <a:t>Підприємницька компетентність</a:t>
            </a:r>
          </a:p>
        </p:txBody>
      </p:sp>
      <p:sp>
        <p:nvSpPr>
          <p:cNvPr id="3" name="Місце для вмісту 2">
            <a:extLst>
              <a:ext uri="{FF2B5EF4-FFF2-40B4-BE49-F238E27FC236}">
                <a16:creationId xmlns:a16="http://schemas.microsoft.com/office/drawing/2014/main" id="{54E72FDA-3021-A91F-1C2D-A34FB909003C}"/>
              </a:ext>
            </a:extLst>
          </p:cNvPr>
          <p:cNvSpPr>
            <a:spLocks noGrp="1"/>
          </p:cNvSpPr>
          <p:nvPr>
            <p:ph idx="1"/>
          </p:nvPr>
        </p:nvSpPr>
        <p:spPr/>
        <p:txBody>
          <a:bodyPr/>
          <a:lstStyle/>
          <a:p>
            <a:pPr marL="0" indent="0">
              <a:buNone/>
            </a:pPr>
            <a:r>
              <a:rPr lang="uk-UA" dirty="0"/>
              <a:t>Здатність діяти на основі можливостей та ідей, а також перетворювати їх на цінності для інших. </a:t>
            </a:r>
          </a:p>
          <a:p>
            <a:pPr marL="0" indent="0">
              <a:buNone/>
            </a:pPr>
            <a:r>
              <a:rPr lang="uk-UA" dirty="0"/>
              <a:t>Ґрунтується на креативності, критичному мисленні та вирішенні проблем, ініціативності та наполегливості, а також здатності працювати у співпраці з метою планування та управління проектами, що мають культурну, соціальну або фінансову цінність.</a:t>
            </a:r>
          </a:p>
          <a:p>
            <a:pPr marL="0" indent="0">
              <a:buNone/>
            </a:pPr>
            <a:endParaRPr lang="uk-UA" dirty="0"/>
          </a:p>
          <a:p>
            <a:pPr marL="0" indent="0">
              <a:buNone/>
            </a:pPr>
            <a:r>
              <a:rPr lang="uk-UA" dirty="0">
                <a:solidFill>
                  <a:schemeClr val="accent2">
                    <a:lumMod val="50000"/>
                  </a:schemeClr>
                </a:solidFill>
              </a:rPr>
              <a:t>Професійний контекст</a:t>
            </a:r>
          </a:p>
          <a:p>
            <a:pPr marL="0" indent="0">
              <a:buNone/>
            </a:pPr>
            <a:r>
              <a:rPr lang="uk-UA" dirty="0">
                <a:solidFill>
                  <a:schemeClr val="accent2">
                    <a:lumMod val="50000"/>
                  </a:schemeClr>
                </a:solidFill>
              </a:rPr>
              <a:t>Відповідність рівню НРК</a:t>
            </a:r>
          </a:p>
        </p:txBody>
      </p:sp>
    </p:spTree>
    <p:extLst>
      <p:ext uri="{BB962C8B-B14F-4D97-AF65-F5344CB8AC3E}">
        <p14:creationId xmlns:p14="http://schemas.microsoft.com/office/powerpoint/2010/main" val="1807683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9B89ED-93A6-DC47-EE4F-2605418EAD87}"/>
              </a:ext>
            </a:extLst>
          </p:cNvPr>
          <p:cNvSpPr>
            <a:spLocks noGrp="1"/>
          </p:cNvSpPr>
          <p:nvPr>
            <p:ph type="title"/>
          </p:nvPr>
        </p:nvSpPr>
        <p:spPr/>
        <p:txBody>
          <a:bodyPr/>
          <a:lstStyle/>
          <a:p>
            <a:r>
              <a:rPr lang="uk-UA" b="1" dirty="0">
                <a:solidFill>
                  <a:srgbClr val="002060"/>
                </a:solidFill>
              </a:rPr>
              <a:t>Культурна обізнаність та здатність до самовираження</a:t>
            </a:r>
          </a:p>
        </p:txBody>
      </p:sp>
      <p:sp>
        <p:nvSpPr>
          <p:cNvPr id="3" name="Місце для вмісту 2">
            <a:extLst>
              <a:ext uri="{FF2B5EF4-FFF2-40B4-BE49-F238E27FC236}">
                <a16:creationId xmlns:a16="http://schemas.microsoft.com/office/drawing/2014/main" id="{3D0EC9AE-4FE3-BF7C-FD33-061CCFD131BD}"/>
              </a:ext>
            </a:extLst>
          </p:cNvPr>
          <p:cNvSpPr>
            <a:spLocks noGrp="1"/>
          </p:cNvSpPr>
          <p:nvPr>
            <p:ph idx="1"/>
          </p:nvPr>
        </p:nvSpPr>
        <p:spPr/>
        <p:txBody>
          <a:bodyPr>
            <a:normAutofit/>
          </a:bodyPr>
          <a:lstStyle/>
          <a:p>
            <a:pPr>
              <a:buClr>
                <a:srgbClr val="002060"/>
              </a:buClr>
              <a:buFont typeface="Wingdings" panose="05000000000000000000" pitchFamily="2" charset="2"/>
              <a:buChar char="ü"/>
            </a:pPr>
            <a:r>
              <a:rPr lang="uk-UA" sz="3000" noProof="0" dirty="0"/>
              <a:t> Розуміння та повагу до того, як ідеї та значення творчо виражаються та передаються в різних культурах і через низку видів мистецтва та інших культурних форм. </a:t>
            </a:r>
          </a:p>
          <a:p>
            <a:pPr>
              <a:buClr>
                <a:srgbClr val="002060"/>
              </a:buClr>
              <a:buFont typeface="Wingdings" panose="05000000000000000000" pitchFamily="2" charset="2"/>
              <a:buChar char="ü"/>
            </a:pPr>
            <a:r>
              <a:rPr lang="uk-UA" sz="3000" noProof="0" dirty="0"/>
              <a:t> Розуміння, розвиток та вираження власних ідей та відчуття свого місця чи ролі в суспільстві різними способами та контекстами.</a:t>
            </a:r>
          </a:p>
          <a:p>
            <a:pPr>
              <a:buClr>
                <a:srgbClr val="002060"/>
              </a:buClr>
              <a:buFont typeface="Wingdings" panose="05000000000000000000" pitchFamily="2" charset="2"/>
              <a:buChar char="ü"/>
            </a:pPr>
            <a:r>
              <a:rPr lang="uk-UA" sz="3000" noProof="0" dirty="0"/>
              <a:t> Знання місцевих, національних, регіональних, європейських та глобальних культур та форм самовираження, включаючи їхні мови, спадщину та традиції, а також культурні продукти.</a:t>
            </a:r>
          </a:p>
        </p:txBody>
      </p:sp>
    </p:spTree>
    <p:extLst>
      <p:ext uri="{BB962C8B-B14F-4D97-AF65-F5344CB8AC3E}">
        <p14:creationId xmlns:p14="http://schemas.microsoft.com/office/powerpoint/2010/main" val="290613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999E77-0850-6AC2-C11A-A30CEF5FF9A1}"/>
              </a:ext>
            </a:extLst>
          </p:cNvPr>
          <p:cNvSpPr>
            <a:spLocks noGrp="1"/>
          </p:cNvSpPr>
          <p:nvPr>
            <p:ph type="title"/>
          </p:nvPr>
        </p:nvSpPr>
        <p:spPr/>
        <p:txBody>
          <a:bodyPr/>
          <a:lstStyle/>
          <a:p>
            <a:r>
              <a:rPr lang="uk-UA" b="1" dirty="0">
                <a:solidFill>
                  <a:srgbClr val="002060"/>
                </a:solidFill>
              </a:rPr>
              <a:t>Культурна обізнаність та здатність до самовираження</a:t>
            </a:r>
            <a:endParaRPr lang="uk-UA" dirty="0"/>
          </a:p>
        </p:txBody>
      </p:sp>
      <p:sp>
        <p:nvSpPr>
          <p:cNvPr id="3" name="Місце для вмісту 2">
            <a:extLst>
              <a:ext uri="{FF2B5EF4-FFF2-40B4-BE49-F238E27FC236}">
                <a16:creationId xmlns:a16="http://schemas.microsoft.com/office/drawing/2014/main" id="{42E3FD94-0D53-6D03-4666-DFA5B16957F2}"/>
              </a:ext>
            </a:extLst>
          </p:cNvPr>
          <p:cNvSpPr>
            <a:spLocks noGrp="1"/>
          </p:cNvSpPr>
          <p:nvPr>
            <p:ph idx="1"/>
          </p:nvPr>
        </p:nvSpPr>
        <p:spPr/>
        <p:txBody>
          <a:bodyPr>
            <a:noAutofit/>
          </a:bodyPr>
          <a:lstStyle/>
          <a:p>
            <a:pPr>
              <a:buClr>
                <a:srgbClr val="002060"/>
              </a:buClr>
              <a:buFont typeface="Wingdings" panose="05000000000000000000" pitchFamily="2" charset="2"/>
              <a:buChar char="ü"/>
            </a:pPr>
            <a:r>
              <a:rPr lang="uk-UA" sz="2600" noProof="0" dirty="0"/>
              <a:t> Розуміння різних способів передачі ідей в письмових, друкованих та цифрових текстах, театрі, кіно, танці, іграх, мистецтві та дизайні, музиці, ритуалах та архітектурі, а також у гібридних формах. </a:t>
            </a:r>
          </a:p>
          <a:p>
            <a:pPr>
              <a:buClr>
                <a:srgbClr val="002060"/>
              </a:buClr>
              <a:buFont typeface="Wingdings" panose="05000000000000000000" pitchFamily="2" charset="2"/>
              <a:buChar char="ü"/>
            </a:pPr>
            <a:r>
              <a:rPr lang="uk-UA" sz="2600" noProof="0" dirty="0"/>
              <a:t> Вона вимагає розуміння власної ідентичності, що розвивається, та культурної спадщини у світі культурного розмаїття, а також того, як мистецтво та інші культурні форми можуть бути способом як </a:t>
            </a:r>
            <a:r>
              <a:rPr lang="uk-UA" sz="2600" noProof="0" dirty="0" err="1"/>
              <a:t>сприйн</a:t>
            </a:r>
            <a:endParaRPr lang="uk-UA" sz="2600" noProof="0" dirty="0"/>
          </a:p>
          <a:p>
            <a:pPr>
              <a:buClr>
                <a:srgbClr val="002060"/>
              </a:buClr>
              <a:buFont typeface="Wingdings" panose="05000000000000000000" pitchFamily="2" charset="2"/>
              <a:buChar char="ü"/>
            </a:pPr>
            <a:r>
              <a:rPr lang="uk-UA" sz="2600" noProof="0" dirty="0"/>
              <a:t> Здатність виражати та інтерпретувати образні та абстрактні ідеї, переживання та емоції з емпатією, робити це в різних культурних формах; виявляти та реалізовувати можливості для особистої, соціальної чи комерційної цінності через різні культурні форми.</a:t>
            </a:r>
          </a:p>
          <a:p>
            <a:pPr>
              <a:buClr>
                <a:srgbClr val="002060"/>
              </a:buClr>
              <a:buFont typeface="Wingdings" panose="05000000000000000000" pitchFamily="2" charset="2"/>
              <a:buChar char="ü"/>
            </a:pPr>
            <a:r>
              <a:rPr lang="uk-UA" sz="2600" noProof="0" dirty="0"/>
              <a:t> Цікавість до світу, відкритість до нових можливостей.</a:t>
            </a:r>
          </a:p>
        </p:txBody>
      </p:sp>
    </p:spTree>
    <p:extLst>
      <p:ext uri="{BB962C8B-B14F-4D97-AF65-F5344CB8AC3E}">
        <p14:creationId xmlns:p14="http://schemas.microsoft.com/office/powerpoint/2010/main" val="1721154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Прага">
            <a:extLst>
              <a:ext uri="{FF2B5EF4-FFF2-40B4-BE49-F238E27FC236}">
                <a16:creationId xmlns:a16="http://schemas.microsoft.com/office/drawing/2014/main" id="{E931B9F4-7339-4C5A-6C46-22E298F276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 y="365760"/>
            <a:ext cx="7840980" cy="58807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B2B026-4C87-AAC5-9296-D5387470E829}"/>
              </a:ext>
            </a:extLst>
          </p:cNvPr>
          <p:cNvSpPr txBox="1"/>
          <p:nvPr/>
        </p:nvSpPr>
        <p:spPr>
          <a:xfrm>
            <a:off x="8679180" y="4468861"/>
            <a:ext cx="3253740" cy="1200329"/>
          </a:xfrm>
          <a:prstGeom prst="rect">
            <a:avLst/>
          </a:prstGeom>
          <a:noFill/>
        </p:spPr>
        <p:txBody>
          <a:bodyPr wrap="square">
            <a:spAutoFit/>
          </a:bodyPr>
          <a:lstStyle/>
          <a:p>
            <a:r>
              <a:rPr lang="uk-UA" dirty="0"/>
              <a:t>https://erasmusplus.org.ua/en/news/here-team-annual-conference-12-13-12-2019-prague-czech-republic/</a:t>
            </a:r>
          </a:p>
        </p:txBody>
      </p:sp>
    </p:spTree>
    <p:extLst>
      <p:ext uri="{BB962C8B-B14F-4D97-AF65-F5344CB8AC3E}">
        <p14:creationId xmlns:p14="http://schemas.microsoft.com/office/powerpoint/2010/main" val="287380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DA0442-F02D-77F8-1DCC-724893DF192E}"/>
              </a:ext>
            </a:extLst>
          </p:cNvPr>
          <p:cNvSpPr>
            <a:spLocks noGrp="1"/>
          </p:cNvSpPr>
          <p:nvPr>
            <p:ph type="title"/>
          </p:nvPr>
        </p:nvSpPr>
        <p:spPr/>
        <p:txBody>
          <a:bodyPr/>
          <a:lstStyle/>
          <a:p>
            <a:r>
              <a:rPr lang="uk-UA" b="1" dirty="0">
                <a:solidFill>
                  <a:srgbClr val="002060"/>
                </a:solidFill>
              </a:rPr>
              <a:t>Грамотність</a:t>
            </a:r>
          </a:p>
        </p:txBody>
      </p:sp>
      <p:sp>
        <p:nvSpPr>
          <p:cNvPr id="3" name="Місце для вмісту 2">
            <a:extLst>
              <a:ext uri="{FF2B5EF4-FFF2-40B4-BE49-F238E27FC236}">
                <a16:creationId xmlns:a16="http://schemas.microsoft.com/office/drawing/2014/main" id="{6A51C1D3-EA15-B061-7110-4319C32E47C8}"/>
              </a:ext>
            </a:extLst>
          </p:cNvPr>
          <p:cNvSpPr>
            <a:spLocks noGrp="1"/>
          </p:cNvSpPr>
          <p:nvPr>
            <p:ph idx="1"/>
          </p:nvPr>
        </p:nvSpPr>
        <p:spPr/>
        <p:txBody>
          <a:bodyPr>
            <a:normAutofit/>
          </a:bodyPr>
          <a:lstStyle/>
          <a:p>
            <a:pPr marL="0" indent="0">
              <a:buClr>
                <a:srgbClr val="002060"/>
              </a:buClr>
              <a:buNone/>
            </a:pPr>
            <a:r>
              <a:rPr lang="uk-UA" dirty="0"/>
              <a:t>Здатність розпізнавати, розуміти, висловлювати, створювати та інтерпретувати концепції, почуття, факти та думки як в усній, так і в письмовій формі, використовуючи візуальні, звукові/аудіо та цифрові матеріали в різних дисциплінах та контекстах. </a:t>
            </a:r>
          </a:p>
          <a:p>
            <a:pPr marL="0" indent="0">
              <a:buClr>
                <a:srgbClr val="002060"/>
              </a:buClr>
              <a:buNone/>
            </a:pPr>
            <a:r>
              <a:rPr lang="uk-UA" dirty="0"/>
              <a:t>Це передбачає здатність ефективно спілкуватися державною мовою та взаємодіяти з іншими у відповідний та творчий спосіб.</a:t>
            </a:r>
          </a:p>
          <a:p>
            <a:pPr marL="0" indent="0">
              <a:buClr>
                <a:srgbClr val="002060"/>
              </a:buClr>
              <a:buNone/>
            </a:pPr>
            <a:r>
              <a:rPr lang="uk-UA" noProof="0" dirty="0">
                <a:solidFill>
                  <a:schemeClr val="accent4">
                    <a:lumMod val="50000"/>
                  </a:schemeClr>
                </a:solidFill>
              </a:rPr>
              <a:t>Загальноєвропейські рекомендації з </a:t>
            </a:r>
            <a:r>
              <a:rPr lang="uk-UA" noProof="0" dirty="0" err="1">
                <a:solidFill>
                  <a:schemeClr val="accent4">
                    <a:lumMod val="50000"/>
                  </a:schemeClr>
                </a:solidFill>
              </a:rPr>
              <a:t>мовної</a:t>
            </a:r>
            <a:r>
              <a:rPr lang="uk-UA" noProof="0" dirty="0">
                <a:solidFill>
                  <a:schemeClr val="accent4">
                    <a:lumMod val="50000"/>
                  </a:schemeClr>
                </a:solidFill>
              </a:rPr>
              <a:t> освіти: А1 … С2</a:t>
            </a:r>
          </a:p>
          <a:p>
            <a:pPr marL="0" indent="0">
              <a:buClr>
                <a:srgbClr val="002060"/>
              </a:buClr>
              <a:buNone/>
            </a:pPr>
            <a:r>
              <a:rPr lang="uk-UA" dirty="0">
                <a:solidFill>
                  <a:schemeClr val="accent4">
                    <a:lumMod val="50000"/>
                  </a:schemeClr>
                </a:solidFill>
              </a:rPr>
              <a:t>Акцент на професійну діяльність, предметну область спеціальності, освітньої програми тощо.</a:t>
            </a:r>
            <a:endParaRPr lang="uk-UA" noProof="0" dirty="0">
              <a:solidFill>
                <a:schemeClr val="accent4">
                  <a:lumMod val="50000"/>
                </a:schemeClr>
              </a:solidFill>
            </a:endParaRPr>
          </a:p>
          <a:p>
            <a:pPr marL="0" indent="0">
              <a:buClr>
                <a:srgbClr val="002060"/>
              </a:buClr>
              <a:buNone/>
            </a:pPr>
            <a:endParaRPr lang="uk-UA" dirty="0"/>
          </a:p>
          <a:p>
            <a:pPr marL="0" indent="0">
              <a:buClr>
                <a:srgbClr val="002060"/>
              </a:buClr>
              <a:buNone/>
            </a:pPr>
            <a:endParaRPr lang="uk-UA" dirty="0"/>
          </a:p>
        </p:txBody>
      </p:sp>
    </p:spTree>
    <p:extLst>
      <p:ext uri="{BB962C8B-B14F-4D97-AF65-F5344CB8AC3E}">
        <p14:creationId xmlns:p14="http://schemas.microsoft.com/office/powerpoint/2010/main" val="3957706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FA1622-4A2D-5091-B74D-79FA155558ED}"/>
              </a:ext>
            </a:extLst>
          </p:cNvPr>
          <p:cNvSpPr>
            <a:spLocks noGrp="1"/>
          </p:cNvSpPr>
          <p:nvPr>
            <p:ph type="title"/>
          </p:nvPr>
        </p:nvSpPr>
        <p:spPr/>
        <p:txBody>
          <a:bodyPr/>
          <a:lstStyle/>
          <a:p>
            <a:r>
              <a:rPr lang="uk-UA" b="1" noProof="0" dirty="0" err="1">
                <a:solidFill>
                  <a:srgbClr val="002060"/>
                </a:solidFill>
              </a:rPr>
              <a:t>Мультилінгвальність</a:t>
            </a:r>
            <a:endParaRPr lang="uk-UA" b="1" noProof="0" dirty="0">
              <a:solidFill>
                <a:srgbClr val="002060"/>
              </a:solidFill>
            </a:endParaRPr>
          </a:p>
        </p:txBody>
      </p:sp>
      <p:sp>
        <p:nvSpPr>
          <p:cNvPr id="3" name="Місце для вмісту 2">
            <a:extLst>
              <a:ext uri="{FF2B5EF4-FFF2-40B4-BE49-F238E27FC236}">
                <a16:creationId xmlns:a16="http://schemas.microsoft.com/office/drawing/2014/main" id="{8A84B6D8-281A-8062-8582-1B4BE2EC6540}"/>
              </a:ext>
            </a:extLst>
          </p:cNvPr>
          <p:cNvSpPr>
            <a:spLocks noGrp="1"/>
          </p:cNvSpPr>
          <p:nvPr>
            <p:ph idx="1"/>
          </p:nvPr>
        </p:nvSpPr>
        <p:spPr>
          <a:xfrm>
            <a:off x="228600" y="1432560"/>
            <a:ext cx="11643360" cy="4744403"/>
          </a:xfrm>
        </p:spPr>
        <p:txBody>
          <a:bodyPr>
            <a:normAutofit/>
          </a:bodyPr>
          <a:lstStyle/>
          <a:p>
            <a:pPr marL="0" indent="0">
              <a:buClr>
                <a:srgbClr val="002060"/>
              </a:buClr>
              <a:buNone/>
            </a:pPr>
            <a:r>
              <a:rPr lang="uk-UA" noProof="0" dirty="0"/>
              <a:t>Здатність розуміти, висловлювати та інтерпретувати поняття, думки, почуття, факти та погляди в усній і в письмовій формі у відповідному діапазоні соціальних та культурних контекстів, </a:t>
            </a:r>
            <a:r>
              <a:rPr lang="uk-UA" dirty="0"/>
              <a:t>ініціювати, підтримувати та завершувати розмови, а також читати, розуміти та складати тексти</a:t>
            </a:r>
            <a:r>
              <a:rPr lang="uk-UA" noProof="0" dirty="0"/>
              <a:t>. Ця компетентність вимагає знання словникового запасу та функціональної граматики різних мов, суспільних умовностей, культурного аспекту та різноманітності мов. </a:t>
            </a:r>
          </a:p>
          <a:p>
            <a:pPr marL="0" indent="0">
              <a:buClr>
                <a:srgbClr val="002060"/>
              </a:buClr>
              <a:buNone/>
            </a:pPr>
            <a:r>
              <a:rPr lang="uk-UA" dirty="0">
                <a:solidFill>
                  <a:schemeClr val="accent4">
                    <a:lumMod val="50000"/>
                  </a:schemeClr>
                </a:solidFill>
              </a:rPr>
              <a:t>Іноземна мова</a:t>
            </a:r>
          </a:p>
          <a:p>
            <a:pPr marL="0" indent="0">
              <a:buClr>
                <a:srgbClr val="002060"/>
              </a:buClr>
              <a:buNone/>
            </a:pPr>
            <a:r>
              <a:rPr lang="uk-UA" dirty="0">
                <a:solidFill>
                  <a:schemeClr val="accent4">
                    <a:lumMod val="50000"/>
                  </a:schemeClr>
                </a:solidFill>
              </a:rPr>
              <a:t>Загальноєвропейські рекомендації з </a:t>
            </a:r>
            <a:r>
              <a:rPr lang="uk-UA" dirty="0" err="1">
                <a:solidFill>
                  <a:schemeClr val="accent4">
                    <a:lumMod val="50000"/>
                  </a:schemeClr>
                </a:solidFill>
              </a:rPr>
              <a:t>мовної</a:t>
            </a:r>
            <a:r>
              <a:rPr lang="uk-UA" dirty="0">
                <a:solidFill>
                  <a:schemeClr val="accent4">
                    <a:lumMod val="50000"/>
                  </a:schemeClr>
                </a:solidFill>
              </a:rPr>
              <a:t> освіти: А1 … С2</a:t>
            </a:r>
          </a:p>
          <a:p>
            <a:pPr marL="0" indent="0">
              <a:buClr>
                <a:srgbClr val="002060"/>
              </a:buClr>
              <a:buNone/>
            </a:pPr>
            <a:r>
              <a:rPr lang="uk-UA" dirty="0">
                <a:solidFill>
                  <a:schemeClr val="accent4">
                    <a:lumMod val="50000"/>
                  </a:schemeClr>
                </a:solidFill>
              </a:rPr>
              <a:t>Акцент на професійну діяльність, предметну область спеціальності, освітньої програми тощо.</a:t>
            </a:r>
          </a:p>
          <a:p>
            <a:pPr marL="0" indent="0">
              <a:buClr>
                <a:srgbClr val="002060"/>
              </a:buClr>
              <a:buNone/>
            </a:pPr>
            <a:endParaRPr lang="uk-UA" noProof="0" dirty="0"/>
          </a:p>
        </p:txBody>
      </p:sp>
    </p:spTree>
    <p:extLst>
      <p:ext uri="{BB962C8B-B14F-4D97-AF65-F5344CB8AC3E}">
        <p14:creationId xmlns:p14="http://schemas.microsoft.com/office/powerpoint/2010/main" val="156811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7D45E0-7387-DA6B-B206-849C4AC4298B}"/>
              </a:ext>
            </a:extLst>
          </p:cNvPr>
          <p:cNvSpPr>
            <a:spLocks noGrp="1"/>
          </p:cNvSpPr>
          <p:nvPr>
            <p:ph type="title"/>
          </p:nvPr>
        </p:nvSpPr>
        <p:spPr/>
        <p:txBody>
          <a:bodyPr>
            <a:normAutofit/>
          </a:bodyPr>
          <a:lstStyle/>
          <a:p>
            <a:r>
              <a:rPr lang="uk-UA" b="1" noProof="0" dirty="0">
                <a:solidFill>
                  <a:srgbClr val="002060"/>
                </a:solidFill>
              </a:rPr>
              <a:t>Математична компетентність</a:t>
            </a:r>
          </a:p>
        </p:txBody>
      </p:sp>
      <p:sp>
        <p:nvSpPr>
          <p:cNvPr id="3" name="Місце для вмісту 2">
            <a:extLst>
              <a:ext uri="{FF2B5EF4-FFF2-40B4-BE49-F238E27FC236}">
                <a16:creationId xmlns:a16="http://schemas.microsoft.com/office/drawing/2014/main" id="{A9120155-09FC-7B9A-CC0C-EBC699413B73}"/>
              </a:ext>
            </a:extLst>
          </p:cNvPr>
          <p:cNvSpPr>
            <a:spLocks noGrp="1"/>
          </p:cNvSpPr>
          <p:nvPr>
            <p:ph idx="1"/>
          </p:nvPr>
        </p:nvSpPr>
        <p:spPr>
          <a:xfrm>
            <a:off x="838200" y="1760220"/>
            <a:ext cx="10515600" cy="4416743"/>
          </a:xfrm>
        </p:spPr>
        <p:txBody>
          <a:bodyPr>
            <a:normAutofit fontScale="92500" lnSpcReduction="10000"/>
          </a:bodyPr>
          <a:lstStyle/>
          <a:p>
            <a:pPr marL="0" indent="0">
              <a:buNone/>
            </a:pPr>
            <a:r>
              <a:rPr lang="uk-UA" noProof="0" dirty="0"/>
              <a:t>Здатність розвивати та застосовувати математичне мислення та розуміння для вирішення проблем у повсякденних ситуаціях. Математична компетентність охоплює різною мірою, здатність та готовність використовувати математичні способи мислення та презентації.</a:t>
            </a:r>
          </a:p>
          <a:p>
            <a:pPr marL="0" indent="0">
              <a:buNone/>
            </a:pPr>
            <a:r>
              <a:rPr lang="uk-UA" dirty="0"/>
              <a:t>Людина повинна мати навички застосування основних математичних принципів та процесів, зокрема у професійних контекстах (наприклад, навички фінансових розрахунків), а також слідкувати за ланцюжками аргументів та оцінювати їх.</a:t>
            </a:r>
          </a:p>
          <a:p>
            <a:pPr marL="0" indent="0">
              <a:buNone/>
            </a:pPr>
            <a:r>
              <a:rPr lang="uk-UA" dirty="0"/>
              <a:t>Людина повинна розуміти математичні докази, використовувати відповідні допоміжні засоби, включаючи статистичні дані та графіки, а також розуміти математичні аспекти </a:t>
            </a:r>
            <a:r>
              <a:rPr lang="uk-UA" dirty="0" err="1"/>
              <a:t>цифровізації</a:t>
            </a:r>
            <a:r>
              <a:rPr lang="uk-UA" dirty="0"/>
              <a:t>.</a:t>
            </a:r>
            <a:endParaRPr lang="uk-UA" noProof="0" dirty="0"/>
          </a:p>
        </p:txBody>
      </p:sp>
    </p:spTree>
    <p:extLst>
      <p:ext uri="{BB962C8B-B14F-4D97-AF65-F5344CB8AC3E}">
        <p14:creationId xmlns:p14="http://schemas.microsoft.com/office/powerpoint/2010/main" val="3722105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A6CB15-0C93-4980-526B-13548CFAD309}"/>
              </a:ext>
            </a:extLst>
          </p:cNvPr>
          <p:cNvSpPr>
            <a:spLocks noGrp="1"/>
          </p:cNvSpPr>
          <p:nvPr>
            <p:ph type="title"/>
          </p:nvPr>
        </p:nvSpPr>
        <p:spPr/>
        <p:txBody>
          <a:bodyPr/>
          <a:lstStyle/>
          <a:p>
            <a:r>
              <a:rPr lang="uk-UA" b="1" dirty="0">
                <a:solidFill>
                  <a:srgbClr val="002060"/>
                </a:solidFill>
              </a:rPr>
              <a:t>Математична компетентність (складники)</a:t>
            </a:r>
            <a:endParaRPr lang="uk-UA" dirty="0"/>
          </a:p>
        </p:txBody>
      </p:sp>
      <p:sp>
        <p:nvSpPr>
          <p:cNvPr id="3" name="Місце для вмісту 2">
            <a:extLst>
              <a:ext uri="{FF2B5EF4-FFF2-40B4-BE49-F238E27FC236}">
                <a16:creationId xmlns:a16="http://schemas.microsoft.com/office/drawing/2014/main" id="{82B9AE5C-D2AD-E96C-B37E-097728F7F3D0}"/>
              </a:ext>
            </a:extLst>
          </p:cNvPr>
          <p:cNvSpPr>
            <a:spLocks noGrp="1"/>
          </p:cNvSpPr>
          <p:nvPr>
            <p:ph idx="1"/>
          </p:nvPr>
        </p:nvSpPr>
        <p:spPr/>
        <p:txBody>
          <a:bodyPr>
            <a:normAutofit fontScale="92500" lnSpcReduction="10000"/>
          </a:bodyPr>
          <a:lstStyle/>
          <a:p>
            <a:pPr marL="0" indent="0">
              <a:buNone/>
            </a:pPr>
            <a:r>
              <a:rPr lang="uk-UA" dirty="0"/>
              <a:t>Застосовувати математичні та статистичні методи і моделі для дослідження складних процесів та/або обробки емпіричних даних.</a:t>
            </a:r>
          </a:p>
          <a:p>
            <a:pPr marL="0" indent="0">
              <a:buNone/>
            </a:pPr>
            <a:r>
              <a:rPr lang="uk-UA" dirty="0"/>
              <a:t>Застосовувати математичні та статистичні інструменти (статистичні оцінки, графіки, діаграми тощо) для презентації результатів досліджень/мистецьких </a:t>
            </a:r>
            <a:r>
              <a:rPr lang="uk-UA" dirty="0" err="1"/>
              <a:t>проєктів</a:t>
            </a:r>
            <a:r>
              <a:rPr lang="uk-UA" dirty="0"/>
              <a:t>/…</a:t>
            </a:r>
          </a:p>
          <a:p>
            <a:pPr marL="0" indent="0">
              <a:buNone/>
            </a:pPr>
            <a:r>
              <a:rPr lang="uk-UA" dirty="0"/>
              <a:t>Застосовувати математичні методи для розрахунку/</a:t>
            </a:r>
            <a:r>
              <a:rPr lang="uk-UA" dirty="0" err="1"/>
              <a:t>проєктування</a:t>
            </a:r>
            <a:r>
              <a:rPr lang="uk-UA" dirty="0"/>
              <a:t> об'єктів процесів (прим. технологічних процесів в металургії)</a:t>
            </a:r>
          </a:p>
          <a:p>
            <a:pPr marL="0" indent="0">
              <a:buNone/>
            </a:pPr>
            <a:r>
              <a:rPr lang="uk-UA" dirty="0"/>
              <a:t>Застосовувати статистичні методи у професійній діяльності (прим. контролю якості продукції у машинобудуванні)</a:t>
            </a:r>
          </a:p>
          <a:p>
            <a:pPr marL="0" indent="0">
              <a:buNone/>
            </a:pPr>
            <a:r>
              <a:rPr lang="uk-UA" dirty="0"/>
              <a:t>Застосовувати математичні і статистичні методи для управління, зокрема фінансового, </a:t>
            </a:r>
            <a:r>
              <a:rPr lang="uk-UA" dirty="0" err="1"/>
              <a:t>проєктами</a:t>
            </a:r>
            <a:endParaRPr lang="uk-UA" dirty="0"/>
          </a:p>
        </p:txBody>
      </p:sp>
    </p:spTree>
    <p:extLst>
      <p:ext uri="{BB962C8B-B14F-4D97-AF65-F5344CB8AC3E}">
        <p14:creationId xmlns:p14="http://schemas.microsoft.com/office/powerpoint/2010/main" val="645569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770E22-E627-8E0B-4613-4D444FF62BC6}"/>
              </a:ext>
            </a:extLst>
          </p:cNvPr>
          <p:cNvSpPr>
            <a:spLocks noGrp="1"/>
          </p:cNvSpPr>
          <p:nvPr>
            <p:ph type="title"/>
          </p:nvPr>
        </p:nvSpPr>
        <p:spPr/>
        <p:txBody>
          <a:bodyPr/>
          <a:lstStyle/>
          <a:p>
            <a:r>
              <a:rPr lang="uk-UA" b="1" dirty="0">
                <a:solidFill>
                  <a:srgbClr val="002060"/>
                </a:solidFill>
              </a:rPr>
              <a:t>Математична компетентність: Історія</a:t>
            </a:r>
          </a:p>
        </p:txBody>
      </p:sp>
      <p:pic>
        <p:nvPicPr>
          <p:cNvPr id="3076" name="Picture 4">
            <a:extLst>
              <a:ext uri="{FF2B5EF4-FFF2-40B4-BE49-F238E27FC236}">
                <a16:creationId xmlns:a16="http://schemas.microsoft.com/office/drawing/2014/main" id="{8A76D9D8-CE7B-9E7E-807F-316ADFF134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0734" y="1465898"/>
            <a:ext cx="4954905" cy="433929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AB169F80-52CD-6C5C-60E5-A39B6A71C2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190" y="1780223"/>
            <a:ext cx="5155183" cy="38585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9D3E17A-2D4D-CD1C-8363-F70D26F5A642}"/>
              </a:ext>
            </a:extLst>
          </p:cNvPr>
          <p:cNvSpPr txBox="1"/>
          <p:nvPr/>
        </p:nvSpPr>
        <p:spPr>
          <a:xfrm>
            <a:off x="2682241" y="6048375"/>
            <a:ext cx="6096000" cy="369332"/>
          </a:xfrm>
          <a:prstGeom prst="rect">
            <a:avLst/>
          </a:prstGeom>
          <a:noFill/>
        </p:spPr>
        <p:txBody>
          <a:bodyPr wrap="square">
            <a:spAutoFit/>
          </a:bodyPr>
          <a:lstStyle/>
          <a:p>
            <a:r>
              <a:rPr lang="uk-UA" dirty="0"/>
              <a:t>https://uk.wikipedia.org/wiki/ </a:t>
            </a:r>
            <a:r>
              <a:rPr lang="uk-UA" dirty="0" err="1"/>
              <a:t>Населення_України</a:t>
            </a:r>
            <a:endParaRPr lang="uk-UA" dirty="0"/>
          </a:p>
        </p:txBody>
      </p:sp>
    </p:spTree>
    <p:extLst>
      <p:ext uri="{BB962C8B-B14F-4D97-AF65-F5344CB8AC3E}">
        <p14:creationId xmlns:p14="http://schemas.microsoft.com/office/powerpoint/2010/main" val="1413934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D6FC84-1FB1-97D4-2653-368348A20639}"/>
              </a:ext>
            </a:extLst>
          </p:cNvPr>
          <p:cNvSpPr>
            <a:spLocks noGrp="1"/>
          </p:cNvSpPr>
          <p:nvPr>
            <p:ph type="title"/>
          </p:nvPr>
        </p:nvSpPr>
        <p:spPr/>
        <p:txBody>
          <a:bodyPr/>
          <a:lstStyle/>
          <a:p>
            <a:r>
              <a:rPr lang="uk-UA" b="1" dirty="0">
                <a:solidFill>
                  <a:srgbClr val="002060"/>
                </a:solidFill>
              </a:rPr>
              <a:t>Математична + цифрова компетентність: </a:t>
            </a:r>
            <a:r>
              <a:rPr lang="uk-UA" b="1" dirty="0" err="1">
                <a:solidFill>
                  <a:srgbClr val="002060"/>
                </a:solidFill>
              </a:rPr>
              <a:t>перформативне</a:t>
            </a:r>
            <a:r>
              <a:rPr lang="uk-UA" b="1" dirty="0">
                <a:solidFill>
                  <a:srgbClr val="002060"/>
                </a:solidFill>
              </a:rPr>
              <a:t> мистецтво</a:t>
            </a:r>
          </a:p>
        </p:txBody>
      </p:sp>
      <p:pic>
        <p:nvPicPr>
          <p:cNvPr id="7" name="Рисунок 6">
            <a:extLst>
              <a:ext uri="{FF2B5EF4-FFF2-40B4-BE49-F238E27FC236}">
                <a16:creationId xmlns:a16="http://schemas.microsoft.com/office/drawing/2014/main" id="{EF668F99-D5E4-42BE-BB98-E861DC961798}"/>
              </a:ext>
            </a:extLst>
          </p:cNvPr>
          <p:cNvPicPr>
            <a:picLocks noChangeAspect="1"/>
          </p:cNvPicPr>
          <p:nvPr/>
        </p:nvPicPr>
        <p:blipFill>
          <a:blip r:embed="rId2"/>
          <a:stretch>
            <a:fillRect/>
          </a:stretch>
        </p:blipFill>
        <p:spPr>
          <a:xfrm>
            <a:off x="312420" y="2049780"/>
            <a:ext cx="6095999" cy="3156695"/>
          </a:xfrm>
          <a:prstGeom prst="rect">
            <a:avLst/>
          </a:prstGeom>
        </p:spPr>
      </p:pic>
      <p:pic>
        <p:nvPicPr>
          <p:cNvPr id="9" name="Рисунок 8">
            <a:extLst>
              <a:ext uri="{FF2B5EF4-FFF2-40B4-BE49-F238E27FC236}">
                <a16:creationId xmlns:a16="http://schemas.microsoft.com/office/drawing/2014/main" id="{A4E1CEE5-EA16-FEB0-B1C5-9D4ABAFA33D8}"/>
              </a:ext>
            </a:extLst>
          </p:cNvPr>
          <p:cNvPicPr>
            <a:picLocks noChangeAspect="1"/>
          </p:cNvPicPr>
          <p:nvPr/>
        </p:nvPicPr>
        <p:blipFill>
          <a:blip r:embed="rId3"/>
          <a:stretch>
            <a:fillRect/>
          </a:stretch>
        </p:blipFill>
        <p:spPr>
          <a:xfrm>
            <a:off x="7749316" y="1925698"/>
            <a:ext cx="3200847" cy="3677163"/>
          </a:xfrm>
          <a:prstGeom prst="rect">
            <a:avLst/>
          </a:prstGeom>
        </p:spPr>
      </p:pic>
      <p:sp>
        <p:nvSpPr>
          <p:cNvPr id="11" name="TextBox 10">
            <a:extLst>
              <a:ext uri="{FF2B5EF4-FFF2-40B4-BE49-F238E27FC236}">
                <a16:creationId xmlns:a16="http://schemas.microsoft.com/office/drawing/2014/main" id="{71FEE823-1CE9-A761-33B2-2E28E0F8CB6E}"/>
              </a:ext>
            </a:extLst>
          </p:cNvPr>
          <p:cNvSpPr txBox="1"/>
          <p:nvPr/>
        </p:nvSpPr>
        <p:spPr>
          <a:xfrm>
            <a:off x="5090160" y="5687487"/>
            <a:ext cx="7101840" cy="954107"/>
          </a:xfrm>
          <a:prstGeom prst="rect">
            <a:avLst/>
          </a:prstGeom>
          <a:noFill/>
        </p:spPr>
        <p:txBody>
          <a:bodyPr wrap="square">
            <a:spAutoFit/>
          </a:bodyPr>
          <a:lstStyle/>
          <a:p>
            <a:r>
              <a:rPr lang="uk-UA" sz="1400" dirty="0"/>
              <a:t>https://www.google.com/url?sa=i&amp;url=https%3A%2F%2Fhromadske.radio%2Fnews%2F2024%2F09%2F29%2Fu-kytai-vstanovyly-svitovyy-rekord-pidnialy-v-nebo-ponad-7-5-tysiach-droniv&amp;psig=AOvVaw30phdEFjwlxppGSlcxbDh6&amp;ust=1763497056750000&amp;source=images&amp;cd=vfe&amp;opi=89978449&amp;ved=2ahUKEwjr1KfOgPqQAxUNOhAIHb2aPQ0QjRx6BAgAEBo</a:t>
            </a:r>
          </a:p>
        </p:txBody>
      </p:sp>
      <p:sp>
        <p:nvSpPr>
          <p:cNvPr id="13" name="TextBox 12">
            <a:extLst>
              <a:ext uri="{FF2B5EF4-FFF2-40B4-BE49-F238E27FC236}">
                <a16:creationId xmlns:a16="http://schemas.microsoft.com/office/drawing/2014/main" id="{D8B213C1-BDFB-4E81-8F5B-CDE8A5AE75CE}"/>
              </a:ext>
            </a:extLst>
          </p:cNvPr>
          <p:cNvSpPr txBox="1"/>
          <p:nvPr/>
        </p:nvSpPr>
        <p:spPr>
          <a:xfrm>
            <a:off x="312420" y="5480941"/>
            <a:ext cx="3596640" cy="523220"/>
          </a:xfrm>
          <a:prstGeom prst="rect">
            <a:avLst/>
          </a:prstGeom>
          <a:noFill/>
        </p:spPr>
        <p:txBody>
          <a:bodyPr wrap="square">
            <a:spAutoFit/>
          </a:bodyPr>
          <a:lstStyle/>
          <a:p>
            <a:r>
              <a:rPr lang="uk-UA" sz="1400" dirty="0"/>
              <a:t>https://www.youtube.com/watch?v=b8xI729mvTM</a:t>
            </a:r>
          </a:p>
        </p:txBody>
      </p:sp>
    </p:spTree>
    <p:extLst>
      <p:ext uri="{BB962C8B-B14F-4D97-AF65-F5344CB8AC3E}">
        <p14:creationId xmlns:p14="http://schemas.microsoft.com/office/powerpoint/2010/main" val="605798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31A726-F32B-9567-2BCF-19B4E15C9CCC}"/>
              </a:ext>
            </a:extLst>
          </p:cNvPr>
          <p:cNvSpPr>
            <a:spLocks noGrp="1"/>
          </p:cNvSpPr>
          <p:nvPr>
            <p:ph type="title"/>
          </p:nvPr>
        </p:nvSpPr>
        <p:spPr/>
        <p:txBody>
          <a:bodyPr/>
          <a:lstStyle/>
          <a:p>
            <a:r>
              <a:rPr lang="uk-UA" b="1" dirty="0">
                <a:solidFill>
                  <a:srgbClr val="002060"/>
                </a:solidFill>
              </a:rPr>
              <a:t>Компетентність в науці, технології та інженерії</a:t>
            </a:r>
            <a:endParaRPr lang="uk-UA" dirty="0"/>
          </a:p>
        </p:txBody>
      </p:sp>
      <p:sp>
        <p:nvSpPr>
          <p:cNvPr id="3" name="Місце для вмісту 2">
            <a:extLst>
              <a:ext uri="{FF2B5EF4-FFF2-40B4-BE49-F238E27FC236}">
                <a16:creationId xmlns:a16="http://schemas.microsoft.com/office/drawing/2014/main" id="{73B7F34E-F109-3439-8386-B4A46E6E2BA9}"/>
              </a:ext>
            </a:extLst>
          </p:cNvPr>
          <p:cNvSpPr>
            <a:spLocks noGrp="1"/>
          </p:cNvSpPr>
          <p:nvPr>
            <p:ph idx="1"/>
          </p:nvPr>
        </p:nvSpPr>
        <p:spPr/>
        <p:txBody>
          <a:bodyPr>
            <a:normAutofit lnSpcReduction="10000"/>
          </a:bodyPr>
          <a:lstStyle/>
          <a:p>
            <a:pPr marL="0" indent="0">
              <a:buNone/>
            </a:pPr>
            <a:r>
              <a:rPr lang="uk-UA" noProof="0" dirty="0"/>
              <a:t>Компетентність у науці стосується здатності використовувати сукупність знань та методологію, включаючи спостереження та експерименти, для виявлення питань та формулювання висновків на основі доказів.</a:t>
            </a:r>
          </a:p>
          <a:p>
            <a:pPr marL="0" indent="0">
              <a:buNone/>
            </a:pPr>
            <a:r>
              <a:rPr lang="uk-UA" noProof="0" dirty="0"/>
              <a:t>Компетентність в галузі технологій та інженерії – це здатність застосовувати наукові знання та методології - спостереження та контрольовані експерименти, здатність використовувати логічне та раціональне мислення. </a:t>
            </a:r>
          </a:p>
          <a:p>
            <a:pPr marL="0" indent="0">
              <a:buNone/>
            </a:pPr>
            <a:r>
              <a:rPr lang="uk-UA" noProof="0" dirty="0"/>
              <a:t>Компетентність у науці, техніці та інженерії передбачає розуміння змін, спричинених діяльністю людини, та відповідальність як окремого громадянина.</a:t>
            </a:r>
          </a:p>
          <a:p>
            <a:pPr marL="0" indent="0">
              <a:buNone/>
            </a:pPr>
            <a:endParaRPr lang="uk-UA" noProof="0" dirty="0"/>
          </a:p>
        </p:txBody>
      </p:sp>
    </p:spTree>
    <p:extLst>
      <p:ext uri="{BB962C8B-B14F-4D97-AF65-F5344CB8AC3E}">
        <p14:creationId xmlns:p14="http://schemas.microsoft.com/office/powerpoint/2010/main" val="3762508333"/>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892</TotalTime>
  <Words>1727</Words>
  <Application>Microsoft Office PowerPoint</Application>
  <PresentationFormat>Широкий екран</PresentationFormat>
  <Paragraphs>125</Paragraphs>
  <Slides>25</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25</vt:i4>
      </vt:variant>
    </vt:vector>
  </HeadingPairs>
  <TitlesOfParts>
    <vt:vector size="30" baseType="lpstr">
      <vt:lpstr>Arial</vt:lpstr>
      <vt:lpstr>Calibri</vt:lpstr>
      <vt:lpstr>Calibri Light</vt:lpstr>
      <vt:lpstr>Wingdings</vt:lpstr>
      <vt:lpstr>Тема Office</vt:lpstr>
      <vt:lpstr>Ключові компетентності як основа для формування загальних компетентностей</vt:lpstr>
      <vt:lpstr>Ключові компетентності</vt:lpstr>
      <vt:lpstr>Грамотність</vt:lpstr>
      <vt:lpstr>Мультилінгвальність</vt:lpstr>
      <vt:lpstr>Математична компетентність</vt:lpstr>
      <vt:lpstr>Математична компетентність (складники)</vt:lpstr>
      <vt:lpstr>Математична компетентність: Історія</vt:lpstr>
      <vt:lpstr>Математична + цифрова компетентність: перформативне мистецтво</vt:lpstr>
      <vt:lpstr>Компетентність в науці, технології та інженерії</vt:lpstr>
      <vt:lpstr>Компетентність в науках, технології та інженерії</vt:lpstr>
      <vt:lpstr>Компетентність в науках, технології та інженерії</vt:lpstr>
      <vt:lpstr>Сименс: Цифрове підприємство</vt:lpstr>
      <vt:lpstr>Фізика і музика</vt:lpstr>
      <vt:lpstr>Цифрова компетентність</vt:lpstr>
      <vt:lpstr>Рамки цифрової компетентності  </vt:lpstr>
      <vt:lpstr>Рамка цифрової компетентності громадян України</vt:lpstr>
      <vt:lpstr>Рівні цифрової компетентності</vt:lpstr>
      <vt:lpstr>Цифрова компетентність: Медицина</vt:lpstr>
      <vt:lpstr>Цифрова компетентність: Філологія</vt:lpstr>
      <vt:lpstr>Особистісна, соціальна та навчальна компетентність</vt:lpstr>
      <vt:lpstr>Громадянська компетентність</vt:lpstr>
      <vt:lpstr>Підприємницька компетентність</vt:lpstr>
      <vt:lpstr>Культурна обізнаність та здатність до самовираження</vt:lpstr>
      <vt:lpstr>Культурна обізнаність та здатність до самовираження</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Volodymyr Bakhrushyn</dc:creator>
  <cp:lastModifiedBy>Volodymyr Bakhrushyn</cp:lastModifiedBy>
  <cp:revision>33</cp:revision>
  <dcterms:created xsi:type="dcterms:W3CDTF">2025-10-28T19:28:20Z</dcterms:created>
  <dcterms:modified xsi:type="dcterms:W3CDTF">2025-11-18T05:45:42Z</dcterms:modified>
</cp:coreProperties>
</file>