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</p:sldIdLst>
  <p:sldSz cy="8229600" cx="14630400"/>
  <p:notesSz cx="8229600" cy="14630400"/>
  <p:embeddedFontLst>
    <p:embeddedFont>
      <p:font typeface="Alexandria SemiBold"/>
      <p:regular r:id="rId15"/>
      <p:bold r:id="rId1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17" roundtripDataSignature="AMtx7mhMNvqV027DCtTtHR3BDcIzQrdRM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15" Type="http://schemas.openxmlformats.org/officeDocument/2006/relationships/font" Target="fonts/AlexandriaSemiBold-regular.fntdata"/><Relationship Id="rId14" Type="http://schemas.openxmlformats.org/officeDocument/2006/relationships/slide" Target="slides/slide10.xml"/><Relationship Id="rId17" Type="http://customschemas.google.com/relationships/presentationmetadata" Target="metadata"/><Relationship Id="rId16" Type="http://schemas.openxmlformats.org/officeDocument/2006/relationships/font" Target="fonts/AlexandriaSemiBold-bold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371850" y="1097275"/>
            <a:ext cx="5486650" cy="5486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822950" y="6949425"/>
            <a:ext cx="6583675" cy="658367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:notes"/>
          <p:cNvSpPr txBox="1"/>
          <p:nvPr>
            <p:ph idx="2" type="hdr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" name="Google Shape;53;p1:notes"/>
          <p:cNvSpPr txBox="1"/>
          <p:nvPr>
            <p:ph idx="10" type="dt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54" name="Google Shape;54;p1:notes"/>
          <p:cNvSpPr/>
          <p:nvPr>
            <p:ph idx="3" type="sldImg"/>
          </p:nvPr>
        </p:nvSpPr>
        <p:spPr>
          <a:xfrm>
            <a:off x="2290763" y="512763"/>
            <a:ext cx="4562475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5" name="Google Shape;55;p1:notes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/>
          </a:p>
        </p:txBody>
      </p:sp>
      <p:sp>
        <p:nvSpPr>
          <p:cNvPr id="56" name="Google Shape;56;p1:notes"/>
          <p:cNvSpPr txBox="1"/>
          <p:nvPr>
            <p:ph idx="11" type="ftr"/>
          </p:nvPr>
        </p:nvSpPr>
        <p:spPr>
          <a:xfrm>
            <a:off x="0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" name="Google Shape;57;p1:notes"/>
          <p:cNvSpPr txBox="1"/>
          <p:nvPr>
            <p:ph idx="12" type="sldNum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10:notes"/>
          <p:cNvSpPr txBox="1"/>
          <p:nvPr>
            <p:ph idx="1" type="body"/>
          </p:nvPr>
        </p:nvSpPr>
        <p:spPr>
          <a:xfrm>
            <a:off x="822950" y="6949425"/>
            <a:ext cx="6583675" cy="6583675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3" name="Google Shape;243;p10:notes"/>
          <p:cNvSpPr/>
          <p:nvPr>
            <p:ph idx="2" type="sldImg"/>
          </p:nvPr>
        </p:nvSpPr>
        <p:spPr>
          <a:xfrm>
            <a:off x="1371850" y="1097275"/>
            <a:ext cx="5486650" cy="5486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2:notes"/>
          <p:cNvSpPr txBox="1"/>
          <p:nvPr>
            <p:ph idx="2" type="hdr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Google Shape;68;p2:notes"/>
          <p:cNvSpPr txBox="1"/>
          <p:nvPr>
            <p:ph idx="10" type="dt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69" name="Google Shape;69;p2:notes"/>
          <p:cNvSpPr/>
          <p:nvPr>
            <p:ph idx="3" type="sldImg"/>
          </p:nvPr>
        </p:nvSpPr>
        <p:spPr>
          <a:xfrm>
            <a:off x="2290763" y="512763"/>
            <a:ext cx="4562475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0" name="Google Shape;70;p2:notes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/>
          </a:p>
        </p:txBody>
      </p:sp>
      <p:sp>
        <p:nvSpPr>
          <p:cNvPr id="71" name="Google Shape;71;p2:notes"/>
          <p:cNvSpPr txBox="1"/>
          <p:nvPr>
            <p:ph idx="11" type="ftr"/>
          </p:nvPr>
        </p:nvSpPr>
        <p:spPr>
          <a:xfrm>
            <a:off x="0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" name="Google Shape;72;p2:notes"/>
          <p:cNvSpPr txBox="1"/>
          <p:nvPr>
            <p:ph idx="12" type="sldNum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3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89" name="Google Shape;89;p3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" name="Google Shape;90;p3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4:notes"/>
          <p:cNvSpPr txBox="1"/>
          <p:nvPr>
            <p:ph idx="2" type="hdr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" name="Google Shape;117;p4:notes"/>
          <p:cNvSpPr txBox="1"/>
          <p:nvPr>
            <p:ph idx="10" type="dt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118" name="Google Shape;118;p4:notes"/>
          <p:cNvSpPr/>
          <p:nvPr>
            <p:ph idx="3" type="sldImg"/>
          </p:nvPr>
        </p:nvSpPr>
        <p:spPr>
          <a:xfrm>
            <a:off x="2290763" y="512763"/>
            <a:ext cx="4562475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9" name="Google Shape;119;p4:notes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/>
          </a:p>
        </p:txBody>
      </p:sp>
      <p:sp>
        <p:nvSpPr>
          <p:cNvPr id="120" name="Google Shape;120;p4:notes"/>
          <p:cNvSpPr txBox="1"/>
          <p:nvPr>
            <p:ph idx="11" type="ftr"/>
          </p:nvPr>
        </p:nvSpPr>
        <p:spPr>
          <a:xfrm>
            <a:off x="0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" name="Google Shape;121;p4:notes"/>
          <p:cNvSpPr txBox="1"/>
          <p:nvPr>
            <p:ph idx="12" type="sldNum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5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37" name="Google Shape;137;p5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Google Shape;138;p5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6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56" name="Google Shape;156;p6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7" name="Google Shape;157;p6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7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5" name="Google Shape;185;p7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6" name="Google Shape;186;p7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8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03" name="Google Shape;203;p8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4" name="Google Shape;204;p8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9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25" name="Google Shape;225;p9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6" name="Google Shape;226;p9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s://gamma.app/?utm_source=made-with-gamma" TargetMode="External"/><Relationship Id="rId3" Type="http://schemas.openxmlformats.org/officeDocument/2006/relationships/image" Target="../media/image2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s://gamma.app/?utm_source=made-with-gamma" TargetMode="External"/><Relationship Id="rId3" Type="http://schemas.openxmlformats.org/officeDocument/2006/relationships/image" Target="../media/image2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s://gamma.app/?utm_source=made-with-gamma" TargetMode="External"/><Relationship Id="rId3" Type="http://schemas.openxmlformats.org/officeDocument/2006/relationships/image" Target="../media/image2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s://gamma.app/?utm_source=made-with-gamma" TargetMode="External"/><Relationship Id="rId3" Type="http://schemas.openxmlformats.org/officeDocument/2006/relationships/image" Target="../media/image2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s://gamma.app/?utm_source=made-with-gamma" TargetMode="External"/><Relationship Id="rId3" Type="http://schemas.openxmlformats.org/officeDocument/2006/relationships/image" Target="../media/image2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s://gamma.app/?utm_source=made-with-gamma" TargetMode="External"/><Relationship Id="rId3" Type="http://schemas.openxmlformats.org/officeDocument/2006/relationships/image" Target="../media/image2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s://gamma.app/?utm_source=made-with-gamma" TargetMode="External"/><Relationship Id="rId3" Type="http://schemas.openxmlformats.org/officeDocument/2006/relationships/image" Target="../media/image2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s://gamma.app/?utm_source=made-with-gamma" TargetMode="External"/><Relationship Id="rId3" Type="http://schemas.openxmlformats.org/officeDocument/2006/relationships/image" Target="../media/image2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s://gamma.app/?utm_source=made-with-gamma" TargetMode="External"/><Relationship Id="rId3" Type="http://schemas.openxmlformats.org/officeDocument/2006/relationships/image" Target="../media/image2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s://gamma.app/?utm_source=made-with-gamma" TargetMode="External"/><Relationship Id="rId3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6" name="Shape 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7;p12"/>
          <p:cNvSpPr txBox="1"/>
          <p:nvPr>
            <p:ph idx="10" type="dt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2"/>
          <p:cNvSpPr txBox="1"/>
          <p:nvPr>
            <p:ph idx="11" type="ftr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12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8 master">
  <p:cSld name="Slide 8 master">
    <p:bg>
      <p:bgPr>
        <a:solidFill>
          <a:srgbClr val="000000"/>
        </a:solidFill>
      </p:bgPr>
    </p:bg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2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7EEF9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" name="Google Shape;41;p2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A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42" name="Google Shape;42;p21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839215" y="7749540"/>
            <a:ext cx="1722605" cy="4114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9 master">
  <p:cSld name="Slide 9 master">
    <p:bg>
      <p:bgPr>
        <a:solidFill>
          <a:srgbClr val="000000"/>
        </a:solidFill>
      </p:bgPr>
    </p:bg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22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7EEF9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" name="Google Shape;45;p22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A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46" name="Google Shape;46;p22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839215" y="7749540"/>
            <a:ext cx="1722605" cy="4114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10 master">
  <p:cSld name="Slide 10 master">
    <p:bg>
      <p:bgPr>
        <a:solidFill>
          <a:srgbClr val="000000"/>
        </a:solidFill>
      </p:bgPr>
    </p:bg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23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7EEF9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" name="Google Shape;49;p23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A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50" name="Google Shape;50;p23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839215" y="7749540"/>
            <a:ext cx="1722605" cy="4114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EFAULT">
  <p:cSld name="DEFAULT">
    <p:bg>
      <p:bgPr>
        <a:solidFill>
          <a:schemeClr val="lt1"/>
        </a:solidFill>
      </p:bgPr>
    </p:bg>
    <p:spTree>
      <p:nvGrpSpPr>
        <p:cNvPr id="10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7 master">
  <p:cSld name="Slide 7 master">
    <p:bg>
      <p:bgPr>
        <a:solidFill>
          <a:srgbClr val="000000"/>
        </a:solidFill>
      </p:bgPr>
    </p:bg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4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7EEF9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3;p14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A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14" name="Google Shape;14;p14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839215" y="7749540"/>
            <a:ext cx="1722605" cy="4114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1 master">
  <p:cSld name="Slide 1 master">
    <p:bg>
      <p:bgPr>
        <a:solidFill>
          <a:srgbClr val="000000"/>
        </a:solidFill>
      </p:bgPr>
    </p:bg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5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7EEF9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7;p15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A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18" name="Google Shape;18;p15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839215" y="7749540"/>
            <a:ext cx="1722605" cy="4114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2 master">
  <p:cSld name="Slide 2 master">
    <p:bg>
      <p:bgPr>
        <a:solidFill>
          <a:srgbClr val="000000"/>
        </a:solidFill>
      </p:bgPr>
    </p:bg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16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7EEF9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21;p16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A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22" name="Google Shape;22;p16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839215" y="7749540"/>
            <a:ext cx="1722605" cy="4114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3 master">
  <p:cSld name="Slide 3 master">
    <p:bg>
      <p:bgPr>
        <a:solidFill>
          <a:srgbClr val="000000"/>
        </a:solidFill>
      </p:bgPr>
    </p:bg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7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7EEF9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25;p17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A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26" name="Google Shape;26;p17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839215" y="7749540"/>
            <a:ext cx="1722605" cy="4114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4 master">
  <p:cSld name="Slide 4 master">
    <p:bg>
      <p:bgPr>
        <a:solidFill>
          <a:srgbClr val="000000"/>
        </a:solidFill>
      </p:bgPr>
    </p:bg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8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7EEF9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29;p18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A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30" name="Google Shape;30;p18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839215" y="7749540"/>
            <a:ext cx="1722605" cy="4114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5 master">
  <p:cSld name="Slide 5 master">
    <p:bg>
      <p:bgPr>
        <a:solidFill>
          <a:srgbClr val="000000"/>
        </a:solidFill>
      </p:bgPr>
    </p:bg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19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7EEF9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33;p19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A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34" name="Google Shape;34;p19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839215" y="7749540"/>
            <a:ext cx="1722605" cy="4114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6 master">
  <p:cSld name="Slide 6 master">
    <p:bg>
      <p:bgPr>
        <a:solidFill>
          <a:srgbClr val="000000"/>
        </a:solidFill>
      </p:bgPr>
    </p:bg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2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7EEF9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" name="Google Shape;37;p2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A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38" name="Google Shape;38;p20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839215" y="7749540"/>
            <a:ext cx="1722605" cy="4114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8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9.png"/><Relationship Id="rId4" Type="http://schemas.openxmlformats.org/officeDocument/2006/relationships/image" Target="../media/image17.png"/><Relationship Id="rId5" Type="http://schemas.openxmlformats.org/officeDocument/2006/relationships/image" Target="../media/image2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png"/><Relationship Id="rId4" Type="http://schemas.openxmlformats.org/officeDocument/2006/relationships/image" Target="../media/image1.png"/><Relationship Id="rId5" Type="http://schemas.openxmlformats.org/officeDocument/2006/relationships/image" Target="../media/image13.png"/><Relationship Id="rId6" Type="http://schemas.openxmlformats.org/officeDocument/2006/relationships/image" Target="../media/image18.png"/><Relationship Id="rId7" Type="http://schemas.openxmlformats.org/officeDocument/2006/relationships/image" Target="../media/image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hyperlink" Target="https://zakon.rada.gov.ua/laws/show/889-19#n86" TargetMode="External"/><Relationship Id="rId4" Type="http://schemas.openxmlformats.org/officeDocument/2006/relationships/hyperlink" Target="https://zakon.rada.gov.ua/laws/show/889-19#n92" TargetMode="External"/><Relationship Id="rId5" Type="http://schemas.openxmlformats.org/officeDocument/2006/relationships/image" Target="../media/image9.png"/><Relationship Id="rId6" Type="http://schemas.openxmlformats.org/officeDocument/2006/relationships/image" Target="../media/image4.png"/><Relationship Id="rId7" Type="http://schemas.openxmlformats.org/officeDocument/2006/relationships/image" Target="../media/image3.png"/><Relationship Id="rId8" Type="http://schemas.openxmlformats.org/officeDocument/2006/relationships/image" Target="../media/image20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1.png"/><Relationship Id="rId4" Type="http://schemas.openxmlformats.org/officeDocument/2006/relationships/image" Target="../media/image25.jpg"/><Relationship Id="rId5" Type="http://schemas.openxmlformats.org/officeDocument/2006/relationships/image" Target="../media/image12.png"/><Relationship Id="rId6" Type="http://schemas.openxmlformats.org/officeDocument/2006/relationships/image" Target="../media/image10.png"/><Relationship Id="rId7" Type="http://schemas.openxmlformats.org/officeDocument/2006/relationships/image" Target="../media/image26.png"/><Relationship Id="rId8" Type="http://schemas.openxmlformats.org/officeDocument/2006/relationships/image" Target="../media/image23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2.png"/><Relationship Id="rId4" Type="http://schemas.openxmlformats.org/officeDocument/2006/relationships/image" Target="../media/image1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0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9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6.png"/><Relationship Id="rId4" Type="http://schemas.openxmlformats.org/officeDocument/2006/relationships/image" Target="../media/image14.png"/><Relationship Id="rId5" Type="http://schemas.openxmlformats.org/officeDocument/2006/relationships/image" Target="../media/image27.png"/><Relationship Id="rId6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"/>
          <p:cNvSpPr/>
          <p:nvPr/>
        </p:nvSpPr>
        <p:spPr>
          <a:xfrm>
            <a:off x="4943618" y="2324461"/>
            <a:ext cx="9760354" cy="4565965"/>
          </a:xfrm>
          <a:custGeom>
            <a:rect b="b" l="l" r="r" t="t"/>
            <a:pathLst>
              <a:path extrusionOk="0" h="2132499" w="4002917">
                <a:moveTo>
                  <a:pt x="0" y="0"/>
                </a:moveTo>
                <a:lnTo>
                  <a:pt x="4002917" y="0"/>
                </a:lnTo>
                <a:lnTo>
                  <a:pt x="4002917" y="2132499"/>
                </a:lnTo>
                <a:lnTo>
                  <a:pt x="0" y="2132499"/>
                </a:lnTo>
                <a:close/>
              </a:path>
            </a:pathLst>
          </a:custGeom>
          <a:solidFill>
            <a:srgbClr val="A3B18A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62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40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" name="Google Shape;60;p1"/>
          <p:cNvSpPr txBox="1"/>
          <p:nvPr/>
        </p:nvSpPr>
        <p:spPr>
          <a:xfrm>
            <a:off x="5595931" y="3120727"/>
            <a:ext cx="9294107" cy="419345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469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5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  <a:p>
            <a:pPr indent="0" lvl="0" marL="0" marR="0" rtl="0" algn="l">
              <a:lnSpc>
                <a:spcPct val="11477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Кадровий голод: кого шукає публічна служба</a:t>
            </a:r>
            <a:endParaRPr/>
          </a:p>
          <a:p>
            <a:pPr indent="0" lvl="0" marL="0" marR="0" rtl="0" algn="l">
              <a:lnSpc>
                <a:spcPct val="11477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44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Голова Національного агентства України з питань </a:t>
            </a:r>
            <a:br>
              <a:rPr b="1" lang="en-US" sz="2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lang="en-US" sz="2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державної служби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                                                                    НАТАЛІЯ АЛЮШИНА</a:t>
            </a:r>
            <a:endParaRPr/>
          </a:p>
          <a:p>
            <a:pPr indent="0" lvl="0" marL="0" marR="0" rtl="0" algn="l">
              <a:lnSpc>
                <a:spcPct val="11477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44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Про внесення змін до постанови Кабінету Міністрів України від 27 січня 2023  року № 76" id="61" name="Google Shape;61;p1"/>
          <p:cNvPicPr preferRelativeResize="0"/>
          <p:nvPr/>
        </p:nvPicPr>
        <p:blipFill rotWithShape="1">
          <a:blip r:embed="rId3">
            <a:alphaModFix/>
          </a:blip>
          <a:srcRect b="0" l="31213" r="17134" t="1114"/>
          <a:stretch/>
        </p:blipFill>
        <p:spPr>
          <a:xfrm>
            <a:off x="-217715" y="-28592"/>
            <a:ext cx="5203371" cy="826495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grpSp>
        <p:nvGrpSpPr>
          <p:cNvPr id="62" name="Google Shape;62;p1"/>
          <p:cNvGrpSpPr/>
          <p:nvPr/>
        </p:nvGrpSpPr>
        <p:grpSpPr>
          <a:xfrm>
            <a:off x="-595491" y="-88866"/>
            <a:ext cx="5581147" cy="8518245"/>
            <a:chOff x="0" y="0"/>
            <a:chExt cx="4997063" cy="4179359"/>
          </a:xfrm>
        </p:grpSpPr>
        <p:sp>
          <p:nvSpPr>
            <p:cNvPr id="63" name="Google Shape;63;p1"/>
            <p:cNvSpPr/>
            <p:nvPr/>
          </p:nvSpPr>
          <p:spPr>
            <a:xfrm>
              <a:off x="0" y="0"/>
              <a:ext cx="4997063" cy="4179359"/>
            </a:xfrm>
            <a:custGeom>
              <a:rect b="b" l="l" r="r" t="t"/>
              <a:pathLst>
                <a:path extrusionOk="0" h="4179359" w="4997063">
                  <a:moveTo>
                    <a:pt x="0" y="0"/>
                  </a:moveTo>
                  <a:lnTo>
                    <a:pt x="4997063" y="0"/>
                  </a:lnTo>
                  <a:lnTo>
                    <a:pt x="4997063" y="4179359"/>
                  </a:lnTo>
                  <a:lnTo>
                    <a:pt x="0" y="4179359"/>
                  </a:lnTo>
                  <a:close/>
                </a:path>
              </a:pathLst>
            </a:custGeom>
            <a:solidFill>
              <a:srgbClr val="EFEFEF">
                <a:alpha val="53333"/>
              </a:srgb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" name="Google Shape;64;p1"/>
            <p:cNvSpPr txBox="1"/>
            <p:nvPr/>
          </p:nvSpPr>
          <p:spPr>
            <a:xfrm>
              <a:off x="0" y="0"/>
              <a:ext cx="4997063" cy="417935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7250" lIns="27250" spcFirstLastPara="1" rIns="27250" wrap="square" tIns="27250">
              <a:noAutofit/>
            </a:bodyPr>
            <a:lstStyle/>
            <a:p>
              <a:pPr indent="0" lvl="0" marL="0" marR="0" rtl="0" algn="ctr">
                <a:lnSpc>
                  <a:spcPct val="5871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974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5" name="Google Shape;65;p1"/>
          <p:cNvSpPr/>
          <p:nvPr/>
        </p:nvSpPr>
        <p:spPr>
          <a:xfrm>
            <a:off x="5007428" y="2324462"/>
            <a:ext cx="9402255" cy="4565965"/>
          </a:xfrm>
          <a:custGeom>
            <a:rect b="b" l="l" r="r" t="t"/>
            <a:pathLst>
              <a:path extrusionOk="0" h="2132499" w="4002917">
                <a:moveTo>
                  <a:pt x="0" y="0"/>
                </a:moveTo>
                <a:lnTo>
                  <a:pt x="4002917" y="0"/>
                </a:lnTo>
                <a:lnTo>
                  <a:pt x="4002917" y="2132499"/>
                </a:lnTo>
                <a:lnTo>
                  <a:pt x="0" y="2132499"/>
                </a:lnTo>
                <a:close/>
              </a:path>
            </a:pathLst>
          </a:custGeom>
          <a:solidFill>
            <a:srgbClr val="A3B18A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62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40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7651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6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Кадровий голод: </a:t>
            </a:r>
            <a:endParaRPr/>
          </a:p>
          <a:p>
            <a:pPr indent="0" lvl="0" marL="0" marR="0" rtl="0" algn="l">
              <a:lnSpc>
                <a:spcPct val="1262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кого шукає публічна служба</a:t>
            </a:r>
            <a:endParaRPr/>
          </a:p>
          <a:p>
            <a:pPr indent="0" lvl="0" marL="0" marR="0" rtl="0" algn="l">
              <a:lnSpc>
                <a:spcPct val="1262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4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r">
              <a:lnSpc>
                <a:spcPct val="1578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               НАТАЛІЯ АЛЮШИНА </a:t>
            </a:r>
            <a:endParaRPr b="1" sz="3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                                                Голова Національного агентства України </a:t>
            </a:r>
            <a:br>
              <a:rPr b="1" lang="en-US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en-US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                                                з питань державної служби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                                        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10"/>
          <p:cNvSpPr/>
          <p:nvPr/>
        </p:nvSpPr>
        <p:spPr>
          <a:xfrm>
            <a:off x="-182880" y="-4"/>
            <a:ext cx="10485408" cy="8229600"/>
          </a:xfrm>
          <a:custGeom>
            <a:rect b="b" l="l" r="r" t="t"/>
            <a:pathLst>
              <a:path extrusionOk="0" h="13716000" w="1672209">
                <a:moveTo>
                  <a:pt x="0" y="0"/>
                </a:moveTo>
                <a:lnTo>
                  <a:pt x="1672209" y="0"/>
                </a:lnTo>
                <a:lnTo>
                  <a:pt x="1672209" y="13716000"/>
                </a:lnTo>
                <a:lnTo>
                  <a:pt x="0" y="13716000"/>
                </a:lnTo>
                <a:close/>
              </a:path>
            </a:pathLst>
          </a:custGeom>
          <a:solidFill>
            <a:srgbClr val="C5CEB6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6" name="Google Shape;246;p10"/>
          <p:cNvSpPr txBox="1"/>
          <p:nvPr/>
        </p:nvSpPr>
        <p:spPr>
          <a:xfrm>
            <a:off x="1456735" y="3870960"/>
            <a:ext cx="7206178" cy="71827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47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838">
                <a:solidFill>
                  <a:srgbClr val="344E41"/>
                </a:solidFill>
                <a:latin typeface="Arial"/>
                <a:ea typeface="Arial"/>
                <a:cs typeface="Arial"/>
                <a:sym typeface="Arial"/>
              </a:rPr>
              <a:t>ДЯКУЮ ЗА УВАГУ!</a:t>
            </a:r>
            <a:endParaRPr b="1" sz="4838">
              <a:solidFill>
                <a:srgbClr val="344E4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7" name="Google Shape;247;p10"/>
          <p:cNvSpPr/>
          <p:nvPr/>
        </p:nvSpPr>
        <p:spPr>
          <a:xfrm>
            <a:off x="13013559" y="6797782"/>
            <a:ext cx="951454" cy="942912"/>
          </a:xfrm>
          <a:custGeom>
            <a:rect b="b" l="l" r="r" t="t"/>
            <a:pathLst>
              <a:path extrusionOk="0" h="1178640" w="1189318">
                <a:moveTo>
                  <a:pt x="0" y="0"/>
                </a:moveTo>
                <a:lnTo>
                  <a:pt x="1189318" y="0"/>
                </a:lnTo>
                <a:lnTo>
                  <a:pt x="1189318" y="1178641"/>
                </a:lnTo>
                <a:lnTo>
                  <a:pt x="0" y="117864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8" name="Google Shape;248;p10"/>
          <p:cNvSpPr/>
          <p:nvPr/>
        </p:nvSpPr>
        <p:spPr>
          <a:xfrm>
            <a:off x="10929902" y="4678026"/>
            <a:ext cx="951454" cy="942912"/>
          </a:xfrm>
          <a:custGeom>
            <a:rect b="b" l="l" r="r" t="t"/>
            <a:pathLst>
              <a:path extrusionOk="0" h="1178640" w="1189318">
                <a:moveTo>
                  <a:pt x="0" y="0"/>
                </a:moveTo>
                <a:lnTo>
                  <a:pt x="1189318" y="0"/>
                </a:lnTo>
                <a:lnTo>
                  <a:pt x="1189318" y="1178640"/>
                </a:lnTo>
                <a:lnTo>
                  <a:pt x="0" y="117864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9" name="Google Shape;249;p10"/>
          <p:cNvSpPr/>
          <p:nvPr/>
        </p:nvSpPr>
        <p:spPr>
          <a:xfrm>
            <a:off x="11038865" y="4809088"/>
            <a:ext cx="2783052" cy="2754401"/>
          </a:xfrm>
          <a:custGeom>
            <a:rect b="b" l="l" r="r" t="t"/>
            <a:pathLst>
              <a:path extrusionOk="0" h="4590669" w="4638421">
                <a:moveTo>
                  <a:pt x="0" y="0"/>
                </a:moveTo>
                <a:lnTo>
                  <a:pt x="4638421" y="0"/>
                </a:lnTo>
                <a:lnTo>
                  <a:pt x="4638421" y="4590669"/>
                </a:lnTo>
                <a:lnTo>
                  <a:pt x="0" y="4590669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0" name="Google Shape;250;p10"/>
          <p:cNvSpPr/>
          <p:nvPr/>
        </p:nvSpPr>
        <p:spPr>
          <a:xfrm>
            <a:off x="11168979" y="4924880"/>
            <a:ext cx="2522849" cy="2522849"/>
          </a:xfrm>
          <a:custGeom>
            <a:rect b="b" l="l" r="r" t="t"/>
            <a:pathLst>
              <a:path extrusionOk="0" h="3153561" w="3153561">
                <a:moveTo>
                  <a:pt x="0" y="0"/>
                </a:moveTo>
                <a:lnTo>
                  <a:pt x="3153561" y="0"/>
                </a:lnTo>
                <a:lnTo>
                  <a:pt x="3153561" y="3153561"/>
                </a:lnTo>
                <a:lnTo>
                  <a:pt x="0" y="315356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53057" y="1577766"/>
            <a:ext cx="9217747" cy="5184983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2"/>
          <p:cNvSpPr/>
          <p:nvPr/>
        </p:nvSpPr>
        <p:spPr>
          <a:xfrm>
            <a:off x="9859281" y="5710535"/>
            <a:ext cx="398239" cy="382310"/>
          </a:xfrm>
          <a:custGeom>
            <a:rect b="b" l="l" r="r" t="t"/>
            <a:pathLst>
              <a:path extrusionOk="0" h="477888" w="497799">
                <a:moveTo>
                  <a:pt x="0" y="0"/>
                </a:moveTo>
                <a:lnTo>
                  <a:pt x="497799" y="0"/>
                </a:lnTo>
                <a:lnTo>
                  <a:pt x="497799" y="477888"/>
                </a:lnTo>
                <a:lnTo>
                  <a:pt x="0" y="47788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4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" name="Google Shape;76;p2"/>
          <p:cNvSpPr txBox="1"/>
          <p:nvPr/>
        </p:nvSpPr>
        <p:spPr>
          <a:xfrm>
            <a:off x="4318750" y="1163502"/>
            <a:ext cx="9952054" cy="5618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53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750">
                <a:solidFill>
                  <a:srgbClr val="344E41"/>
                </a:solidFill>
                <a:latin typeface="Arial"/>
                <a:ea typeface="Arial"/>
                <a:cs typeface="Arial"/>
                <a:sym typeface="Arial"/>
              </a:rPr>
              <a:t>Future of Jobs Report 2025</a:t>
            </a:r>
            <a:endParaRPr b="1" sz="3750">
              <a:solidFill>
                <a:srgbClr val="344E4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" name="Google Shape;77;p2"/>
          <p:cNvSpPr/>
          <p:nvPr/>
        </p:nvSpPr>
        <p:spPr>
          <a:xfrm>
            <a:off x="7162800" y="396240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" name="Google Shape;78;p2"/>
          <p:cNvSpPr/>
          <p:nvPr/>
        </p:nvSpPr>
        <p:spPr>
          <a:xfrm>
            <a:off x="0" y="0"/>
            <a:ext cx="14630400" cy="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" name="Google Shape;79;p2"/>
          <p:cNvSpPr/>
          <p:nvPr/>
        </p:nvSpPr>
        <p:spPr>
          <a:xfrm>
            <a:off x="5274153" y="6716359"/>
            <a:ext cx="1060315" cy="1071670"/>
          </a:xfrm>
          <a:custGeom>
            <a:rect b="b" l="l" r="r" t="t"/>
            <a:pathLst>
              <a:path extrusionOk="0" h="4114800" w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" name="Google Shape;80;p2"/>
          <p:cNvSpPr txBox="1"/>
          <p:nvPr/>
        </p:nvSpPr>
        <p:spPr>
          <a:xfrm>
            <a:off x="3883631" y="396277"/>
            <a:ext cx="10387173" cy="5618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253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750">
                <a:solidFill>
                  <a:srgbClr val="344E41"/>
                </a:solidFill>
                <a:latin typeface="Arial"/>
                <a:ea typeface="Arial"/>
                <a:cs typeface="Arial"/>
                <a:sym typeface="Arial"/>
              </a:rPr>
              <a:t>55-й Всесвітній економічний форум - 2025</a:t>
            </a:r>
            <a:endParaRPr b="1" sz="3750">
              <a:solidFill>
                <a:srgbClr val="344E4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" name="Google Shape;81;p2"/>
          <p:cNvSpPr/>
          <p:nvPr/>
        </p:nvSpPr>
        <p:spPr>
          <a:xfrm>
            <a:off x="6775700" y="6859674"/>
            <a:ext cx="7569826" cy="855781"/>
          </a:xfrm>
          <a:custGeom>
            <a:rect b="b" l="l" r="r" t="t"/>
            <a:pathLst>
              <a:path extrusionOk="0" h="5186553" w="6141847">
                <a:moveTo>
                  <a:pt x="0" y="134493"/>
                </a:moveTo>
                <a:cubicBezTo>
                  <a:pt x="0" y="60198"/>
                  <a:pt x="60198" y="0"/>
                  <a:pt x="134493" y="0"/>
                </a:cubicBezTo>
                <a:lnTo>
                  <a:pt x="6007354" y="0"/>
                </a:lnTo>
                <a:cubicBezTo>
                  <a:pt x="6081649" y="0"/>
                  <a:pt x="6141847" y="60198"/>
                  <a:pt x="6141847" y="134493"/>
                </a:cubicBezTo>
                <a:lnTo>
                  <a:pt x="6141847" y="5052060"/>
                </a:lnTo>
                <a:cubicBezTo>
                  <a:pt x="6141847" y="5126355"/>
                  <a:pt x="6081649" y="5186553"/>
                  <a:pt x="6007354" y="5186553"/>
                </a:cubicBezTo>
                <a:lnTo>
                  <a:pt x="134493" y="5186553"/>
                </a:lnTo>
                <a:cubicBezTo>
                  <a:pt x="60198" y="5186553"/>
                  <a:pt x="0" y="5126355"/>
                  <a:pt x="0" y="5052060"/>
                </a:cubicBezTo>
                <a:close/>
              </a:path>
            </a:pathLst>
          </a:custGeom>
          <a:solidFill>
            <a:srgbClr val="E1E6DA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50">
                <a:solidFill>
                  <a:srgbClr val="272525"/>
                </a:solidFill>
                <a:latin typeface="Arial"/>
                <a:ea typeface="Arial"/>
                <a:cs typeface="Arial"/>
                <a:sym typeface="Arial"/>
              </a:rPr>
              <a:t>Топ найпопулярніших навичок до 2030 року - </a:t>
            </a: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лідерство та соціальний вплив, управління талантами, аналітичне мислення та екологічна відповідальність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2" name="Google Shape;82;p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" y="-1"/>
            <a:ext cx="4217559" cy="82295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3" name="Google Shape;83;p2"/>
          <p:cNvGrpSpPr/>
          <p:nvPr/>
        </p:nvGrpSpPr>
        <p:grpSpPr>
          <a:xfrm>
            <a:off x="-1363587" y="-88866"/>
            <a:ext cx="5581147" cy="8518245"/>
            <a:chOff x="0" y="0"/>
            <a:chExt cx="4997063" cy="4179359"/>
          </a:xfrm>
        </p:grpSpPr>
        <p:sp>
          <p:nvSpPr>
            <p:cNvPr id="84" name="Google Shape;84;p2"/>
            <p:cNvSpPr/>
            <p:nvPr/>
          </p:nvSpPr>
          <p:spPr>
            <a:xfrm>
              <a:off x="0" y="0"/>
              <a:ext cx="4997063" cy="4179359"/>
            </a:xfrm>
            <a:custGeom>
              <a:rect b="b" l="l" r="r" t="t"/>
              <a:pathLst>
                <a:path extrusionOk="0" h="4179359" w="4997063">
                  <a:moveTo>
                    <a:pt x="0" y="0"/>
                  </a:moveTo>
                  <a:lnTo>
                    <a:pt x="4997063" y="0"/>
                  </a:lnTo>
                  <a:lnTo>
                    <a:pt x="4997063" y="4179359"/>
                  </a:lnTo>
                  <a:lnTo>
                    <a:pt x="0" y="4179359"/>
                  </a:lnTo>
                  <a:close/>
                </a:path>
              </a:pathLst>
            </a:custGeom>
            <a:solidFill>
              <a:srgbClr val="EFEFEF">
                <a:alpha val="53333"/>
              </a:srgb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" name="Google Shape;85;p2"/>
            <p:cNvSpPr txBox="1"/>
            <p:nvPr/>
          </p:nvSpPr>
          <p:spPr>
            <a:xfrm>
              <a:off x="0" y="0"/>
              <a:ext cx="4997063" cy="417935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7250" lIns="27250" spcFirstLastPara="1" rIns="27250" wrap="square" tIns="27250">
              <a:noAutofit/>
            </a:bodyPr>
            <a:lstStyle/>
            <a:p>
              <a:pPr indent="0" lvl="0" marL="0" marR="0" rtl="0" algn="ctr">
                <a:lnSpc>
                  <a:spcPct val="5871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974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86" name="Google Shape;86;p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558144" y="4470419"/>
            <a:ext cx="2866886" cy="36793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3"/>
          <p:cNvSpPr/>
          <p:nvPr/>
        </p:nvSpPr>
        <p:spPr>
          <a:xfrm>
            <a:off x="325337" y="3115148"/>
            <a:ext cx="14009228" cy="75947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32500"/>
              </a:lnSpc>
              <a:spcBef>
                <a:spcPts val="0"/>
              </a:spcBef>
              <a:spcAft>
                <a:spcPts val="0"/>
              </a:spcAft>
              <a:buClr>
                <a:srgbClr val="344E41"/>
              </a:buClr>
              <a:buSzPts val="4000"/>
              <a:buFont typeface="Calibri"/>
              <a:buNone/>
            </a:pPr>
            <a:r>
              <a:rPr lang="en-US" sz="4000">
                <a:solidFill>
                  <a:srgbClr val="344E41"/>
                </a:solidFill>
                <a:latin typeface="Calibri"/>
                <a:ea typeface="Calibri"/>
                <a:cs typeface="Calibri"/>
                <a:sym typeface="Calibri"/>
              </a:rPr>
              <a:t>Державна служба: вимоги до навичок – законодавчий аспект</a:t>
            </a:r>
            <a:endParaRPr sz="4000">
              <a:solidFill>
                <a:srgbClr val="344E4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" name="Google Shape;93;p3"/>
          <p:cNvSpPr/>
          <p:nvPr/>
        </p:nvSpPr>
        <p:spPr>
          <a:xfrm>
            <a:off x="2751892" y="5237917"/>
            <a:ext cx="246936" cy="30872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3157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Alexandria SemiBold"/>
              <a:buNone/>
            </a:pPr>
            <a:r>
              <a:rPr b="1" lang="en-US" sz="1900">
                <a:solidFill>
                  <a:srgbClr val="FFFFFF"/>
                </a:solidFill>
                <a:latin typeface="Alexandria SemiBold"/>
                <a:ea typeface="Alexandria SemiBold"/>
                <a:cs typeface="Alexandria SemiBold"/>
                <a:sym typeface="Alexandria SemiBold"/>
              </a:rPr>
              <a:t>1</a:t>
            </a:r>
            <a:endParaRPr sz="1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" name="Google Shape;94;p3"/>
          <p:cNvSpPr/>
          <p:nvPr/>
        </p:nvSpPr>
        <p:spPr>
          <a:xfrm>
            <a:off x="993865" y="5016465"/>
            <a:ext cx="2851008" cy="67698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344E41"/>
                </a:solidFill>
                <a:latin typeface="Calibri"/>
                <a:ea typeface="Calibri"/>
                <a:cs typeface="Calibri"/>
                <a:sym typeface="Calibri"/>
              </a:rPr>
              <a:t>Закон України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344E41"/>
                </a:solidFill>
                <a:latin typeface="Calibri"/>
                <a:ea typeface="Calibri"/>
                <a:cs typeface="Calibri"/>
                <a:sym typeface="Calibri"/>
              </a:rPr>
              <a:t>«Про державну службу»</a:t>
            </a:r>
            <a:endParaRPr b="1" sz="1600">
              <a:solidFill>
                <a:srgbClr val="344E41"/>
              </a:solidFill>
              <a:latin typeface="Alexandria SemiBold"/>
              <a:ea typeface="Alexandria SemiBold"/>
              <a:cs typeface="Alexandria SemiBold"/>
              <a:sym typeface="Alexandria SemiBold"/>
            </a:endParaRPr>
          </a:p>
        </p:txBody>
      </p:sp>
      <p:sp>
        <p:nvSpPr>
          <p:cNvPr id="95" name="Google Shape;95;p3"/>
          <p:cNvSpPr/>
          <p:nvPr/>
        </p:nvSpPr>
        <p:spPr>
          <a:xfrm>
            <a:off x="7191732" y="5237917"/>
            <a:ext cx="246936" cy="30872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3157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Alexandria SemiBold"/>
              <a:buNone/>
            </a:pPr>
            <a:r>
              <a:rPr b="1" lang="en-US" sz="1900">
                <a:solidFill>
                  <a:srgbClr val="FFFFFF"/>
                </a:solidFill>
                <a:latin typeface="Alexandria SemiBold"/>
                <a:ea typeface="Alexandria SemiBold"/>
                <a:cs typeface="Alexandria SemiBold"/>
                <a:sym typeface="Alexandria SemiBold"/>
              </a:rPr>
              <a:t>2</a:t>
            </a:r>
            <a:endParaRPr sz="1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" name="Google Shape;96;p3"/>
          <p:cNvSpPr/>
          <p:nvPr/>
        </p:nvSpPr>
        <p:spPr>
          <a:xfrm>
            <a:off x="7483492" y="5024502"/>
            <a:ext cx="2839699" cy="193067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344E41"/>
                </a:solidFill>
                <a:latin typeface="Calibri"/>
                <a:ea typeface="Calibri"/>
                <a:cs typeface="Calibri"/>
                <a:sym typeface="Calibri"/>
              </a:rPr>
              <a:t>Рекомендації НАДС щодо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344E41"/>
                </a:solidFill>
                <a:latin typeface="Calibri"/>
                <a:ea typeface="Calibri"/>
                <a:cs typeface="Calibri"/>
                <a:sym typeface="Calibri"/>
              </a:rPr>
              <a:t>спеціальних вимог до осіб,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344E41"/>
                </a:solidFill>
                <a:latin typeface="Calibri"/>
                <a:ea typeface="Calibri"/>
                <a:cs typeface="Calibri"/>
                <a:sym typeface="Calibri"/>
              </a:rPr>
              <a:t>які претендують на посади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344E41"/>
                </a:solidFill>
                <a:latin typeface="Calibri"/>
                <a:ea typeface="Calibri"/>
                <a:cs typeface="Calibri"/>
                <a:sym typeface="Calibri"/>
              </a:rPr>
              <a:t>державної служби 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u="sng">
                <a:solidFill>
                  <a:srgbClr val="344E41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категорій «Б»</a:t>
            </a:r>
            <a:r>
              <a:rPr lang="en-US" sz="1600">
                <a:solidFill>
                  <a:srgbClr val="344E41"/>
                </a:solidFill>
                <a:latin typeface="Calibri"/>
                <a:ea typeface="Calibri"/>
                <a:cs typeface="Calibri"/>
                <a:sym typeface="Calibri"/>
              </a:rPr>
              <a:t> і </a:t>
            </a:r>
            <a:r>
              <a:rPr lang="en-US" sz="1600" u="sng">
                <a:solidFill>
                  <a:srgbClr val="344E41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«В»</a:t>
            </a:r>
            <a:endParaRPr sz="1600">
              <a:solidFill>
                <a:srgbClr val="344E4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" name="Google Shape;97;p3"/>
          <p:cNvSpPr/>
          <p:nvPr/>
        </p:nvSpPr>
        <p:spPr>
          <a:xfrm>
            <a:off x="11631573" y="5237917"/>
            <a:ext cx="246936" cy="30872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3157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Alexandria SemiBold"/>
              <a:buNone/>
            </a:pPr>
            <a:r>
              <a:rPr b="1" lang="en-US" sz="1900">
                <a:solidFill>
                  <a:srgbClr val="FFFFFF"/>
                </a:solidFill>
                <a:latin typeface="Alexandria SemiBold"/>
                <a:ea typeface="Alexandria SemiBold"/>
                <a:cs typeface="Alexandria SemiBold"/>
                <a:sym typeface="Alexandria SemiBold"/>
              </a:rPr>
              <a:t>3</a:t>
            </a:r>
            <a:endParaRPr sz="1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3"/>
          <p:cNvSpPr/>
          <p:nvPr/>
        </p:nvSpPr>
        <p:spPr>
          <a:xfrm>
            <a:off x="10864598" y="5024502"/>
            <a:ext cx="2778893" cy="143380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344E41"/>
                </a:solidFill>
                <a:latin typeface="Calibri"/>
                <a:ea typeface="Calibri"/>
                <a:cs typeface="Calibri"/>
                <a:sym typeface="Calibri"/>
              </a:rPr>
              <a:t>Типові вимоги до осіб, які претендують на зайняття посад державної служби </a:t>
            </a:r>
            <a:r>
              <a:rPr lang="en-US" sz="1600" u="sng">
                <a:solidFill>
                  <a:srgbClr val="344E41"/>
                </a:solidFill>
                <a:latin typeface="Calibri"/>
                <a:ea typeface="Calibri"/>
                <a:cs typeface="Calibri"/>
                <a:sym typeface="Calibri"/>
              </a:rPr>
              <a:t>категорії «А»</a:t>
            </a:r>
            <a:endParaRPr/>
          </a:p>
        </p:txBody>
      </p:sp>
      <p:sp>
        <p:nvSpPr>
          <p:cNvPr id="99" name="Google Shape;99;p3"/>
          <p:cNvSpPr/>
          <p:nvPr/>
        </p:nvSpPr>
        <p:spPr>
          <a:xfrm>
            <a:off x="4208088" y="5022152"/>
            <a:ext cx="2875944" cy="152449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344E41"/>
                </a:solidFill>
                <a:latin typeface="Calibri"/>
                <a:ea typeface="Calibri"/>
                <a:cs typeface="Calibri"/>
                <a:sym typeface="Calibri"/>
              </a:rPr>
              <a:t>Освітні стандарти</a:t>
            </a:r>
            <a:endParaRPr/>
          </a:p>
          <a:p>
            <a:pPr indent="0" lvl="0" marL="0" marR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344E41"/>
                </a:solidFill>
                <a:latin typeface="Calibri"/>
                <a:ea typeface="Calibri"/>
                <a:cs typeface="Calibri"/>
                <a:sym typeface="Calibri"/>
              </a:rPr>
              <a:t>Національна рамка кваліфікацій</a:t>
            </a:r>
            <a:endParaRPr/>
          </a:p>
          <a:p>
            <a:pPr indent="0" lvl="0" marL="0" marR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344E41"/>
                </a:solidFill>
                <a:latin typeface="Calibri"/>
                <a:ea typeface="Calibri"/>
                <a:cs typeface="Calibri"/>
                <a:sym typeface="Calibri"/>
              </a:rPr>
              <a:t>Професійні стандарти </a:t>
            </a:r>
            <a:endParaRPr/>
          </a:p>
        </p:txBody>
      </p:sp>
      <p:sp>
        <p:nvSpPr>
          <p:cNvPr id="100" name="Google Shape;100;p3"/>
          <p:cNvSpPr/>
          <p:nvPr/>
        </p:nvSpPr>
        <p:spPr>
          <a:xfrm>
            <a:off x="993864" y="4560784"/>
            <a:ext cx="2875944" cy="91440"/>
          </a:xfrm>
          <a:prstGeom prst="roundRect">
            <a:avLst>
              <a:gd fmla="val 94541" name="adj"/>
            </a:avLst>
          </a:prstGeom>
          <a:solidFill>
            <a:srgbClr val="E1E6DA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3"/>
          <p:cNvSpPr/>
          <p:nvPr/>
        </p:nvSpPr>
        <p:spPr>
          <a:xfrm>
            <a:off x="2122656" y="4252055"/>
            <a:ext cx="617458" cy="617458"/>
          </a:xfrm>
          <a:prstGeom prst="roundRect">
            <a:avLst>
              <a:gd fmla="val 148091" name="adj"/>
            </a:avLst>
          </a:prstGeom>
          <a:solidFill>
            <a:srgbClr val="E1E6DA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 sz="18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3"/>
          <p:cNvSpPr/>
          <p:nvPr/>
        </p:nvSpPr>
        <p:spPr>
          <a:xfrm>
            <a:off x="4208087" y="4560784"/>
            <a:ext cx="2875944" cy="91440"/>
          </a:xfrm>
          <a:prstGeom prst="roundRect">
            <a:avLst>
              <a:gd fmla="val 94541" name="adj"/>
            </a:avLst>
          </a:prstGeom>
          <a:solidFill>
            <a:srgbClr val="E1E6DA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" name="Google Shape;103;p3"/>
          <p:cNvSpPr/>
          <p:nvPr/>
        </p:nvSpPr>
        <p:spPr>
          <a:xfrm>
            <a:off x="5336879" y="4252055"/>
            <a:ext cx="617458" cy="617458"/>
          </a:xfrm>
          <a:prstGeom prst="roundRect">
            <a:avLst>
              <a:gd fmla="val 148091" name="adj"/>
            </a:avLst>
          </a:prstGeom>
          <a:solidFill>
            <a:srgbClr val="E1E6DA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 sz="18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3"/>
          <p:cNvSpPr/>
          <p:nvPr/>
        </p:nvSpPr>
        <p:spPr>
          <a:xfrm>
            <a:off x="7483493" y="4560784"/>
            <a:ext cx="2875944" cy="91440"/>
          </a:xfrm>
          <a:prstGeom prst="roundRect">
            <a:avLst>
              <a:gd fmla="val 94541" name="adj"/>
            </a:avLst>
          </a:prstGeom>
          <a:solidFill>
            <a:srgbClr val="E1E6DA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" name="Google Shape;105;p3"/>
          <p:cNvSpPr/>
          <p:nvPr/>
        </p:nvSpPr>
        <p:spPr>
          <a:xfrm>
            <a:off x="8612285" y="4252055"/>
            <a:ext cx="617458" cy="617458"/>
          </a:xfrm>
          <a:prstGeom prst="roundRect">
            <a:avLst>
              <a:gd fmla="val 148091" name="adj"/>
            </a:avLst>
          </a:prstGeom>
          <a:solidFill>
            <a:srgbClr val="E1E6DA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" name="Google Shape;106;p3"/>
          <p:cNvSpPr/>
          <p:nvPr/>
        </p:nvSpPr>
        <p:spPr>
          <a:xfrm>
            <a:off x="10754487" y="4560784"/>
            <a:ext cx="2875944" cy="91440"/>
          </a:xfrm>
          <a:prstGeom prst="roundRect">
            <a:avLst>
              <a:gd fmla="val 94541" name="adj"/>
            </a:avLst>
          </a:prstGeom>
          <a:solidFill>
            <a:srgbClr val="E1E6DA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" name="Google Shape;107;p3"/>
          <p:cNvSpPr/>
          <p:nvPr/>
        </p:nvSpPr>
        <p:spPr>
          <a:xfrm>
            <a:off x="11883279" y="4252055"/>
            <a:ext cx="617458" cy="617458"/>
          </a:xfrm>
          <a:prstGeom prst="roundRect">
            <a:avLst>
              <a:gd fmla="val 148091" name="adj"/>
            </a:avLst>
          </a:prstGeom>
          <a:solidFill>
            <a:srgbClr val="E1E6DA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8" name="Google Shape;108;p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flipH="1">
            <a:off x="8267252" y="6546645"/>
            <a:ext cx="1231060" cy="12310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flipH="1">
            <a:off x="1644300" y="6546646"/>
            <a:ext cx="1231060" cy="12310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flipH="1">
            <a:off x="11845175" y="6546646"/>
            <a:ext cx="1231059" cy="12310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3"/>
          <p:cNvPicPr preferRelativeResize="0"/>
          <p:nvPr/>
        </p:nvPicPr>
        <p:blipFill rotWithShape="1">
          <a:blip r:embed="rId8">
            <a:alphaModFix/>
          </a:blip>
          <a:srcRect b="32600" l="0" r="0" t="18121"/>
          <a:stretch/>
        </p:blipFill>
        <p:spPr>
          <a:xfrm>
            <a:off x="0" y="-1266822"/>
            <a:ext cx="14630400" cy="405530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2" name="Google Shape;112;p3"/>
          <p:cNvGrpSpPr/>
          <p:nvPr/>
        </p:nvGrpSpPr>
        <p:grpSpPr>
          <a:xfrm>
            <a:off x="-1358742" y="-5727046"/>
            <a:ext cx="16124616" cy="8550903"/>
            <a:chOff x="0" y="-16023"/>
            <a:chExt cx="4997063" cy="4195382"/>
          </a:xfrm>
        </p:grpSpPr>
        <p:sp>
          <p:nvSpPr>
            <p:cNvPr id="113" name="Google Shape;113;p3"/>
            <p:cNvSpPr/>
            <p:nvPr/>
          </p:nvSpPr>
          <p:spPr>
            <a:xfrm>
              <a:off x="0" y="-16023"/>
              <a:ext cx="4997063" cy="4179359"/>
            </a:xfrm>
            <a:custGeom>
              <a:rect b="b" l="l" r="r" t="t"/>
              <a:pathLst>
                <a:path extrusionOk="0" h="4179359" w="4997063">
                  <a:moveTo>
                    <a:pt x="0" y="0"/>
                  </a:moveTo>
                  <a:lnTo>
                    <a:pt x="4997063" y="0"/>
                  </a:lnTo>
                  <a:lnTo>
                    <a:pt x="4997063" y="4179359"/>
                  </a:lnTo>
                  <a:lnTo>
                    <a:pt x="0" y="4179359"/>
                  </a:lnTo>
                  <a:close/>
                </a:path>
              </a:pathLst>
            </a:custGeom>
            <a:solidFill>
              <a:srgbClr val="EFEFEF">
                <a:alpha val="53333"/>
              </a:srgb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" name="Google Shape;114;p3"/>
            <p:cNvSpPr txBox="1"/>
            <p:nvPr/>
          </p:nvSpPr>
          <p:spPr>
            <a:xfrm>
              <a:off x="0" y="0"/>
              <a:ext cx="4997063" cy="417935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7250" lIns="27250" spcFirstLastPara="1" rIns="27250" wrap="square" tIns="27250">
              <a:noAutofit/>
            </a:bodyPr>
            <a:lstStyle/>
            <a:p>
              <a:pPr indent="0" lvl="0" marL="0" marR="0" rtl="0" algn="ctr">
                <a:lnSpc>
                  <a:spcPct val="5871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974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Google Shape;123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847983" y="1360867"/>
            <a:ext cx="2631376" cy="1753454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4"/>
          <p:cNvSpPr/>
          <p:nvPr/>
        </p:nvSpPr>
        <p:spPr>
          <a:xfrm>
            <a:off x="11820400" y="3174223"/>
            <a:ext cx="2361088" cy="2420852"/>
          </a:xfrm>
          <a:custGeom>
            <a:rect b="b" l="l" r="r" t="t"/>
            <a:pathLst>
              <a:path extrusionOk="0" h="812800" w="777952">
                <a:moveTo>
                  <a:pt x="0" y="0"/>
                </a:moveTo>
                <a:lnTo>
                  <a:pt x="777952" y="0"/>
                </a:lnTo>
                <a:lnTo>
                  <a:pt x="777952" y="812800"/>
                </a:lnTo>
                <a:lnTo>
                  <a:pt x="0" y="81280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-413" r="-26094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" name="Google Shape;125;p4"/>
          <p:cNvSpPr txBox="1"/>
          <p:nvPr/>
        </p:nvSpPr>
        <p:spPr>
          <a:xfrm>
            <a:off x="749380" y="779502"/>
            <a:ext cx="10228724" cy="61632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33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750">
                <a:solidFill>
                  <a:srgbClr val="344E41"/>
                </a:solidFill>
                <a:latin typeface="Calibri"/>
                <a:ea typeface="Calibri"/>
                <a:cs typeface="Calibri"/>
                <a:sym typeface="Calibri"/>
              </a:rPr>
              <a:t>ДЕРЖАВНА СЛУЖБА: ПРО ЛЮДЕЙ І ДЛЯ ЛЮДЕЙ</a:t>
            </a:r>
            <a:endParaRPr/>
          </a:p>
        </p:txBody>
      </p:sp>
      <p:sp>
        <p:nvSpPr>
          <p:cNvPr id="126" name="Google Shape;126;p4"/>
          <p:cNvSpPr/>
          <p:nvPr/>
        </p:nvSpPr>
        <p:spPr>
          <a:xfrm>
            <a:off x="790215" y="3669249"/>
            <a:ext cx="7304830" cy="1433094"/>
          </a:xfrm>
          <a:custGeom>
            <a:rect b="b" l="l" r="r" t="t"/>
            <a:pathLst>
              <a:path extrusionOk="0" h="2388489" w="12174716">
                <a:moveTo>
                  <a:pt x="0" y="0"/>
                </a:moveTo>
                <a:lnTo>
                  <a:pt x="12174716" y="0"/>
                </a:lnTo>
                <a:lnTo>
                  <a:pt x="12174716" y="2388489"/>
                </a:lnTo>
                <a:lnTo>
                  <a:pt x="0" y="2388489"/>
                </a:lnTo>
                <a:close/>
              </a:path>
            </a:pathLst>
          </a:custGeom>
          <a:solidFill>
            <a:srgbClr val="C5CEB6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" name="Google Shape;127;p4"/>
          <p:cNvSpPr/>
          <p:nvPr/>
        </p:nvSpPr>
        <p:spPr>
          <a:xfrm>
            <a:off x="1214110" y="3858387"/>
            <a:ext cx="307441" cy="241817"/>
          </a:xfrm>
          <a:custGeom>
            <a:rect b="b" l="l" r="r" t="t"/>
            <a:pathLst>
              <a:path extrusionOk="0" h="302271" w="384301">
                <a:moveTo>
                  <a:pt x="0" y="0"/>
                </a:moveTo>
                <a:lnTo>
                  <a:pt x="384301" y="0"/>
                </a:lnTo>
                <a:lnTo>
                  <a:pt x="384301" y="302271"/>
                </a:lnTo>
                <a:lnTo>
                  <a:pt x="0" y="30227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" name="Google Shape;128;p4"/>
          <p:cNvSpPr txBox="1"/>
          <p:nvPr/>
        </p:nvSpPr>
        <p:spPr>
          <a:xfrm>
            <a:off x="790215" y="5641665"/>
            <a:ext cx="7304830" cy="97783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just">
              <a:lnSpc>
                <a:spcPct val="14166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344E41"/>
                </a:solidFill>
                <a:latin typeface="Calibri"/>
                <a:ea typeface="Calibri"/>
                <a:cs typeface="Calibri"/>
                <a:sym typeface="Calibri"/>
              </a:rPr>
              <a:t>Цей принцип особливо гостро відчувався у перші дні повномасштабного вторгнення, коли державні службовці, ризикуючи життям, забезпечували безперервність роботи державних органів</a:t>
            </a:r>
            <a:endParaRPr sz="1800">
              <a:solidFill>
                <a:srgbClr val="344E4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" name="Google Shape;129;p4"/>
          <p:cNvSpPr txBox="1"/>
          <p:nvPr/>
        </p:nvSpPr>
        <p:spPr>
          <a:xfrm>
            <a:off x="728637" y="2084343"/>
            <a:ext cx="7366407" cy="97103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166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344E41"/>
                </a:solidFill>
                <a:latin typeface="Calibri"/>
                <a:ea typeface="Calibri"/>
                <a:cs typeface="Calibri"/>
                <a:sym typeface="Calibri"/>
              </a:rPr>
              <a:t>Коли над країною щодня пролітають ракети, публічна служба — це не про формальності.  Вона про виживання, стабільність і довіру. </a:t>
            </a:r>
            <a:br>
              <a:rPr lang="en-US" sz="1800">
                <a:solidFill>
                  <a:srgbClr val="344E4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rgbClr val="344E41"/>
                </a:solidFill>
                <a:latin typeface="Calibri"/>
                <a:ea typeface="Calibri"/>
                <a:cs typeface="Calibri"/>
                <a:sym typeface="Calibri"/>
              </a:rPr>
              <a:t>Наша сила — в наших людях</a:t>
            </a:r>
            <a:endParaRPr sz="1800">
              <a:solidFill>
                <a:srgbClr val="344E4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Google Shape;130;p4"/>
          <p:cNvSpPr txBox="1"/>
          <p:nvPr/>
        </p:nvSpPr>
        <p:spPr>
          <a:xfrm>
            <a:off x="1610378" y="3925956"/>
            <a:ext cx="5593849" cy="80727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916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650">
                <a:solidFill>
                  <a:srgbClr val="344E41"/>
                </a:solidFill>
                <a:latin typeface="Calibri"/>
                <a:ea typeface="Calibri"/>
                <a:cs typeface="Calibri"/>
                <a:sym typeface="Calibri"/>
              </a:rPr>
              <a:t>Державна служба України — це про людей і для людей</a:t>
            </a:r>
            <a:endParaRPr/>
          </a:p>
        </p:txBody>
      </p:sp>
      <p:sp>
        <p:nvSpPr>
          <p:cNvPr id="131" name="Google Shape;131;p4"/>
          <p:cNvSpPr/>
          <p:nvPr/>
        </p:nvSpPr>
        <p:spPr>
          <a:xfrm rot="10800000">
            <a:off x="7188474" y="4551350"/>
            <a:ext cx="307441" cy="241817"/>
          </a:xfrm>
          <a:custGeom>
            <a:rect b="b" l="l" r="r" t="t"/>
            <a:pathLst>
              <a:path extrusionOk="0" h="302271" w="384301">
                <a:moveTo>
                  <a:pt x="0" y="0"/>
                </a:moveTo>
                <a:lnTo>
                  <a:pt x="384301" y="0"/>
                </a:lnTo>
                <a:lnTo>
                  <a:pt x="384301" y="302271"/>
                </a:lnTo>
                <a:lnTo>
                  <a:pt x="0" y="30227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4"/>
          <p:cNvSpPr/>
          <p:nvPr/>
        </p:nvSpPr>
        <p:spPr>
          <a:xfrm>
            <a:off x="8499876" y="2188027"/>
            <a:ext cx="3265577" cy="3388322"/>
          </a:xfrm>
          <a:custGeom>
            <a:rect b="b" l="l" r="r" t="t"/>
            <a:pathLst>
              <a:path extrusionOk="0" h="520515" w="552598">
                <a:moveTo>
                  <a:pt x="0" y="0"/>
                </a:moveTo>
                <a:lnTo>
                  <a:pt x="552598" y="0"/>
                </a:lnTo>
                <a:lnTo>
                  <a:pt x="552598" y="520515"/>
                </a:lnTo>
                <a:lnTo>
                  <a:pt x="0" y="520515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-12795" r="-12795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3" name="Google Shape;133;p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9360141" y="5641665"/>
            <a:ext cx="5277765" cy="2638883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4"/>
          <p:cNvSpPr/>
          <p:nvPr/>
        </p:nvSpPr>
        <p:spPr>
          <a:xfrm>
            <a:off x="12967344" y="2879578"/>
            <a:ext cx="1616317" cy="1579342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-101473" l="-57466" r="-70818" t="-102912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5"/>
          <p:cNvSpPr/>
          <p:nvPr/>
        </p:nvSpPr>
        <p:spPr>
          <a:xfrm>
            <a:off x="6220182" y="926306"/>
            <a:ext cx="7676436" cy="275165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344E41"/>
              </a:buClr>
              <a:buSzPts val="4300"/>
              <a:buFont typeface="Calibri"/>
              <a:buNone/>
            </a:pPr>
            <a:r>
              <a:rPr b="1" lang="en-US" sz="4300">
                <a:solidFill>
                  <a:srgbClr val="344E41"/>
                </a:solidFill>
                <a:latin typeface="Calibri"/>
                <a:ea typeface="Calibri"/>
                <a:cs typeface="Calibri"/>
                <a:sym typeface="Calibri"/>
              </a:rPr>
              <a:t>Адміністративна спроможність та принципи ЄС</a:t>
            </a:r>
            <a:endParaRPr b="1" sz="4300">
              <a:solidFill>
                <a:srgbClr val="344E4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5"/>
          <p:cNvSpPr/>
          <p:nvPr/>
        </p:nvSpPr>
        <p:spPr>
          <a:xfrm>
            <a:off x="6197322" y="2422341"/>
            <a:ext cx="7676436" cy="100619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44444"/>
              </a:lnSpc>
              <a:spcBef>
                <a:spcPts val="0"/>
              </a:spcBef>
              <a:spcAft>
                <a:spcPts val="0"/>
              </a:spcAft>
              <a:buClr>
                <a:srgbClr val="344E41"/>
              </a:buClr>
              <a:buSzPts val="1800"/>
              <a:buFont typeface="Calibri"/>
              <a:buNone/>
            </a:pPr>
            <a:r>
              <a:rPr lang="en-US" sz="1800">
                <a:solidFill>
                  <a:srgbClr val="344E41"/>
                </a:solidFill>
                <a:latin typeface="Calibri"/>
                <a:ea typeface="Calibri"/>
                <a:cs typeface="Calibri"/>
                <a:sym typeface="Calibri"/>
              </a:rPr>
              <a:t>Для України як кандидата на вступ до ЄС критично важлива адміністративна спроможність державного управління та його узгодженість із Принципами державного управління, сформованими ЄС</a:t>
            </a:r>
            <a:endParaRPr sz="1800">
              <a:solidFill>
                <a:srgbClr val="344E4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" name="Google Shape;142;p5"/>
          <p:cNvSpPr/>
          <p:nvPr/>
        </p:nvSpPr>
        <p:spPr>
          <a:xfrm>
            <a:off x="6220182" y="4551640"/>
            <a:ext cx="7676436" cy="1270992"/>
          </a:xfrm>
          <a:prstGeom prst="roundRect">
            <a:avLst>
              <a:gd fmla="val 8633" name="adj"/>
            </a:avLst>
          </a:prstGeom>
          <a:solidFill>
            <a:srgbClr val="EBEEE6"/>
          </a:solidFill>
          <a:ln cap="flat" cmpd="sng" w="22850">
            <a:solidFill>
              <a:srgbClr val="E1E6D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" name="Google Shape;143;p5"/>
          <p:cNvSpPr/>
          <p:nvPr/>
        </p:nvSpPr>
        <p:spPr>
          <a:xfrm>
            <a:off x="6197322" y="4551640"/>
            <a:ext cx="91440" cy="1270992"/>
          </a:xfrm>
          <a:prstGeom prst="roundRect">
            <a:avLst>
              <a:gd fmla="val 96307" name="adj"/>
            </a:avLst>
          </a:prstGeom>
          <a:solidFill>
            <a:srgbClr val="A3B18A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" name="Google Shape;144;p5"/>
          <p:cNvSpPr/>
          <p:nvPr/>
        </p:nvSpPr>
        <p:spPr>
          <a:xfrm>
            <a:off x="6521291" y="4784169"/>
            <a:ext cx="2758797" cy="3448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rgbClr val="344E41"/>
              </a:buClr>
              <a:buSzPts val="2400"/>
              <a:buFont typeface="Calibri"/>
              <a:buNone/>
            </a:pPr>
            <a:r>
              <a:rPr b="1" lang="en-US" sz="2400">
                <a:solidFill>
                  <a:srgbClr val="344E41"/>
                </a:solidFill>
                <a:latin typeface="Calibri"/>
                <a:ea typeface="Calibri"/>
                <a:cs typeface="Calibri"/>
                <a:sym typeface="Calibri"/>
              </a:rPr>
              <a:t>Зобов'язання</a:t>
            </a:r>
            <a:endParaRPr b="1" sz="2400">
              <a:solidFill>
                <a:srgbClr val="344E4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" name="Google Shape;145;p5"/>
          <p:cNvSpPr/>
          <p:nvPr/>
        </p:nvSpPr>
        <p:spPr>
          <a:xfrm>
            <a:off x="6521291" y="5254704"/>
            <a:ext cx="7142798" cy="33539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44444"/>
              </a:lnSpc>
              <a:spcBef>
                <a:spcPts val="0"/>
              </a:spcBef>
              <a:spcAft>
                <a:spcPts val="0"/>
              </a:spcAft>
              <a:buClr>
                <a:srgbClr val="344E41"/>
              </a:buClr>
              <a:buSzPts val="1800"/>
              <a:buFont typeface="Calibri"/>
              <a:buNone/>
            </a:pPr>
            <a:r>
              <a:rPr lang="en-US" sz="1800">
                <a:solidFill>
                  <a:srgbClr val="344E41"/>
                </a:solidFill>
                <a:latin typeface="Calibri"/>
                <a:ea typeface="Calibri"/>
                <a:cs typeface="Calibri"/>
                <a:sym typeface="Calibri"/>
              </a:rPr>
              <a:t>Виконання зобов'язань у контексті членства в ЄС та діалогу з ОЕСР</a:t>
            </a:r>
            <a:endParaRPr sz="1800">
              <a:solidFill>
                <a:srgbClr val="344E4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" name="Google Shape;146;p5"/>
          <p:cNvSpPr/>
          <p:nvPr/>
        </p:nvSpPr>
        <p:spPr>
          <a:xfrm>
            <a:off x="6220182" y="6032302"/>
            <a:ext cx="7676436" cy="1270992"/>
          </a:xfrm>
          <a:prstGeom prst="roundRect">
            <a:avLst>
              <a:gd fmla="val 8633" name="adj"/>
            </a:avLst>
          </a:prstGeom>
          <a:solidFill>
            <a:srgbClr val="EBEEE6"/>
          </a:solidFill>
          <a:ln cap="flat" cmpd="sng" w="22850">
            <a:solidFill>
              <a:srgbClr val="E1E6D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" name="Google Shape;147;p5"/>
          <p:cNvSpPr/>
          <p:nvPr/>
        </p:nvSpPr>
        <p:spPr>
          <a:xfrm>
            <a:off x="6197322" y="6032302"/>
            <a:ext cx="91440" cy="1270992"/>
          </a:xfrm>
          <a:prstGeom prst="roundRect">
            <a:avLst>
              <a:gd fmla="val 96307" name="adj"/>
            </a:avLst>
          </a:prstGeom>
          <a:solidFill>
            <a:srgbClr val="A3B18A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" name="Google Shape;148;p5"/>
          <p:cNvSpPr/>
          <p:nvPr/>
        </p:nvSpPr>
        <p:spPr>
          <a:xfrm>
            <a:off x="6521291" y="6264831"/>
            <a:ext cx="2758797" cy="3448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rgbClr val="344E41"/>
              </a:buClr>
              <a:buSzPts val="2400"/>
              <a:buFont typeface="Calibri"/>
              <a:buNone/>
            </a:pPr>
            <a:r>
              <a:rPr b="1" lang="en-US" sz="2400">
                <a:solidFill>
                  <a:srgbClr val="344E41"/>
                </a:solidFill>
                <a:latin typeface="Calibri"/>
                <a:ea typeface="Calibri"/>
                <a:cs typeface="Calibri"/>
                <a:sym typeface="Calibri"/>
              </a:rPr>
              <a:t>Відновлення</a:t>
            </a:r>
            <a:endParaRPr b="1" sz="2150">
              <a:solidFill>
                <a:srgbClr val="344E4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9" name="Google Shape;149;p5"/>
          <p:cNvSpPr/>
          <p:nvPr/>
        </p:nvSpPr>
        <p:spPr>
          <a:xfrm>
            <a:off x="6521291" y="6735366"/>
            <a:ext cx="7142798" cy="33539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44444"/>
              </a:lnSpc>
              <a:spcBef>
                <a:spcPts val="0"/>
              </a:spcBef>
              <a:spcAft>
                <a:spcPts val="0"/>
              </a:spcAft>
              <a:buClr>
                <a:srgbClr val="344E41"/>
              </a:buClr>
              <a:buSzPts val="1800"/>
              <a:buFont typeface="Calibri"/>
              <a:buNone/>
            </a:pPr>
            <a:r>
              <a:rPr lang="en-US" sz="1800">
                <a:solidFill>
                  <a:srgbClr val="344E41"/>
                </a:solidFill>
                <a:latin typeface="Calibri"/>
                <a:ea typeface="Calibri"/>
                <a:cs typeface="Calibri"/>
                <a:sym typeface="Calibri"/>
              </a:rPr>
              <a:t>Підтримка процесів повоєнного відновлення та розвитку України</a:t>
            </a:r>
            <a:endParaRPr sz="16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0" name="Google Shape;150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1"/>
            <a:ext cx="5837006" cy="82296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1" name="Google Shape;151;p5"/>
          <p:cNvGrpSpPr/>
          <p:nvPr/>
        </p:nvGrpSpPr>
        <p:grpSpPr>
          <a:xfrm>
            <a:off x="-261257" y="-144324"/>
            <a:ext cx="6121123" cy="8518245"/>
            <a:chOff x="0" y="0"/>
            <a:chExt cx="4997063" cy="4179359"/>
          </a:xfrm>
        </p:grpSpPr>
        <p:sp>
          <p:nvSpPr>
            <p:cNvPr id="152" name="Google Shape;152;p5"/>
            <p:cNvSpPr/>
            <p:nvPr/>
          </p:nvSpPr>
          <p:spPr>
            <a:xfrm>
              <a:off x="0" y="0"/>
              <a:ext cx="4997063" cy="4179359"/>
            </a:xfrm>
            <a:custGeom>
              <a:rect b="b" l="l" r="r" t="t"/>
              <a:pathLst>
                <a:path extrusionOk="0" h="4179359" w="4997063">
                  <a:moveTo>
                    <a:pt x="0" y="0"/>
                  </a:moveTo>
                  <a:lnTo>
                    <a:pt x="4997063" y="0"/>
                  </a:lnTo>
                  <a:lnTo>
                    <a:pt x="4997063" y="4179359"/>
                  </a:lnTo>
                  <a:lnTo>
                    <a:pt x="0" y="4179359"/>
                  </a:lnTo>
                  <a:close/>
                </a:path>
              </a:pathLst>
            </a:custGeom>
            <a:solidFill>
              <a:srgbClr val="EFEFEF">
                <a:alpha val="53333"/>
              </a:srgb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" name="Google Shape;153;p5"/>
            <p:cNvSpPr txBox="1"/>
            <p:nvPr/>
          </p:nvSpPr>
          <p:spPr>
            <a:xfrm>
              <a:off x="0" y="0"/>
              <a:ext cx="4997063" cy="417935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7250" lIns="27250" spcFirstLastPara="1" rIns="27250" wrap="square" tIns="27250">
              <a:noAutofit/>
            </a:bodyPr>
            <a:lstStyle/>
            <a:p>
              <a:pPr indent="0" lvl="0" marL="0" marR="0" rtl="0" algn="ctr">
                <a:lnSpc>
                  <a:spcPct val="5871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974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6"/>
          <p:cNvSpPr/>
          <p:nvPr/>
        </p:nvSpPr>
        <p:spPr>
          <a:xfrm>
            <a:off x="10568152" y="2683413"/>
            <a:ext cx="3551396" cy="4049029"/>
          </a:xfrm>
          <a:prstGeom prst="roundRect">
            <a:avLst>
              <a:gd fmla="val 3675" name="adj"/>
            </a:avLst>
          </a:prstGeom>
          <a:solidFill>
            <a:srgbClr val="EBEEE6"/>
          </a:solidFill>
          <a:ln cap="flat" cmpd="sng" w="9525">
            <a:solidFill>
              <a:srgbClr val="C5D2C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" name="Google Shape;160;p6"/>
          <p:cNvSpPr/>
          <p:nvPr/>
        </p:nvSpPr>
        <p:spPr>
          <a:xfrm>
            <a:off x="5940030" y="2668410"/>
            <a:ext cx="4475722" cy="4049029"/>
          </a:xfrm>
          <a:prstGeom prst="roundRect">
            <a:avLst>
              <a:gd fmla="val 3675" name="adj"/>
            </a:avLst>
          </a:prstGeom>
          <a:solidFill>
            <a:srgbClr val="EBEEE6"/>
          </a:solidFill>
          <a:ln cap="flat" cmpd="sng" w="9525">
            <a:solidFill>
              <a:srgbClr val="C5D2C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161" name="Google Shape;161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5486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6"/>
          <p:cNvSpPr/>
          <p:nvPr/>
        </p:nvSpPr>
        <p:spPr>
          <a:xfrm>
            <a:off x="5749158" y="573655"/>
            <a:ext cx="8765628" cy="113953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344E41"/>
              </a:buClr>
              <a:buSzPts val="3750"/>
              <a:buFont typeface="Calibri"/>
              <a:buNone/>
            </a:pPr>
            <a:r>
              <a:rPr b="1" lang="en-US" sz="3750">
                <a:solidFill>
                  <a:srgbClr val="344E41"/>
                </a:solidFill>
                <a:latin typeface="Calibri"/>
                <a:ea typeface="Calibri"/>
                <a:cs typeface="Calibri"/>
                <a:sym typeface="Calibri"/>
              </a:rPr>
              <a:t>Чому молодь не йде на публічну службу? </a:t>
            </a:r>
            <a:endParaRPr b="1" sz="445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" name="Google Shape;163;p6"/>
          <p:cNvSpPr/>
          <p:nvPr/>
        </p:nvSpPr>
        <p:spPr>
          <a:xfrm>
            <a:off x="6243280" y="1639758"/>
            <a:ext cx="7630239" cy="69175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45945"/>
              </a:lnSpc>
              <a:spcBef>
                <a:spcPts val="0"/>
              </a:spcBef>
              <a:spcAft>
                <a:spcPts val="0"/>
              </a:spcAft>
              <a:buClr>
                <a:srgbClr val="344E41"/>
              </a:buClr>
              <a:buSzPts val="1850"/>
              <a:buFont typeface="Calibri"/>
              <a:buNone/>
            </a:pPr>
            <a:r>
              <a:rPr lang="en-US" sz="1850">
                <a:solidFill>
                  <a:srgbClr val="344E41"/>
                </a:solidFill>
                <a:latin typeface="Calibri"/>
                <a:ea typeface="Calibri"/>
                <a:cs typeface="Calibri"/>
                <a:sym typeface="Calibri"/>
              </a:rPr>
              <a:t>Дослідження НАДС виявило основні причини, що стримують молодь від кар'єри на державній службі.</a:t>
            </a:r>
            <a:endParaRPr sz="1850">
              <a:solidFill>
                <a:srgbClr val="344E4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4" name="Google Shape;164;p6"/>
          <p:cNvSpPr/>
          <p:nvPr/>
        </p:nvSpPr>
        <p:spPr>
          <a:xfrm>
            <a:off x="6243280" y="2779289"/>
            <a:ext cx="3257907" cy="3556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7272"/>
              </a:lnSpc>
              <a:spcBef>
                <a:spcPts val="0"/>
              </a:spcBef>
              <a:spcAft>
                <a:spcPts val="0"/>
              </a:spcAft>
              <a:buClr>
                <a:srgbClr val="344E41"/>
              </a:buClr>
              <a:buSzPts val="2200"/>
              <a:buFont typeface="Calibri"/>
              <a:buNone/>
            </a:pPr>
            <a:r>
              <a:rPr b="1" lang="en-US" sz="2200">
                <a:solidFill>
                  <a:srgbClr val="344E41"/>
                </a:solidFill>
                <a:latin typeface="Calibri"/>
                <a:ea typeface="Calibri"/>
                <a:cs typeface="Calibri"/>
                <a:sym typeface="Calibri"/>
              </a:rPr>
              <a:t>Фактори, що стримують:</a:t>
            </a:r>
            <a:endParaRPr b="1" sz="2200">
              <a:solidFill>
                <a:srgbClr val="344E4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5" name="Google Shape;165;p6"/>
          <p:cNvSpPr/>
          <p:nvPr/>
        </p:nvSpPr>
        <p:spPr>
          <a:xfrm>
            <a:off x="6243279" y="3351146"/>
            <a:ext cx="4086463" cy="69175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344E41"/>
                </a:solidFill>
                <a:latin typeface="Calibri"/>
                <a:ea typeface="Calibri"/>
                <a:cs typeface="Calibri"/>
                <a:sym typeface="Calibri"/>
              </a:rPr>
              <a:t>токсична організаційна культура </a:t>
            </a:r>
            <a:r>
              <a:rPr lang="en-US" sz="2000">
                <a:solidFill>
                  <a:srgbClr val="344E41"/>
                </a:solidFill>
                <a:latin typeface="Calibri"/>
                <a:ea typeface="Calibri"/>
                <a:cs typeface="Calibri"/>
                <a:sym typeface="Calibri"/>
              </a:rPr>
              <a:t>(23,2%)</a:t>
            </a:r>
            <a:endParaRPr sz="2000">
              <a:solidFill>
                <a:srgbClr val="344E4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" name="Google Shape;166;p6"/>
          <p:cNvSpPr/>
          <p:nvPr/>
        </p:nvSpPr>
        <p:spPr>
          <a:xfrm>
            <a:off x="6243278" y="3905261"/>
            <a:ext cx="3888692" cy="69175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344E41"/>
                </a:solidFill>
                <a:latin typeface="Calibri"/>
                <a:ea typeface="Calibri"/>
                <a:cs typeface="Calibri"/>
                <a:sym typeface="Calibri"/>
              </a:rPr>
              <a:t>низька заробітна плата </a:t>
            </a:r>
            <a:r>
              <a:rPr lang="en-US" sz="2000">
                <a:solidFill>
                  <a:srgbClr val="344E41"/>
                </a:solidFill>
                <a:latin typeface="Calibri"/>
                <a:ea typeface="Calibri"/>
                <a:cs typeface="Calibri"/>
                <a:sym typeface="Calibri"/>
              </a:rPr>
              <a:t>(21,2%)</a:t>
            </a:r>
            <a:endParaRPr sz="2000">
              <a:solidFill>
                <a:srgbClr val="344E4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" name="Google Shape;167;p6"/>
          <p:cNvSpPr/>
          <p:nvPr/>
        </p:nvSpPr>
        <p:spPr>
          <a:xfrm>
            <a:off x="6243280" y="4481105"/>
            <a:ext cx="3551396" cy="34587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344E41"/>
                </a:solidFill>
                <a:latin typeface="Calibri"/>
                <a:ea typeface="Calibri"/>
                <a:cs typeface="Calibri"/>
                <a:sym typeface="Calibri"/>
              </a:rPr>
              <a:t>корупція </a:t>
            </a:r>
            <a:r>
              <a:rPr lang="en-US" sz="2000">
                <a:solidFill>
                  <a:srgbClr val="344E41"/>
                </a:solidFill>
                <a:latin typeface="Calibri"/>
                <a:ea typeface="Calibri"/>
                <a:cs typeface="Calibri"/>
                <a:sym typeface="Calibri"/>
              </a:rPr>
              <a:t>(14,8%)</a:t>
            </a:r>
            <a:endParaRPr sz="2000">
              <a:solidFill>
                <a:srgbClr val="344E4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" name="Google Shape;168;p6"/>
          <p:cNvSpPr/>
          <p:nvPr/>
        </p:nvSpPr>
        <p:spPr>
          <a:xfrm>
            <a:off x="6243280" y="5025017"/>
            <a:ext cx="3551396" cy="34587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344E41"/>
                </a:solidFill>
                <a:latin typeface="Calibri"/>
                <a:ea typeface="Calibri"/>
                <a:cs typeface="Calibri"/>
                <a:sym typeface="Calibri"/>
              </a:rPr>
              <a:t>вплив політиків </a:t>
            </a:r>
            <a:r>
              <a:rPr lang="en-US" sz="2000">
                <a:solidFill>
                  <a:srgbClr val="344E41"/>
                </a:solidFill>
                <a:latin typeface="Calibri"/>
                <a:ea typeface="Calibri"/>
                <a:cs typeface="Calibri"/>
                <a:sym typeface="Calibri"/>
              </a:rPr>
              <a:t>(14,3%)</a:t>
            </a:r>
            <a:endParaRPr sz="2000">
              <a:solidFill>
                <a:srgbClr val="344E4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" name="Google Shape;169;p6"/>
          <p:cNvSpPr/>
          <p:nvPr/>
        </p:nvSpPr>
        <p:spPr>
          <a:xfrm>
            <a:off x="6243280" y="5585358"/>
            <a:ext cx="4086463" cy="69175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344E41"/>
                </a:solidFill>
                <a:latin typeface="Calibri"/>
                <a:ea typeface="Calibri"/>
                <a:cs typeface="Calibri"/>
                <a:sym typeface="Calibri"/>
              </a:rPr>
              <a:t>відсутність дистанційної роботи </a:t>
            </a:r>
            <a:r>
              <a:rPr lang="en-US" sz="2000">
                <a:solidFill>
                  <a:srgbClr val="344E41"/>
                </a:solidFill>
                <a:latin typeface="Calibri"/>
                <a:ea typeface="Calibri"/>
                <a:cs typeface="Calibri"/>
                <a:sym typeface="Calibri"/>
              </a:rPr>
              <a:t>(13,8%)</a:t>
            </a:r>
            <a:endParaRPr sz="2000">
              <a:solidFill>
                <a:srgbClr val="344E4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" name="Google Shape;170;p6"/>
          <p:cNvSpPr/>
          <p:nvPr/>
        </p:nvSpPr>
        <p:spPr>
          <a:xfrm>
            <a:off x="6243280" y="6206410"/>
            <a:ext cx="3551396" cy="34587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344E41"/>
                </a:solidFill>
                <a:latin typeface="Calibri"/>
                <a:ea typeface="Calibri"/>
                <a:cs typeface="Calibri"/>
                <a:sym typeface="Calibri"/>
              </a:rPr>
              <a:t>рутинна робота </a:t>
            </a:r>
            <a:r>
              <a:rPr lang="en-US" sz="2000">
                <a:solidFill>
                  <a:srgbClr val="344E41"/>
                </a:solidFill>
                <a:latin typeface="Calibri"/>
                <a:ea typeface="Calibri"/>
                <a:cs typeface="Calibri"/>
                <a:sym typeface="Calibri"/>
              </a:rPr>
              <a:t>(12,3%)</a:t>
            </a:r>
            <a:endParaRPr sz="2000">
              <a:solidFill>
                <a:srgbClr val="344E4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" name="Google Shape;171;p6"/>
          <p:cNvSpPr/>
          <p:nvPr/>
        </p:nvSpPr>
        <p:spPr>
          <a:xfrm>
            <a:off x="10963390" y="2815522"/>
            <a:ext cx="2845475" cy="3556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7272"/>
              </a:lnSpc>
              <a:spcBef>
                <a:spcPts val="0"/>
              </a:spcBef>
              <a:spcAft>
                <a:spcPts val="0"/>
              </a:spcAft>
              <a:buClr>
                <a:srgbClr val="344E41"/>
              </a:buClr>
              <a:buSzPts val="2200"/>
              <a:buFont typeface="Calibri"/>
              <a:buNone/>
            </a:pPr>
            <a:r>
              <a:rPr b="1" lang="en-US" sz="2200">
                <a:solidFill>
                  <a:srgbClr val="344E41"/>
                </a:solidFill>
                <a:latin typeface="Calibri"/>
                <a:ea typeface="Calibri"/>
                <a:cs typeface="Calibri"/>
                <a:sym typeface="Calibri"/>
              </a:rPr>
              <a:t>Бажані зміни:</a:t>
            </a:r>
            <a:endParaRPr b="1" sz="2200">
              <a:solidFill>
                <a:srgbClr val="344E4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" name="Google Shape;172;p6"/>
          <p:cNvSpPr/>
          <p:nvPr/>
        </p:nvSpPr>
        <p:spPr>
          <a:xfrm>
            <a:off x="10963390" y="3361070"/>
            <a:ext cx="3551396" cy="34587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344E41"/>
                </a:solidFill>
                <a:latin typeface="Calibri"/>
                <a:ea typeface="Calibri"/>
                <a:cs typeface="Calibri"/>
                <a:sym typeface="Calibri"/>
              </a:rPr>
              <a:t>підвищення зарплати </a:t>
            </a:r>
            <a:r>
              <a:rPr lang="en-US" sz="2000">
                <a:solidFill>
                  <a:srgbClr val="344E41"/>
                </a:solidFill>
                <a:latin typeface="Calibri"/>
                <a:ea typeface="Calibri"/>
                <a:cs typeface="Calibri"/>
                <a:sym typeface="Calibri"/>
              </a:rPr>
              <a:t>(22,2%)</a:t>
            </a:r>
            <a:endParaRPr sz="2000">
              <a:solidFill>
                <a:srgbClr val="344E4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3" name="Google Shape;173;p6"/>
          <p:cNvSpPr/>
          <p:nvPr/>
        </p:nvSpPr>
        <p:spPr>
          <a:xfrm>
            <a:off x="10963390" y="3852629"/>
            <a:ext cx="3551396" cy="34587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344E41"/>
                </a:solidFill>
                <a:latin typeface="Calibri"/>
                <a:ea typeface="Calibri"/>
                <a:cs typeface="Calibri"/>
                <a:sym typeface="Calibri"/>
              </a:rPr>
              <a:t>зниження корупції </a:t>
            </a:r>
            <a:r>
              <a:rPr lang="en-US" sz="2000">
                <a:solidFill>
                  <a:srgbClr val="344E41"/>
                </a:solidFill>
                <a:latin typeface="Calibri"/>
                <a:ea typeface="Calibri"/>
                <a:cs typeface="Calibri"/>
                <a:sym typeface="Calibri"/>
              </a:rPr>
              <a:t>(18,2%)</a:t>
            </a:r>
            <a:endParaRPr sz="2000">
              <a:solidFill>
                <a:srgbClr val="344E4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" name="Google Shape;174;p6"/>
          <p:cNvSpPr/>
          <p:nvPr/>
        </p:nvSpPr>
        <p:spPr>
          <a:xfrm>
            <a:off x="10963390" y="4305536"/>
            <a:ext cx="3551396" cy="69175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344E41"/>
                </a:solidFill>
                <a:latin typeface="Calibri"/>
                <a:ea typeface="Calibri"/>
                <a:cs typeface="Calibri"/>
                <a:sym typeface="Calibri"/>
              </a:rPr>
              <a:t>обмеження політичного </a:t>
            </a:r>
            <a:endParaRPr sz="1800">
              <a:solidFill>
                <a:srgbClr val="344E4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344E41"/>
                </a:solidFill>
                <a:latin typeface="Calibri"/>
                <a:ea typeface="Calibri"/>
                <a:cs typeface="Calibri"/>
                <a:sym typeface="Calibri"/>
              </a:rPr>
              <a:t>впливу </a:t>
            </a:r>
            <a:r>
              <a:rPr lang="en-US" sz="2000">
                <a:solidFill>
                  <a:srgbClr val="344E41"/>
                </a:solidFill>
                <a:latin typeface="Calibri"/>
                <a:ea typeface="Calibri"/>
                <a:cs typeface="Calibri"/>
                <a:sym typeface="Calibri"/>
              </a:rPr>
              <a:t>(15,8%)</a:t>
            </a:r>
            <a:endParaRPr sz="2000">
              <a:solidFill>
                <a:srgbClr val="344E4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" name="Google Shape;175;p6"/>
          <p:cNvSpPr/>
          <p:nvPr/>
        </p:nvSpPr>
        <p:spPr>
          <a:xfrm>
            <a:off x="10963390" y="5161806"/>
            <a:ext cx="3551396" cy="69175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344E41"/>
                </a:solidFill>
                <a:latin typeface="Calibri"/>
                <a:ea typeface="Calibri"/>
                <a:cs typeface="Calibri"/>
                <a:sym typeface="Calibri"/>
              </a:rPr>
              <a:t>зміна підходів до управління персоналом </a:t>
            </a:r>
            <a:r>
              <a:rPr lang="en-US" sz="2000">
                <a:solidFill>
                  <a:srgbClr val="344E41"/>
                </a:solidFill>
                <a:latin typeface="Calibri"/>
                <a:ea typeface="Calibri"/>
                <a:cs typeface="Calibri"/>
                <a:sym typeface="Calibri"/>
              </a:rPr>
              <a:t>(15,8%)</a:t>
            </a:r>
            <a:endParaRPr sz="2000">
              <a:solidFill>
                <a:srgbClr val="344E4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6" name="Google Shape;176;p6"/>
          <p:cNvSpPr/>
          <p:nvPr/>
        </p:nvSpPr>
        <p:spPr>
          <a:xfrm>
            <a:off x="10963390" y="5950082"/>
            <a:ext cx="3551396" cy="34587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344E41"/>
                </a:solidFill>
                <a:latin typeface="Calibri"/>
                <a:ea typeface="Calibri"/>
                <a:cs typeface="Calibri"/>
                <a:sym typeface="Calibri"/>
              </a:rPr>
              <a:t>гнучкий графік </a:t>
            </a:r>
            <a:r>
              <a:rPr lang="en-US" sz="2000">
                <a:solidFill>
                  <a:srgbClr val="344E41"/>
                </a:solidFill>
                <a:latin typeface="Calibri"/>
                <a:ea typeface="Calibri"/>
                <a:cs typeface="Calibri"/>
                <a:sym typeface="Calibri"/>
              </a:rPr>
              <a:t>(15,8%)</a:t>
            </a:r>
            <a:endParaRPr sz="2000">
              <a:solidFill>
                <a:srgbClr val="344E4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7" name="Google Shape;177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3041086" y="6812032"/>
            <a:ext cx="1302633" cy="130263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8" name="Google Shape;178;p6"/>
          <p:cNvGrpSpPr/>
          <p:nvPr/>
        </p:nvGrpSpPr>
        <p:grpSpPr>
          <a:xfrm>
            <a:off x="-634723" y="-144323"/>
            <a:ext cx="6121123" cy="8518245"/>
            <a:chOff x="0" y="0"/>
            <a:chExt cx="4997063" cy="4179359"/>
          </a:xfrm>
        </p:grpSpPr>
        <p:sp>
          <p:nvSpPr>
            <p:cNvPr id="179" name="Google Shape;179;p6"/>
            <p:cNvSpPr/>
            <p:nvPr/>
          </p:nvSpPr>
          <p:spPr>
            <a:xfrm>
              <a:off x="0" y="0"/>
              <a:ext cx="4997063" cy="4179359"/>
            </a:xfrm>
            <a:custGeom>
              <a:rect b="b" l="l" r="r" t="t"/>
              <a:pathLst>
                <a:path extrusionOk="0" h="4179359" w="4997063">
                  <a:moveTo>
                    <a:pt x="0" y="0"/>
                  </a:moveTo>
                  <a:lnTo>
                    <a:pt x="4997063" y="0"/>
                  </a:lnTo>
                  <a:lnTo>
                    <a:pt x="4997063" y="4179359"/>
                  </a:lnTo>
                  <a:lnTo>
                    <a:pt x="0" y="4179359"/>
                  </a:lnTo>
                  <a:close/>
                </a:path>
              </a:pathLst>
            </a:custGeom>
            <a:solidFill>
              <a:srgbClr val="EFEFEF">
                <a:alpha val="53333"/>
              </a:srgb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" name="Google Shape;180;p6"/>
            <p:cNvSpPr txBox="1"/>
            <p:nvPr/>
          </p:nvSpPr>
          <p:spPr>
            <a:xfrm>
              <a:off x="0" y="0"/>
              <a:ext cx="4997063" cy="417935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7250" lIns="27250" spcFirstLastPara="1" rIns="27250" wrap="square" tIns="27250">
              <a:noAutofit/>
            </a:bodyPr>
            <a:lstStyle/>
            <a:p>
              <a:pPr indent="0" lvl="0" marL="0" marR="0" rtl="0" algn="ctr">
                <a:lnSpc>
                  <a:spcPct val="5871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974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181" name="Google Shape;181;p6"/>
          <p:cNvCxnSpPr/>
          <p:nvPr/>
        </p:nvCxnSpPr>
        <p:spPr>
          <a:xfrm>
            <a:off x="6150475" y="3216166"/>
            <a:ext cx="3981495" cy="0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82" name="Google Shape;182;p6"/>
          <p:cNvCxnSpPr/>
          <p:nvPr/>
        </p:nvCxnSpPr>
        <p:spPr>
          <a:xfrm>
            <a:off x="10801302" y="3231931"/>
            <a:ext cx="3007563" cy="0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188" name="Google Shape;188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4630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7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chemeClr val="lt1">
              <a:alpha val="8000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0" name="Google Shape;190;p7"/>
          <p:cNvSpPr/>
          <p:nvPr/>
        </p:nvSpPr>
        <p:spPr>
          <a:xfrm>
            <a:off x="917689" y="1418681"/>
            <a:ext cx="7984569" cy="70877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4719"/>
              </a:lnSpc>
              <a:spcBef>
                <a:spcPts val="0"/>
              </a:spcBef>
              <a:spcAft>
                <a:spcPts val="0"/>
              </a:spcAft>
              <a:buClr>
                <a:srgbClr val="344E41"/>
              </a:buClr>
              <a:buSzPts val="4450"/>
              <a:buFont typeface="Calibri"/>
              <a:buNone/>
            </a:pPr>
            <a:r>
              <a:rPr b="1" lang="en-US" sz="4450">
                <a:solidFill>
                  <a:srgbClr val="344E41"/>
                </a:solidFill>
                <a:latin typeface="Calibri"/>
                <a:ea typeface="Calibri"/>
                <a:cs typeface="Calibri"/>
                <a:sym typeface="Calibri"/>
              </a:rPr>
              <a:t>Доброчесність та прозорість</a:t>
            </a:r>
            <a:endParaRPr b="1" sz="4450">
              <a:solidFill>
                <a:srgbClr val="344E4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1" name="Google Shape;191;p7"/>
          <p:cNvSpPr/>
          <p:nvPr/>
        </p:nvSpPr>
        <p:spPr>
          <a:xfrm>
            <a:off x="888380" y="2543532"/>
            <a:ext cx="13042821" cy="7258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344E41"/>
              </a:buClr>
              <a:buSzPts val="1750"/>
              <a:buFont typeface="Calibri"/>
              <a:buNone/>
            </a:pPr>
            <a:r>
              <a:rPr lang="en-US" sz="1750">
                <a:solidFill>
                  <a:srgbClr val="344E41"/>
                </a:solidFill>
                <a:latin typeface="Calibri"/>
                <a:ea typeface="Calibri"/>
                <a:cs typeface="Calibri"/>
                <a:sym typeface="Calibri"/>
              </a:rPr>
              <a:t>Нова публічна служба має бути прозорою, відкритою та підзвітною. </a:t>
            </a:r>
            <a:endParaRPr sz="1750">
              <a:solidFill>
                <a:srgbClr val="344E4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344E41"/>
              </a:buClr>
              <a:buSzPts val="1750"/>
              <a:buFont typeface="Calibri"/>
              <a:buNone/>
            </a:pPr>
            <a:r>
              <a:rPr lang="en-US" sz="1750">
                <a:solidFill>
                  <a:srgbClr val="344E41"/>
                </a:solidFill>
                <a:latin typeface="Calibri"/>
                <a:ea typeface="Calibri"/>
                <a:cs typeface="Calibri"/>
                <a:sym typeface="Calibri"/>
              </a:rPr>
              <a:t>Доброчесність – це не лише антикорупція, а й чесність із собою та здатність не мовчати</a:t>
            </a:r>
            <a:endParaRPr sz="1750">
              <a:solidFill>
                <a:srgbClr val="344E4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2" name="Google Shape;192;p7"/>
          <p:cNvSpPr/>
          <p:nvPr/>
        </p:nvSpPr>
        <p:spPr>
          <a:xfrm>
            <a:off x="793790" y="3969165"/>
            <a:ext cx="6407944" cy="2274348"/>
          </a:xfrm>
          <a:prstGeom prst="roundRect">
            <a:avLst>
              <a:gd fmla="val 3675" name="adj"/>
            </a:avLst>
          </a:prstGeom>
          <a:solidFill>
            <a:srgbClr val="EBEEE6"/>
          </a:solidFill>
          <a:ln cap="flat" cmpd="sng" w="9525">
            <a:solidFill>
              <a:srgbClr val="C5D2C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3" name="Google Shape;193;p7"/>
          <p:cNvSpPr/>
          <p:nvPr/>
        </p:nvSpPr>
        <p:spPr>
          <a:xfrm>
            <a:off x="3584696" y="4092531"/>
            <a:ext cx="998602" cy="998602"/>
          </a:xfrm>
          <a:prstGeom prst="roundRect">
            <a:avLst>
              <a:gd fmla="val 13436980" name="adj"/>
            </a:avLst>
          </a:prstGeom>
          <a:solidFill>
            <a:srgbClr val="4370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4" name="Google Shape;194;p7"/>
          <p:cNvSpPr/>
          <p:nvPr/>
        </p:nvSpPr>
        <p:spPr>
          <a:xfrm>
            <a:off x="2684820" y="4399809"/>
            <a:ext cx="2835235" cy="3543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alibri"/>
              <a:buNone/>
            </a:pPr>
            <a:r>
              <a:rPr b="1" lang="en-US" sz="2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79.9%</a:t>
            </a:r>
            <a:endParaRPr b="1" sz="2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5" name="Google Shape;195;p7"/>
          <p:cNvSpPr/>
          <p:nvPr/>
        </p:nvSpPr>
        <p:spPr>
          <a:xfrm>
            <a:off x="1035844" y="5373762"/>
            <a:ext cx="5939076" cy="7258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2C3249"/>
              </a:buClr>
              <a:buSzPts val="1750"/>
              <a:buFont typeface="Calibri"/>
              <a:buNone/>
            </a:pPr>
            <a:r>
              <a:rPr lang="en-US" sz="1750">
                <a:solidFill>
                  <a:srgbClr val="2C3249"/>
                </a:solidFill>
                <a:latin typeface="Calibri"/>
                <a:ea typeface="Calibri"/>
                <a:cs typeface="Calibri"/>
                <a:sym typeface="Calibri"/>
              </a:rPr>
              <a:t>Відчувають себе захищеними від протизаконних розпоряджень</a:t>
            </a:r>
            <a:endParaRPr sz="17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6" name="Google Shape;196;p7"/>
          <p:cNvSpPr/>
          <p:nvPr/>
        </p:nvSpPr>
        <p:spPr>
          <a:xfrm>
            <a:off x="7436168" y="3955132"/>
            <a:ext cx="6408063" cy="2288381"/>
          </a:xfrm>
          <a:prstGeom prst="roundRect">
            <a:avLst>
              <a:gd fmla="val 3675" name="adj"/>
            </a:avLst>
          </a:prstGeom>
          <a:solidFill>
            <a:srgbClr val="EBEEE6"/>
          </a:solidFill>
          <a:ln cap="flat" cmpd="sng" w="9525">
            <a:solidFill>
              <a:srgbClr val="C5D2C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7" name="Google Shape;197;p7"/>
          <p:cNvSpPr/>
          <p:nvPr/>
        </p:nvSpPr>
        <p:spPr>
          <a:xfrm>
            <a:off x="10219573" y="4092531"/>
            <a:ext cx="998602" cy="998602"/>
          </a:xfrm>
          <a:prstGeom prst="roundRect">
            <a:avLst>
              <a:gd fmla="val 13436980" name="adj"/>
            </a:avLst>
          </a:prstGeom>
          <a:solidFill>
            <a:srgbClr val="4370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8" name="Google Shape;198;p7"/>
          <p:cNvSpPr/>
          <p:nvPr/>
        </p:nvSpPr>
        <p:spPr>
          <a:xfrm>
            <a:off x="9301256" y="4414667"/>
            <a:ext cx="2835235" cy="3543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alibri"/>
              <a:buNone/>
            </a:pPr>
            <a:r>
              <a:rPr b="1" lang="en-US" sz="2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81.6%</a:t>
            </a:r>
            <a:endParaRPr b="1" sz="2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" name="Google Shape;199;p7"/>
          <p:cNvSpPr/>
          <p:nvPr/>
        </p:nvSpPr>
        <p:spPr>
          <a:xfrm>
            <a:off x="7670602" y="5346284"/>
            <a:ext cx="5939195" cy="7258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2C3249"/>
              </a:buClr>
              <a:buSzPts val="1750"/>
              <a:buFont typeface="Calibri"/>
              <a:buNone/>
            </a:pPr>
            <a:r>
              <a:rPr lang="en-US" sz="1750">
                <a:solidFill>
                  <a:srgbClr val="2C3249"/>
                </a:solidFill>
                <a:latin typeface="Calibri"/>
                <a:ea typeface="Calibri"/>
                <a:cs typeface="Calibri"/>
                <a:sym typeface="Calibri"/>
              </a:rPr>
              <a:t>Відчувають себе захищеними від неетичних вказівок керівництва</a:t>
            </a:r>
            <a:endParaRPr sz="17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0" name="Google Shape;200;p7"/>
          <p:cNvSpPr/>
          <p:nvPr/>
        </p:nvSpPr>
        <p:spPr>
          <a:xfrm>
            <a:off x="896000" y="6802631"/>
            <a:ext cx="13042821" cy="36290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344E41"/>
              </a:buClr>
              <a:buSzPts val="1750"/>
              <a:buFont typeface="Calibri"/>
              <a:buNone/>
            </a:pPr>
            <a:r>
              <a:rPr lang="en-US" sz="1750">
                <a:solidFill>
                  <a:srgbClr val="344E41"/>
                </a:solidFill>
                <a:latin typeface="Calibri"/>
                <a:ea typeface="Calibri"/>
                <a:cs typeface="Calibri"/>
                <a:sym typeface="Calibri"/>
              </a:rPr>
              <a:t>Ці показники мають тенденцію до зростання, що свідчить про позитивні зміни</a:t>
            </a:r>
            <a:endParaRPr sz="1750">
              <a:solidFill>
                <a:srgbClr val="344E4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8"/>
          <p:cNvSpPr/>
          <p:nvPr/>
        </p:nvSpPr>
        <p:spPr>
          <a:xfrm>
            <a:off x="-464331" y="0"/>
            <a:ext cx="6337337" cy="8229600"/>
          </a:xfrm>
          <a:custGeom>
            <a:rect b="b" l="l" r="r" t="t"/>
            <a:pathLst>
              <a:path extrusionOk="0" h="7505700" w="11138174">
                <a:moveTo>
                  <a:pt x="0" y="0"/>
                </a:moveTo>
                <a:lnTo>
                  <a:pt x="11138174" y="0"/>
                </a:lnTo>
                <a:lnTo>
                  <a:pt x="11138174" y="7505700"/>
                </a:lnTo>
                <a:lnTo>
                  <a:pt x="0" y="75057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-98176" r="-32669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07" name="Google Shape;207;p8"/>
          <p:cNvGrpSpPr/>
          <p:nvPr/>
        </p:nvGrpSpPr>
        <p:grpSpPr>
          <a:xfrm>
            <a:off x="-634723" y="-144323"/>
            <a:ext cx="6507729" cy="8518245"/>
            <a:chOff x="0" y="0"/>
            <a:chExt cx="4997063" cy="4179359"/>
          </a:xfrm>
        </p:grpSpPr>
        <p:sp>
          <p:nvSpPr>
            <p:cNvPr id="208" name="Google Shape;208;p8"/>
            <p:cNvSpPr/>
            <p:nvPr/>
          </p:nvSpPr>
          <p:spPr>
            <a:xfrm>
              <a:off x="0" y="0"/>
              <a:ext cx="4997063" cy="4179359"/>
            </a:xfrm>
            <a:custGeom>
              <a:rect b="b" l="l" r="r" t="t"/>
              <a:pathLst>
                <a:path extrusionOk="0" h="4179359" w="4997063">
                  <a:moveTo>
                    <a:pt x="0" y="0"/>
                  </a:moveTo>
                  <a:lnTo>
                    <a:pt x="4997063" y="0"/>
                  </a:lnTo>
                  <a:lnTo>
                    <a:pt x="4997063" y="4179359"/>
                  </a:lnTo>
                  <a:lnTo>
                    <a:pt x="0" y="4179359"/>
                  </a:lnTo>
                  <a:close/>
                </a:path>
              </a:pathLst>
            </a:custGeom>
            <a:solidFill>
              <a:srgbClr val="EFEFEF">
                <a:alpha val="53333"/>
              </a:srgb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9" name="Google Shape;209;p8"/>
            <p:cNvSpPr txBox="1"/>
            <p:nvPr/>
          </p:nvSpPr>
          <p:spPr>
            <a:xfrm>
              <a:off x="0" y="0"/>
              <a:ext cx="4997063" cy="417935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7250" lIns="27250" spcFirstLastPara="1" rIns="27250" wrap="square" tIns="27250">
              <a:noAutofit/>
            </a:bodyPr>
            <a:lstStyle/>
            <a:p>
              <a:pPr indent="0" lvl="0" marL="0" marR="0" rtl="0" algn="ctr">
                <a:lnSpc>
                  <a:spcPct val="5871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974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0" name="Google Shape;210;p8"/>
          <p:cNvGrpSpPr/>
          <p:nvPr/>
        </p:nvGrpSpPr>
        <p:grpSpPr>
          <a:xfrm>
            <a:off x="-2930677" y="5914956"/>
            <a:ext cx="7317249" cy="2468880"/>
            <a:chOff x="0" y="0"/>
            <a:chExt cx="2408971" cy="812800"/>
          </a:xfrm>
        </p:grpSpPr>
        <p:sp>
          <p:nvSpPr>
            <p:cNvPr id="211" name="Google Shape;211;p8"/>
            <p:cNvSpPr/>
            <p:nvPr/>
          </p:nvSpPr>
          <p:spPr>
            <a:xfrm>
              <a:off x="0" y="0"/>
              <a:ext cx="2408971" cy="812800"/>
            </a:xfrm>
            <a:custGeom>
              <a:rect b="b" l="l" r="r" t="t"/>
              <a:pathLst>
                <a:path extrusionOk="0" h="812800" w="2408971">
                  <a:moveTo>
                    <a:pt x="0" y="0"/>
                  </a:moveTo>
                  <a:lnTo>
                    <a:pt x="2408971" y="0"/>
                  </a:lnTo>
                  <a:lnTo>
                    <a:pt x="2408971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344E41">
                <a:alpha val="49803"/>
              </a:srgb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2" name="Google Shape;212;p8"/>
            <p:cNvSpPr txBox="1"/>
            <p:nvPr/>
          </p:nvSpPr>
          <p:spPr>
            <a:xfrm>
              <a:off x="0" y="28575"/>
              <a:ext cx="2408971" cy="784225"/>
            </a:xfrm>
            <a:prstGeom prst="rect">
              <a:avLst/>
            </a:prstGeom>
            <a:solidFill>
              <a:srgbClr val="344E41">
                <a:alpha val="49803"/>
              </a:srgbClr>
            </a:solidFill>
            <a:ln>
              <a:noFill/>
            </a:ln>
          </p:spPr>
          <p:txBody>
            <a:bodyPr anchorCtr="0" anchor="ctr" bIns="55675" lIns="55675" spcFirstLastPara="1" rIns="55675" wrap="square" tIns="55675">
              <a:noAutofit/>
            </a:bodyPr>
            <a:lstStyle/>
            <a:p>
              <a:pPr indent="0" lvl="0" marL="0" marR="0" rtl="0" algn="ctr">
                <a:lnSpc>
                  <a:spcPct val="808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974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13" name="Google Shape;213;p8"/>
          <p:cNvSpPr/>
          <p:nvPr/>
        </p:nvSpPr>
        <p:spPr>
          <a:xfrm>
            <a:off x="6234511" y="494795"/>
            <a:ext cx="8093323" cy="130641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344E41"/>
              </a:buClr>
              <a:buSzPts val="3750"/>
              <a:buFont typeface="Calibri"/>
              <a:buNone/>
            </a:pPr>
            <a:r>
              <a:rPr b="1" lang="en-US" sz="3750">
                <a:solidFill>
                  <a:srgbClr val="344E41"/>
                </a:solidFill>
                <a:latin typeface="Calibri"/>
                <a:ea typeface="Calibri"/>
                <a:cs typeface="Calibri"/>
                <a:sym typeface="Calibri"/>
              </a:rPr>
              <a:t>Навички ветеранів та ветеранок –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344E41"/>
              </a:buClr>
              <a:buSzPts val="3750"/>
              <a:buFont typeface="Calibri"/>
              <a:buNone/>
            </a:pPr>
            <a:r>
              <a:rPr b="1" lang="en-US" sz="3750">
                <a:solidFill>
                  <a:srgbClr val="344E41"/>
                </a:solidFill>
                <a:latin typeface="Calibri"/>
                <a:ea typeface="Calibri"/>
                <a:cs typeface="Calibri"/>
                <a:sym typeface="Calibri"/>
              </a:rPr>
              <a:t>посилення публічної служби </a:t>
            </a:r>
            <a:endParaRPr b="1" sz="3750">
              <a:solidFill>
                <a:srgbClr val="344E4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4" name="Google Shape;214;p8"/>
          <p:cNvSpPr/>
          <p:nvPr/>
        </p:nvSpPr>
        <p:spPr>
          <a:xfrm>
            <a:off x="7953613" y="2707719"/>
            <a:ext cx="266700" cy="3333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59523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Alexandria SemiBold"/>
              <a:buNone/>
            </a:pPr>
            <a:r>
              <a:rPr b="1" lang="en-US" sz="2100">
                <a:solidFill>
                  <a:srgbClr val="FFFFFF"/>
                </a:solidFill>
                <a:latin typeface="Alexandria SemiBold"/>
                <a:ea typeface="Alexandria SemiBold"/>
                <a:cs typeface="Alexandria SemiBold"/>
                <a:sym typeface="Alexandria SemiBold"/>
              </a:rPr>
              <a:t>1</a:t>
            </a:r>
            <a:endParaRPr sz="2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5" name="Google Shape;215;p8"/>
          <p:cNvSpPr/>
          <p:nvPr/>
        </p:nvSpPr>
        <p:spPr>
          <a:xfrm>
            <a:off x="264802" y="6816771"/>
            <a:ext cx="3035574" cy="9078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3187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8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2348</a:t>
            </a:r>
            <a:endParaRPr b="1"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6" name="Google Shape;216;p8"/>
          <p:cNvSpPr/>
          <p:nvPr/>
        </p:nvSpPr>
        <p:spPr>
          <a:xfrm>
            <a:off x="6419493" y="3811786"/>
            <a:ext cx="3334941" cy="6324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5806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7" name="Google Shape;217;p8"/>
          <p:cNvSpPr/>
          <p:nvPr/>
        </p:nvSpPr>
        <p:spPr>
          <a:xfrm>
            <a:off x="11896368" y="2707719"/>
            <a:ext cx="266700" cy="3333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59523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Alexandria SemiBold"/>
              <a:buNone/>
            </a:pPr>
            <a:r>
              <a:rPr b="1" lang="en-US" sz="2100">
                <a:solidFill>
                  <a:srgbClr val="FFFFFF"/>
                </a:solidFill>
                <a:latin typeface="Alexandria SemiBold"/>
                <a:ea typeface="Alexandria SemiBold"/>
                <a:cs typeface="Alexandria SemiBold"/>
                <a:sym typeface="Alexandria SemiBold"/>
              </a:rPr>
              <a:t>2</a:t>
            </a:r>
            <a:endParaRPr sz="2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8" name="Google Shape;218;p8"/>
          <p:cNvSpPr/>
          <p:nvPr/>
        </p:nvSpPr>
        <p:spPr>
          <a:xfrm>
            <a:off x="6152933" y="4083529"/>
            <a:ext cx="7810934" cy="1444979"/>
          </a:xfrm>
          <a:prstGeom prst="roundRect">
            <a:avLst>
              <a:gd fmla="val 4234" name="adj"/>
            </a:avLst>
          </a:prstGeom>
          <a:solidFill>
            <a:srgbClr val="E1E6DA"/>
          </a:solidFill>
          <a:ln cap="flat" cmpd="sng" w="9525">
            <a:solidFill>
              <a:srgbClr val="E1E6D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9" name="Google Shape;219;p8"/>
          <p:cNvSpPr/>
          <p:nvPr/>
        </p:nvSpPr>
        <p:spPr>
          <a:xfrm>
            <a:off x="6419493" y="4166140"/>
            <a:ext cx="7482960" cy="127975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just">
              <a:lnSpc>
                <a:spcPct val="1361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344E41"/>
                </a:solidFill>
                <a:latin typeface="Calibri"/>
                <a:ea typeface="Calibri"/>
                <a:cs typeface="Calibri"/>
                <a:sym typeface="Calibri"/>
              </a:rPr>
              <a:t>Продовження місії на публічній службі </a:t>
            </a:r>
            <a:r>
              <a:rPr b="1" lang="en-US" sz="1800">
                <a:solidFill>
                  <a:srgbClr val="344E41"/>
                </a:solidFill>
                <a:latin typeface="Calibri"/>
                <a:ea typeface="Calibri"/>
                <a:cs typeface="Calibri"/>
                <a:sym typeface="Calibri"/>
              </a:rPr>
              <a:t>–</a:t>
            </a:r>
            <a:r>
              <a:rPr lang="en-US" sz="1800">
                <a:solidFill>
                  <a:srgbClr val="344E41"/>
                </a:solidFill>
                <a:latin typeface="Calibri"/>
                <a:ea typeface="Calibri"/>
                <a:cs typeface="Calibri"/>
                <a:sym typeface="Calibri"/>
              </a:rPr>
              <a:t> це можливість і надалі впливати </a:t>
            </a:r>
            <a:br>
              <a:rPr lang="en-US" sz="1800">
                <a:solidFill>
                  <a:srgbClr val="344E4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rgbClr val="344E41"/>
                </a:solidFill>
                <a:latin typeface="Calibri"/>
                <a:ea typeface="Calibri"/>
                <a:cs typeface="Calibri"/>
                <a:sym typeface="Calibri"/>
              </a:rPr>
              <a:t>на обороноздатність країни служінням державі в цивільному житті. </a:t>
            </a:r>
            <a:br>
              <a:rPr lang="en-US" sz="1800">
                <a:solidFill>
                  <a:srgbClr val="344E4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rgbClr val="344E41"/>
                </a:solidFill>
                <a:latin typeface="Calibri"/>
                <a:ea typeface="Calibri"/>
                <a:cs typeface="Calibri"/>
                <a:sym typeface="Calibri"/>
              </a:rPr>
              <a:t>Замість фронту </a:t>
            </a:r>
            <a:r>
              <a:rPr b="1" lang="en-US" sz="1800">
                <a:solidFill>
                  <a:srgbClr val="344E41"/>
                </a:solidFill>
                <a:latin typeface="Calibri"/>
                <a:ea typeface="Calibri"/>
                <a:cs typeface="Calibri"/>
                <a:sym typeface="Calibri"/>
              </a:rPr>
              <a:t>–</a:t>
            </a:r>
            <a:r>
              <a:rPr lang="en-US" sz="1800">
                <a:solidFill>
                  <a:srgbClr val="344E41"/>
                </a:solidFill>
                <a:latin typeface="Calibri"/>
                <a:ea typeface="Calibri"/>
                <a:cs typeface="Calibri"/>
                <a:sym typeface="Calibri"/>
              </a:rPr>
              <a:t> робота з людьми та прийняття рішень, які впливають </a:t>
            </a:r>
            <a:br>
              <a:rPr lang="en-US" sz="1800">
                <a:solidFill>
                  <a:srgbClr val="344E4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rgbClr val="344E41"/>
                </a:solidFill>
                <a:latin typeface="Calibri"/>
                <a:ea typeface="Calibri"/>
                <a:cs typeface="Calibri"/>
                <a:sym typeface="Calibri"/>
              </a:rPr>
              <a:t>на громаду і державу</a:t>
            </a:r>
            <a:endParaRPr/>
          </a:p>
        </p:txBody>
      </p:sp>
      <p:sp>
        <p:nvSpPr>
          <p:cNvPr id="220" name="Google Shape;220;p8"/>
          <p:cNvSpPr/>
          <p:nvPr/>
        </p:nvSpPr>
        <p:spPr>
          <a:xfrm>
            <a:off x="6152932" y="2308159"/>
            <a:ext cx="7810934" cy="1044641"/>
          </a:xfrm>
          <a:prstGeom prst="roundRect">
            <a:avLst>
              <a:gd fmla="val 4234" name="adj"/>
            </a:avLst>
          </a:prstGeom>
          <a:solidFill>
            <a:srgbClr val="E1E6DA"/>
          </a:solidFill>
          <a:ln cap="flat" cmpd="sng" w="9525">
            <a:solidFill>
              <a:srgbClr val="E1E6D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179388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344E41"/>
                </a:solidFill>
                <a:latin typeface="Calibri"/>
                <a:ea typeface="Calibri"/>
                <a:cs typeface="Calibri"/>
                <a:sym typeface="Calibri"/>
              </a:rPr>
              <a:t>Висока відповідальність, дисципліна, рішучість і стійкість, здатність швидко приймати рішення в складних умовах </a:t>
            </a:r>
            <a:r>
              <a:rPr b="1" lang="en-US" sz="1800">
                <a:solidFill>
                  <a:srgbClr val="344E41"/>
                </a:solidFill>
                <a:latin typeface="Calibri"/>
                <a:ea typeface="Calibri"/>
                <a:cs typeface="Calibri"/>
                <a:sym typeface="Calibri"/>
              </a:rPr>
              <a:t>–</a:t>
            </a:r>
            <a:r>
              <a:rPr lang="en-US" sz="1800">
                <a:solidFill>
                  <a:srgbClr val="344E41"/>
                </a:solidFill>
                <a:latin typeface="Calibri"/>
                <a:ea typeface="Calibri"/>
                <a:cs typeface="Calibri"/>
                <a:sym typeface="Calibri"/>
              </a:rPr>
              <a:t> навички ветеранів </a:t>
            </a:r>
            <a:br>
              <a:rPr lang="en-US" sz="1800">
                <a:solidFill>
                  <a:srgbClr val="344E4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rgbClr val="344E41"/>
                </a:solidFill>
                <a:latin typeface="Calibri"/>
                <a:ea typeface="Calibri"/>
                <a:cs typeface="Calibri"/>
                <a:sym typeface="Calibri"/>
              </a:rPr>
              <a:t>та ветеранок, яких потребує сучасна публічна служба</a:t>
            </a:r>
            <a:endParaRPr sz="1800">
              <a:solidFill>
                <a:srgbClr val="344E4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1" name="Google Shape;221;p8"/>
          <p:cNvSpPr txBox="1"/>
          <p:nvPr/>
        </p:nvSpPr>
        <p:spPr>
          <a:xfrm>
            <a:off x="9178014" y="6227159"/>
            <a:ext cx="4788335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1800">
                <a:solidFill>
                  <a:srgbClr val="344E41"/>
                </a:solidFill>
                <a:latin typeface="Calibri"/>
                <a:ea typeface="Calibri"/>
                <a:cs typeface="Calibri"/>
                <a:sym typeface="Calibri"/>
              </a:rPr>
              <a:t>За прогнозом Міністерства у справах ветеранів, після війни в Україні буде від трьох до пʼяти мільйонів ветеранів та ветеранок</a:t>
            </a:r>
            <a:endParaRPr i="1" sz="1800">
              <a:solidFill>
                <a:srgbClr val="344E4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2" name="Google Shape;222;p8"/>
          <p:cNvSpPr txBox="1"/>
          <p:nvPr/>
        </p:nvSpPr>
        <p:spPr>
          <a:xfrm>
            <a:off x="264802" y="7150489"/>
            <a:ext cx="4585978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ветеранів та ветеранок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є державними службовцями</a:t>
            </a:r>
            <a:endParaRPr b="1"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9"/>
          <p:cNvSpPr/>
          <p:nvPr/>
        </p:nvSpPr>
        <p:spPr>
          <a:xfrm>
            <a:off x="888935" y="836661"/>
            <a:ext cx="13113782" cy="121134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344E41"/>
              </a:buClr>
              <a:buSzPts val="4400"/>
              <a:buFont typeface="Calibri"/>
              <a:buNone/>
            </a:pPr>
            <a:r>
              <a:rPr b="1" lang="en-US" sz="4400">
                <a:solidFill>
                  <a:srgbClr val="344E41"/>
                </a:solidFill>
                <a:latin typeface="Calibri"/>
                <a:ea typeface="Calibri"/>
                <a:cs typeface="Calibri"/>
                <a:sym typeface="Calibri"/>
              </a:rPr>
              <a:t>Безбар’єрність: культура та цінності </a:t>
            </a:r>
            <a:endParaRPr b="1" sz="4400">
              <a:solidFill>
                <a:srgbClr val="344E4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344E41"/>
              </a:buClr>
              <a:buSzPts val="4400"/>
              <a:buFont typeface="Calibri"/>
              <a:buNone/>
            </a:pPr>
            <a:r>
              <a:rPr b="1" lang="en-US" sz="4400">
                <a:solidFill>
                  <a:srgbClr val="344E41"/>
                </a:solidFill>
                <a:latin typeface="Calibri"/>
                <a:ea typeface="Calibri"/>
                <a:cs typeface="Calibri"/>
                <a:sym typeface="Calibri"/>
              </a:rPr>
              <a:t>сучасної публічної служби</a:t>
            </a:r>
            <a:endParaRPr b="1" sz="44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9" name="Google Shape;229;p9"/>
          <p:cNvSpPr/>
          <p:nvPr/>
        </p:nvSpPr>
        <p:spPr>
          <a:xfrm>
            <a:off x="3880247" y="4575861"/>
            <a:ext cx="220980" cy="2762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61764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None/>
            </a:pPr>
            <a:r>
              <a:t/>
            </a:r>
            <a:endParaRPr sz="1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0" name="Google Shape;230;p9"/>
          <p:cNvSpPr/>
          <p:nvPr/>
        </p:nvSpPr>
        <p:spPr>
          <a:xfrm>
            <a:off x="1807779" y="2818395"/>
            <a:ext cx="5638048" cy="8991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174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344E41"/>
                </a:solidFill>
                <a:latin typeface="Calibri"/>
                <a:ea typeface="Calibri"/>
                <a:cs typeface="Calibri"/>
                <a:sym typeface="Calibri"/>
              </a:rPr>
              <a:t>Посібник «Безбар’єрність на публічній службі»</a:t>
            </a:r>
            <a:endParaRPr b="1" sz="2000">
              <a:solidFill>
                <a:srgbClr val="344E4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231;p9"/>
          <p:cNvSpPr/>
          <p:nvPr/>
        </p:nvSpPr>
        <p:spPr>
          <a:xfrm>
            <a:off x="2032767" y="3181281"/>
            <a:ext cx="6050994" cy="58935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43750"/>
              </a:lnSpc>
              <a:spcBef>
                <a:spcPts val="0"/>
              </a:spcBef>
              <a:spcAft>
                <a:spcPts val="0"/>
              </a:spcAft>
              <a:buClr>
                <a:srgbClr val="344E41"/>
              </a:buClr>
              <a:buSzPts val="1600"/>
              <a:buFont typeface="Calibri"/>
              <a:buNone/>
            </a:pPr>
            <a:r>
              <a:rPr lang="en-US" sz="1600">
                <a:solidFill>
                  <a:srgbClr val="344E41"/>
                </a:solidFill>
                <a:latin typeface="Calibri"/>
                <a:ea typeface="Calibri"/>
                <a:cs typeface="Calibri"/>
                <a:sym typeface="Calibri"/>
              </a:rPr>
              <a:t>Рекомендовано для розуміння та впровадження принципів безбар'єрності на публічній службі</a:t>
            </a:r>
            <a:endParaRPr sz="1600">
              <a:solidFill>
                <a:srgbClr val="344E4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2" name="Google Shape;232;p9"/>
          <p:cNvSpPr/>
          <p:nvPr/>
        </p:nvSpPr>
        <p:spPr>
          <a:xfrm>
            <a:off x="10529173" y="5174575"/>
            <a:ext cx="220980" cy="2762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61764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None/>
            </a:pPr>
            <a:r>
              <a:t/>
            </a:r>
            <a:endParaRPr sz="1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3" name="Google Shape;233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443859" y="2306145"/>
            <a:ext cx="3018325" cy="4100364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9"/>
          <p:cNvSpPr/>
          <p:nvPr/>
        </p:nvSpPr>
        <p:spPr>
          <a:xfrm>
            <a:off x="1289966" y="2716536"/>
            <a:ext cx="617458" cy="617458"/>
          </a:xfrm>
          <a:prstGeom prst="roundRect">
            <a:avLst>
              <a:gd fmla="val 148091" name="adj"/>
            </a:avLst>
          </a:prstGeom>
          <a:solidFill>
            <a:srgbClr val="E1E6DA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 sz="18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5" name="Google Shape;235;p9"/>
          <p:cNvSpPr/>
          <p:nvPr/>
        </p:nvSpPr>
        <p:spPr>
          <a:xfrm>
            <a:off x="2133600" y="4356327"/>
            <a:ext cx="5812969" cy="8991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174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344E41"/>
                </a:solidFill>
                <a:latin typeface="Calibri"/>
                <a:ea typeface="Calibri"/>
                <a:cs typeface="Calibri"/>
                <a:sym typeface="Calibri"/>
              </a:rPr>
              <a:t>Посібник «Безбар’єрність Доступність. Інклюзивність»</a:t>
            </a:r>
            <a:endParaRPr b="1" sz="2000">
              <a:solidFill>
                <a:srgbClr val="344E4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6" name="Google Shape;236;p9"/>
          <p:cNvSpPr/>
          <p:nvPr/>
        </p:nvSpPr>
        <p:spPr>
          <a:xfrm>
            <a:off x="2133592" y="5018001"/>
            <a:ext cx="4651800" cy="58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437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344E41"/>
                </a:solidFill>
                <a:latin typeface="Calibri"/>
                <a:ea typeface="Calibri"/>
                <a:cs typeface="Calibri"/>
                <a:sym typeface="Calibri"/>
              </a:rPr>
              <a:t>Рекомендовано для кожного, хто навчається, навчає </a:t>
            </a:r>
            <a:br>
              <a:rPr lang="en-US" sz="1600">
                <a:solidFill>
                  <a:srgbClr val="344E4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>
                <a:solidFill>
                  <a:srgbClr val="344E41"/>
                </a:solidFill>
                <a:latin typeface="Calibri"/>
                <a:ea typeface="Calibri"/>
                <a:cs typeface="Calibri"/>
                <a:sym typeface="Calibri"/>
              </a:rPr>
              <a:t>або організовує навчання</a:t>
            </a:r>
            <a:endParaRPr sz="1600">
              <a:solidFill>
                <a:srgbClr val="344E4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7" name="Google Shape;237;p9"/>
          <p:cNvSpPr/>
          <p:nvPr/>
        </p:nvSpPr>
        <p:spPr>
          <a:xfrm>
            <a:off x="1289966" y="4254468"/>
            <a:ext cx="617458" cy="617458"/>
          </a:xfrm>
          <a:prstGeom prst="roundRect">
            <a:avLst>
              <a:gd fmla="val 148091" name="adj"/>
            </a:avLst>
          </a:prstGeom>
          <a:solidFill>
            <a:srgbClr val="E1E6DA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 sz="18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8" name="Google Shape;238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803523" y="6406509"/>
            <a:ext cx="1562742" cy="156274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289966" y="6406509"/>
            <a:ext cx="1562742" cy="156274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1093016" y="3494407"/>
            <a:ext cx="3177931" cy="43253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Тема Office">
  <a:themeElements>
    <a:clrScheme name="Офіс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2025-11-13T14:37:57Z</dcterms:created>
  <dc:creator>Людмила  Рикова</dc:creator>
</cp:coreProperties>
</file>