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6" r:id="rId1"/>
  </p:sldMasterIdLst>
  <p:notesMasterIdLst>
    <p:notesMasterId r:id="rId35"/>
  </p:notesMasterIdLst>
  <p:sldIdLst>
    <p:sldId id="256" r:id="rId2"/>
    <p:sldId id="315" r:id="rId3"/>
    <p:sldId id="297" r:id="rId4"/>
    <p:sldId id="293" r:id="rId5"/>
    <p:sldId id="295" r:id="rId6"/>
    <p:sldId id="292" r:id="rId7"/>
    <p:sldId id="257" r:id="rId8"/>
    <p:sldId id="323" r:id="rId9"/>
    <p:sldId id="316" r:id="rId10"/>
    <p:sldId id="317" r:id="rId11"/>
    <p:sldId id="318" r:id="rId12"/>
    <p:sldId id="319" r:id="rId13"/>
    <p:sldId id="324" r:id="rId14"/>
    <p:sldId id="325" r:id="rId15"/>
    <p:sldId id="326" r:id="rId16"/>
    <p:sldId id="327" r:id="rId17"/>
    <p:sldId id="299" r:id="rId18"/>
    <p:sldId id="312" r:id="rId19"/>
    <p:sldId id="300" r:id="rId20"/>
    <p:sldId id="303" r:id="rId21"/>
    <p:sldId id="310" r:id="rId22"/>
    <p:sldId id="304" r:id="rId23"/>
    <p:sldId id="305" r:id="rId24"/>
    <p:sldId id="311" r:id="rId25"/>
    <p:sldId id="308" r:id="rId26"/>
    <p:sldId id="313" r:id="rId27"/>
    <p:sldId id="306" r:id="rId28"/>
    <p:sldId id="328" r:id="rId29"/>
    <p:sldId id="307" r:id="rId30"/>
    <p:sldId id="329" r:id="rId31"/>
    <p:sldId id="321" r:id="rId32"/>
    <p:sldId id="322" r:id="rId33"/>
    <p:sldId id="320" r:id="rId34"/>
  </p:sldIdLst>
  <p:sldSz cx="18288000" cy="10287000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Tw Cen MT" panose="020B0602020104020603" pitchFamily="34" charset="0"/>
      <p:regular r:id="rId40"/>
      <p:bold r:id="rId41"/>
      <p:italic r:id="rId42"/>
      <p:boldItalic r:id="rId43"/>
    </p:embeddedFont>
  </p:embeddedFontLst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5E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326" autoAdjust="0"/>
  </p:normalViewPr>
  <p:slideViewPr>
    <p:cSldViewPr>
      <p:cViewPr varScale="1">
        <p:scale>
          <a:sx n="73" d="100"/>
          <a:sy n="73" d="100"/>
        </p:scale>
        <p:origin x="63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6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Бакалаври денна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1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01.01.2021</c:v>
                </c:pt>
                <c:pt idx="1">
                  <c:v>01.01.2022</c:v>
                </c:pt>
                <c:pt idx="2">
                  <c:v>01.01.2023</c:v>
                </c:pt>
                <c:pt idx="3">
                  <c:v>01.01.2024</c:v>
                </c:pt>
                <c:pt idx="4">
                  <c:v>01.01.2025</c:v>
                </c:pt>
                <c:pt idx="5">
                  <c:v>25.11.2025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398</c:v>
                </c:pt>
                <c:pt idx="1">
                  <c:v>368</c:v>
                </c:pt>
                <c:pt idx="2">
                  <c:v>422</c:v>
                </c:pt>
                <c:pt idx="3">
                  <c:v>567</c:v>
                </c:pt>
                <c:pt idx="4">
                  <c:v>527</c:v>
                </c:pt>
                <c:pt idx="5">
                  <c:v>531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9525" cap="flat" cmpd="sng" algn="ctr">
                    <a:solidFill>
                      <a:schemeClr val="lt1">
                        <a:alpha val="50000"/>
                      </a:schemeClr>
                    </a:solidFill>
                    <a:round/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0-C9FE-463E-8506-6207124FE97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Бакалаври заочна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1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01.01.2021</c:v>
                </c:pt>
                <c:pt idx="1">
                  <c:v>01.01.2022</c:v>
                </c:pt>
                <c:pt idx="2">
                  <c:v>01.01.2023</c:v>
                </c:pt>
                <c:pt idx="3">
                  <c:v>01.01.2024</c:v>
                </c:pt>
                <c:pt idx="4">
                  <c:v>01.01.2025</c:v>
                </c:pt>
                <c:pt idx="5">
                  <c:v>25.11.2025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19</c:v>
                </c:pt>
                <c:pt idx="1">
                  <c:v>24</c:v>
                </c:pt>
                <c:pt idx="2">
                  <c:v>40</c:v>
                </c:pt>
                <c:pt idx="3">
                  <c:v>81</c:v>
                </c:pt>
                <c:pt idx="4">
                  <c:v>56</c:v>
                </c:pt>
                <c:pt idx="5">
                  <c:v>58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9525" cap="flat" cmpd="sng" algn="ctr">
                    <a:solidFill>
                      <a:schemeClr val="lt1">
                        <a:alpha val="50000"/>
                      </a:schemeClr>
                    </a:solidFill>
                    <a:round/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1-C9FE-463E-8506-6207124FE97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Магістри денна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1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01.01.2021</c:v>
                </c:pt>
                <c:pt idx="1">
                  <c:v>01.01.2022</c:v>
                </c:pt>
                <c:pt idx="2">
                  <c:v>01.01.2023</c:v>
                </c:pt>
                <c:pt idx="3">
                  <c:v>01.01.2024</c:v>
                </c:pt>
                <c:pt idx="4">
                  <c:v>01.01.2025</c:v>
                </c:pt>
                <c:pt idx="5">
                  <c:v>25.11.2025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114</c:v>
                </c:pt>
                <c:pt idx="1">
                  <c:v>86</c:v>
                </c:pt>
                <c:pt idx="2">
                  <c:v>259</c:v>
                </c:pt>
                <c:pt idx="3">
                  <c:v>248</c:v>
                </c:pt>
                <c:pt idx="4">
                  <c:v>160</c:v>
                </c:pt>
                <c:pt idx="5">
                  <c:v>114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9525" cap="flat" cmpd="sng" algn="ctr">
                    <a:solidFill>
                      <a:schemeClr val="lt1">
                        <a:alpha val="50000"/>
                      </a:schemeClr>
                    </a:solidFill>
                    <a:round/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2-C9FE-463E-8506-6207124FE97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Магістри заочна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1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01.01.2021</c:v>
                </c:pt>
                <c:pt idx="1">
                  <c:v>01.01.2022</c:v>
                </c:pt>
                <c:pt idx="2">
                  <c:v>01.01.2023</c:v>
                </c:pt>
                <c:pt idx="3">
                  <c:v>01.01.2024</c:v>
                </c:pt>
                <c:pt idx="4">
                  <c:v>01.01.2025</c:v>
                </c:pt>
                <c:pt idx="5">
                  <c:v>25.11.2025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11</c:v>
                </c:pt>
                <c:pt idx="1">
                  <c:v>18</c:v>
                </c:pt>
                <c:pt idx="2">
                  <c:v>20</c:v>
                </c:pt>
                <c:pt idx="3">
                  <c:v>25</c:v>
                </c:pt>
                <c:pt idx="4">
                  <c:v>16</c:v>
                </c:pt>
                <c:pt idx="5">
                  <c:v>38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9525" cap="flat" cmpd="sng" algn="ctr">
                    <a:solidFill>
                      <a:schemeClr val="lt1">
                        <a:alpha val="50000"/>
                      </a:schemeClr>
                    </a:solidFill>
                    <a:round/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3-C9FE-463E-8506-6207124FE97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-2068027336"/>
        <c:axId val="-2113994440"/>
      </c:barChart>
      <c:catAx>
        <c:axId val="-20680273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2113994440"/>
        <c:crosses val="autoZero"/>
        <c:auto val="1"/>
        <c:lblAlgn val="ctr"/>
        <c:lblOffset val="100"/>
        <c:noMultiLvlLbl val="0"/>
      </c:catAx>
      <c:valAx>
        <c:axId val="-211399444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-2068027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UA"/>
        </a:p>
      </c:txPr>
    </c:legend>
    <c:plotVisOnly val="1"/>
    <c:dispBlanksAs val="gap"/>
    <c:showDLblsOverMax val="1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UA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Бакалаври денна</c:v>
                </c:pt>
              </c:strCache>
            </c:strRef>
          </c:tx>
          <c:spPr>
            <a:solidFill>
              <a:srgbClr val="1CADE4">
                <a:alpha val="84706"/>
              </a:srgb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1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01.01.2022</c:v>
                </c:pt>
                <c:pt idx="1">
                  <c:v>01.01.2023</c:v>
                </c:pt>
                <c:pt idx="2">
                  <c:v>01.01.2024</c:v>
                </c:pt>
                <c:pt idx="3">
                  <c:v>01.01.2025</c:v>
                </c:pt>
                <c:pt idx="4">
                  <c:v>25.11.2025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95</c:v>
                </c:pt>
                <c:pt idx="1">
                  <c:v>168</c:v>
                </c:pt>
                <c:pt idx="2">
                  <c:v>230</c:v>
                </c:pt>
                <c:pt idx="3">
                  <c:v>106</c:v>
                </c:pt>
                <c:pt idx="4">
                  <c:v>109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9525" cap="flat" cmpd="sng" algn="ctr">
                    <a:solidFill>
                      <a:schemeClr val="lt1">
                        <a:alpha val="50000"/>
                      </a:schemeClr>
                    </a:solidFill>
                    <a:round/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0-C9FE-463E-8506-6207124FE97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Бакалаври заочна</c:v>
                </c:pt>
              </c:strCache>
            </c:strRef>
          </c:tx>
          <c:spPr>
            <a:solidFill>
              <a:srgbClr val="2683C6">
                <a:alpha val="84706"/>
              </a:srgb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1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01.01.2022</c:v>
                </c:pt>
                <c:pt idx="1">
                  <c:v>01.01.2023</c:v>
                </c:pt>
                <c:pt idx="2">
                  <c:v>01.01.2024</c:v>
                </c:pt>
                <c:pt idx="3">
                  <c:v>01.01.2025</c:v>
                </c:pt>
                <c:pt idx="4">
                  <c:v>25.11.2025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5</c:v>
                </c:pt>
                <c:pt idx="1">
                  <c:v>12</c:v>
                </c:pt>
                <c:pt idx="2">
                  <c:v>32</c:v>
                </c:pt>
                <c:pt idx="3">
                  <c:v>9</c:v>
                </c:pt>
                <c:pt idx="4">
                  <c:v>12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9525" cap="flat" cmpd="sng" algn="ctr">
                    <a:solidFill>
                      <a:schemeClr val="lt1">
                        <a:alpha val="50000"/>
                      </a:schemeClr>
                    </a:solidFill>
                    <a:round/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1-C9FE-463E-8506-6207124FE97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Магістри денна</c:v>
                </c:pt>
              </c:strCache>
            </c:strRef>
          </c:tx>
          <c:spPr>
            <a:solidFill>
              <a:srgbClr val="27CED7">
                <a:alpha val="84706"/>
              </a:srgb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1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01.01.2022</c:v>
                </c:pt>
                <c:pt idx="1">
                  <c:v>01.01.2023</c:v>
                </c:pt>
                <c:pt idx="2">
                  <c:v>01.01.2024</c:v>
                </c:pt>
                <c:pt idx="3">
                  <c:v>01.01.2025</c:v>
                </c:pt>
                <c:pt idx="4">
                  <c:v>25.11.2025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44</c:v>
                </c:pt>
                <c:pt idx="1">
                  <c:v>216</c:v>
                </c:pt>
                <c:pt idx="2">
                  <c:v>106</c:v>
                </c:pt>
                <c:pt idx="3">
                  <c:v>79</c:v>
                </c:pt>
                <c:pt idx="4">
                  <c:v>44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9525" cap="flat" cmpd="sng" algn="ctr">
                    <a:solidFill>
                      <a:schemeClr val="lt1">
                        <a:alpha val="50000"/>
                      </a:schemeClr>
                    </a:solidFill>
                    <a:round/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2-C9FE-463E-8506-6207124FE97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Магістри заочна</c:v>
                </c:pt>
              </c:strCache>
            </c:strRef>
          </c:tx>
          <c:spPr>
            <a:solidFill>
              <a:srgbClr val="42BA97">
                <a:alpha val="84706"/>
              </a:srgb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1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01.01.2022</c:v>
                </c:pt>
                <c:pt idx="1">
                  <c:v>01.01.2023</c:v>
                </c:pt>
                <c:pt idx="2">
                  <c:v>01.01.2024</c:v>
                </c:pt>
                <c:pt idx="3">
                  <c:v>01.01.2025</c:v>
                </c:pt>
                <c:pt idx="4">
                  <c:v>25.11.2025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10</c:v>
                </c:pt>
                <c:pt idx="1">
                  <c:v>14</c:v>
                </c:pt>
                <c:pt idx="2">
                  <c:v>18</c:v>
                </c:pt>
                <c:pt idx="3">
                  <c:v>9</c:v>
                </c:pt>
                <c:pt idx="4">
                  <c:v>25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9525" cap="flat" cmpd="sng" algn="ctr">
                    <a:solidFill>
                      <a:schemeClr val="lt1">
                        <a:alpha val="50000"/>
                      </a:schemeClr>
                    </a:solidFill>
                    <a:round/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3-C9FE-463E-8506-6207124FE97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-2068027336"/>
        <c:axId val="-2113994440"/>
      </c:barChart>
      <c:catAx>
        <c:axId val="-20680273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2113994440"/>
        <c:crosses val="autoZero"/>
        <c:auto val="1"/>
        <c:lblAlgn val="ctr"/>
        <c:lblOffset val="100"/>
        <c:noMultiLvlLbl val="0"/>
      </c:catAx>
      <c:valAx>
        <c:axId val="-211399444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-2068027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UA"/>
        </a:p>
      </c:txPr>
    </c:legend>
    <c:plotVisOnly val="1"/>
    <c:dispBlanksAs val="gap"/>
    <c:showDLblsOverMax val="1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UA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BCED99-BD84-4325-BA36-A828F840FA48}" type="datetimeFigureOut">
              <a:rPr lang="uk-UA" smtClean="0"/>
              <a:t>27.11.2025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444295-6754-451E-834D-5DA2B52D6FD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04951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Рисунок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8288005" cy="102870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1" y="1"/>
            <a:ext cx="3457577" cy="10287002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Прямоугольник 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Полилиния 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Полилиния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Прямоугольник 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Полилиния 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Полилиния 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Полилиния 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Полилиния 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Полилиния 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Полилиния 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Полилиния 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Полилиния 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Полилиния 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Полилиния 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Полилиния 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Полилиния 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Полилиния 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Полилиния 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Полилиния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Полилиния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Полилиния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Полилиния 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Полилиния 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Полилиния 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Полилиния 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Полилиния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Полилиния 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Полилиния 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Прямоугольник 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Полилиния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Полилиния 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Полилиния 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Полилиния 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Полилиния 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Полилиния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Полилиния 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Полилиния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Полилиния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Полилиния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Полилиния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Прямоугольник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Полилиния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Полилиния 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Полилиния 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Полилиния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Полилиния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Полилиния 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Полилиния 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Полилиния 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Полилиния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Полилиния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Полилиния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Полилиния 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Полилиния 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14637" y="1683545"/>
            <a:ext cx="13187363" cy="3581400"/>
          </a:xfrm>
        </p:spPr>
        <p:txBody>
          <a:bodyPr rtlCol="0" anchor="b">
            <a:normAutofit/>
          </a:bodyPr>
          <a:lstStyle>
            <a:lvl1pPr algn="l">
              <a:defRPr sz="7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2814637" y="5403057"/>
            <a:ext cx="13187363" cy="2483643"/>
          </a:xfrm>
        </p:spPr>
        <p:txBody>
          <a:bodyPr rtlCol="0">
            <a:normAutofit/>
          </a:bodyPr>
          <a:lstStyle>
            <a:lvl1pPr marL="0" indent="0" algn="l">
              <a:buNone/>
              <a:defRPr sz="3000" cap="all" baseline="0">
                <a:solidFill>
                  <a:schemeClr val="tx2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0616267" y="8115302"/>
            <a:ext cx="4114800" cy="547688"/>
          </a:xfrm>
        </p:spPr>
        <p:txBody>
          <a:bodyPr rtlCol="0"/>
          <a:lstStyle/>
          <a:p>
            <a:fld id="{DCFEEA1D-0552-490E-89DE-D1456CAEF12D}" type="datetime1">
              <a:rPr lang="en-US" smtClean="0"/>
              <a:t>11/27/2025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14636" y="8115302"/>
            <a:ext cx="7687329" cy="547688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845367" y="8115299"/>
            <a:ext cx="1156634" cy="547688"/>
          </a:xfr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355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ый 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712116" y="6456997"/>
            <a:ext cx="14868533" cy="1229033"/>
          </a:xfrm>
        </p:spPr>
        <p:txBody>
          <a:bodyPr rtlCol="0" anchor="b">
            <a:normAutofit/>
          </a:bodyPr>
          <a:lstStyle>
            <a:lvl1pPr>
              <a:defRPr sz="48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712117" y="909639"/>
            <a:ext cx="14868531" cy="4949667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4800"/>
            </a:lvl1pPr>
          </a:lstStyle>
          <a:p>
            <a:pPr marL="0" lvl="0" indent="0" rtl="0">
              <a:buNone/>
            </a:pPr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712047" y="7686030"/>
            <a:ext cx="14866289" cy="102370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8DF7FC1-F618-4EEC-B4C2-A78AEABEFB1D}" type="datetime1">
              <a:rPr lang="en-US" smtClean="0"/>
              <a:t>11/27/2025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396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712185" y="914400"/>
            <a:ext cx="14858933" cy="5143500"/>
          </a:xfrm>
        </p:spPr>
        <p:txBody>
          <a:bodyPr rtlCol="0" anchor="ctr">
            <a:normAutofit/>
          </a:bodyPr>
          <a:lstStyle>
            <a:lvl1pPr>
              <a:defRPr sz="54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712116" y="6629399"/>
            <a:ext cx="14856689" cy="2057399"/>
          </a:xfrm>
        </p:spPr>
        <p:txBody>
          <a:bodyPr rtlCol="0" anchor="ctr">
            <a:normAutofit/>
          </a:bodyPr>
          <a:lstStyle>
            <a:lvl1pPr marL="0" indent="0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AD12FB2-FBD6-42A4-88AD-30D3EA03EBBD}" type="datetime1">
              <a:rPr lang="en-US" smtClean="0"/>
              <a:t>11/27/2025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032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2169318" y="914399"/>
            <a:ext cx="13954128" cy="4122644"/>
          </a:xfrm>
        </p:spPr>
        <p:txBody>
          <a:bodyPr rtlCol="0" anchor="ctr">
            <a:normAutofit/>
          </a:bodyPr>
          <a:lstStyle>
            <a:lvl1pPr>
              <a:defRPr sz="54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2" name="Текст 3"/>
          <p:cNvSpPr>
            <a:spLocks noGrp="1"/>
          </p:cNvSpPr>
          <p:nvPr>
            <p:ph type="body" sz="half" idx="13"/>
          </p:nvPr>
        </p:nvSpPr>
        <p:spPr>
          <a:xfrm>
            <a:off x="2580967" y="5048336"/>
            <a:ext cx="13128449" cy="823452"/>
          </a:xfrm>
        </p:spPr>
        <p:txBody>
          <a:bodyPr rtlCol="0"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12117" y="6464879"/>
            <a:ext cx="14859003" cy="2234244"/>
          </a:xfrm>
        </p:spPr>
        <p:txBody>
          <a:bodyPr rtlCol="0" anchor="ctr">
            <a:normAutofit/>
          </a:bodyPr>
          <a:lstStyle>
            <a:lvl1pPr marL="0" indent="0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4B5B5FA-2E5A-44E4-9CC6-E32E79892532}" type="datetime1">
              <a:rPr lang="en-US" smtClean="0"/>
              <a:t>11/27/2025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0" name="Надпись 59"/>
          <p:cNvSpPr txBox="1"/>
          <p:nvPr/>
        </p:nvSpPr>
        <p:spPr>
          <a:xfrm>
            <a:off x="1355268" y="1098591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ru-RU" sz="12000" noProof="0">
                <a:solidFill>
                  <a:schemeClr val="tx1"/>
                </a:solidFill>
                <a:effectLst/>
              </a:rPr>
              <a:t>«</a:t>
            </a:r>
          </a:p>
        </p:txBody>
      </p:sp>
      <p:sp>
        <p:nvSpPr>
          <p:cNvPr id="61" name="Надпись 60"/>
          <p:cNvSpPr txBox="1"/>
          <p:nvPr/>
        </p:nvSpPr>
        <p:spPr>
          <a:xfrm>
            <a:off x="15806055" y="4147458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ru-RU" sz="12000" noProof="0">
                <a:solidFill>
                  <a:schemeClr val="tx1"/>
                </a:solidFill>
                <a:effectLst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4153611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712116" y="3201062"/>
            <a:ext cx="14859002" cy="3767753"/>
          </a:xfrm>
        </p:spPr>
        <p:txBody>
          <a:bodyPr rtlCol="0" anchor="b">
            <a:normAutofit/>
          </a:bodyPr>
          <a:lstStyle>
            <a:lvl1pPr>
              <a:defRPr sz="54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712047" y="6986483"/>
            <a:ext cx="14856758" cy="1710966"/>
          </a:xfrm>
        </p:spPr>
        <p:txBody>
          <a:bodyPr rtlCol="0" anchor="t">
            <a:normAutofit/>
          </a:bodyPr>
          <a:lstStyle>
            <a:lvl1pPr marL="0" indent="0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552A563-D43B-45B4-8CD7-0F9861C4E8DA}" type="datetime1">
              <a:rPr lang="en-US" smtClean="0"/>
              <a:t>11/27/2025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6314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столб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 1"/>
          <p:cNvSpPr>
            <a:spLocks noGrp="1"/>
          </p:cNvSpPr>
          <p:nvPr>
            <p:ph type="title"/>
          </p:nvPr>
        </p:nvSpPr>
        <p:spPr>
          <a:xfrm>
            <a:off x="1712120" y="914400"/>
            <a:ext cx="14858997" cy="2857500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Текст 2"/>
          <p:cNvSpPr>
            <a:spLocks noGrp="1"/>
          </p:cNvSpPr>
          <p:nvPr>
            <p:ph type="body" idx="1"/>
          </p:nvPr>
        </p:nvSpPr>
        <p:spPr>
          <a:xfrm>
            <a:off x="1712116" y="4011695"/>
            <a:ext cx="4795349" cy="1028700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3600" b="0" cap="all" baseline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8" name="Текст 3"/>
          <p:cNvSpPr>
            <a:spLocks noGrp="1"/>
          </p:cNvSpPr>
          <p:nvPr>
            <p:ph type="body" sz="half" idx="15"/>
          </p:nvPr>
        </p:nvSpPr>
        <p:spPr>
          <a:xfrm>
            <a:off x="1691878" y="5040395"/>
            <a:ext cx="4813103" cy="3646404"/>
          </a:xfrm>
        </p:spPr>
        <p:txBody>
          <a:bodyPr rtlCol="0"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9" name="Текст 4"/>
          <p:cNvSpPr>
            <a:spLocks noGrp="1"/>
          </p:cNvSpPr>
          <p:nvPr>
            <p:ph type="body" sz="quarter" idx="3"/>
          </p:nvPr>
        </p:nvSpPr>
        <p:spPr>
          <a:xfrm>
            <a:off x="6772150" y="4016453"/>
            <a:ext cx="4776578" cy="1028700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3600" b="0" cap="all" baseline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Текст 3"/>
          <p:cNvSpPr>
            <a:spLocks noGrp="1"/>
          </p:cNvSpPr>
          <p:nvPr>
            <p:ph type="body" sz="half" idx="16"/>
          </p:nvPr>
        </p:nvSpPr>
        <p:spPr>
          <a:xfrm>
            <a:off x="6756320" y="5045153"/>
            <a:ext cx="4793745" cy="3646404"/>
          </a:xfrm>
        </p:spPr>
        <p:txBody>
          <a:bodyPr rtlCol="0"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Текст 4"/>
          <p:cNvSpPr>
            <a:spLocks noGrp="1"/>
          </p:cNvSpPr>
          <p:nvPr>
            <p:ph type="body" sz="quarter" idx="13"/>
          </p:nvPr>
        </p:nvSpPr>
        <p:spPr>
          <a:xfrm>
            <a:off x="11778663" y="4011695"/>
            <a:ext cx="4792452" cy="1028700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3600" b="0" cap="all" baseline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half" idx="17"/>
          </p:nvPr>
        </p:nvSpPr>
        <p:spPr>
          <a:xfrm>
            <a:off x="11778663" y="5040395"/>
            <a:ext cx="4792452" cy="3646404"/>
          </a:xfrm>
        </p:spPr>
        <p:txBody>
          <a:bodyPr rtlCol="0"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795C438-947E-414F-BB75-C4F000649765}" type="datetime1">
              <a:rPr lang="en-US" smtClean="0"/>
              <a:t>11/27/2025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040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 1"/>
          <p:cNvSpPr>
            <a:spLocks noGrp="1"/>
          </p:cNvSpPr>
          <p:nvPr>
            <p:ph type="title"/>
          </p:nvPr>
        </p:nvSpPr>
        <p:spPr>
          <a:xfrm>
            <a:off x="1712117" y="914400"/>
            <a:ext cx="14858999" cy="2857500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9" name="Текст 2"/>
          <p:cNvSpPr>
            <a:spLocks noGrp="1"/>
          </p:cNvSpPr>
          <p:nvPr>
            <p:ph type="body" idx="1"/>
          </p:nvPr>
        </p:nvSpPr>
        <p:spPr>
          <a:xfrm>
            <a:off x="1712120" y="6606894"/>
            <a:ext cx="4792860" cy="864393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3000" b="0" cap="all" baseline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0" name="Рисунок 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1712120" y="4000497"/>
            <a:ext cx="4792860" cy="2286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000" dirty="0"/>
            </a:lvl1pPr>
          </a:lstStyle>
          <a:p>
            <a:pPr marL="0" lvl="0" indent="0" rtl="0">
              <a:buNone/>
            </a:pPr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8"/>
          </p:nvPr>
        </p:nvSpPr>
        <p:spPr>
          <a:xfrm>
            <a:off x="1712120" y="7471288"/>
            <a:ext cx="4792860" cy="1226765"/>
          </a:xfrm>
        </p:spPr>
        <p:txBody>
          <a:bodyPr rtlCol="0"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2" name="Текст 4"/>
          <p:cNvSpPr>
            <a:spLocks noGrp="1"/>
          </p:cNvSpPr>
          <p:nvPr>
            <p:ph type="body" sz="quarter" idx="3"/>
          </p:nvPr>
        </p:nvSpPr>
        <p:spPr>
          <a:xfrm>
            <a:off x="6733580" y="6606894"/>
            <a:ext cx="4800600" cy="864393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3000" b="0" cap="all" baseline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3" name="Рисунок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6733580" y="4000497"/>
            <a:ext cx="4798410" cy="2286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000" dirty="0"/>
            </a:lvl1pPr>
          </a:lstStyle>
          <a:p>
            <a:pPr marL="0" lvl="0" indent="0" rtl="0">
              <a:buNone/>
            </a:pPr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half" idx="19"/>
          </p:nvPr>
        </p:nvSpPr>
        <p:spPr>
          <a:xfrm>
            <a:off x="6731390" y="7471286"/>
            <a:ext cx="4800600" cy="1215513"/>
          </a:xfrm>
        </p:spPr>
        <p:txBody>
          <a:bodyPr rtlCol="0"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5" name="Текст 4"/>
          <p:cNvSpPr>
            <a:spLocks noGrp="1"/>
          </p:cNvSpPr>
          <p:nvPr>
            <p:ph type="body" sz="quarter" idx="13"/>
          </p:nvPr>
        </p:nvSpPr>
        <p:spPr>
          <a:xfrm>
            <a:off x="11778851" y="6606893"/>
            <a:ext cx="4786112" cy="864393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3000" b="0" cap="all" baseline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6" name="Рисунок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11778664" y="4000497"/>
            <a:ext cx="4792454" cy="2286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000" dirty="0"/>
            </a:lvl1pPr>
          </a:lstStyle>
          <a:p>
            <a:pPr marL="0" lvl="0" indent="0" rtl="0">
              <a:buNone/>
            </a:pPr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27" name="Текст 3"/>
          <p:cNvSpPr>
            <a:spLocks noGrp="1"/>
          </p:cNvSpPr>
          <p:nvPr>
            <p:ph type="body" sz="half" idx="20"/>
          </p:nvPr>
        </p:nvSpPr>
        <p:spPr>
          <a:xfrm>
            <a:off x="11778663" y="7471281"/>
            <a:ext cx="4792452" cy="1215518"/>
          </a:xfrm>
        </p:spPr>
        <p:txBody>
          <a:bodyPr rtlCol="0"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8B4A918-940D-4354-AF61-24F4FF239881}" type="datetime1">
              <a:rPr lang="en-US" smtClean="0"/>
              <a:t>11/27/2025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410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CE02B7E-96B9-48C5-A9BE-C0249AE2FD0D}" type="datetime1">
              <a:rPr lang="en-US" smtClean="0"/>
              <a:t>11/27/2025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9391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13563601" y="914399"/>
            <a:ext cx="3007517" cy="7772402"/>
          </a:xfrm>
        </p:spPr>
        <p:txBody>
          <a:bodyPr vert="eaVert"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>
          <a:xfrm>
            <a:off x="1712115" y="914399"/>
            <a:ext cx="11622885" cy="7772402"/>
          </a:xfrm>
        </p:spPr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46BCF0C-85D5-4424-8719-6650F6858E8B}" type="datetime1">
              <a:rPr lang="en-US" smtClean="0"/>
              <a:t>11/27/2025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932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8621CC2-CA97-4BEF-BBC5-FC3BE5F57573}" type="datetime1">
              <a:rPr lang="en-US" smtClean="0"/>
              <a:t>11/27/2025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541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712117" y="2128840"/>
            <a:ext cx="14859000" cy="4279106"/>
          </a:xfrm>
        </p:spPr>
        <p:txBody>
          <a:bodyPr rtlCol="0" anchor="b">
            <a:normAutofit/>
          </a:bodyPr>
          <a:lstStyle>
            <a:lvl1pPr>
              <a:defRPr sz="54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712117" y="6636543"/>
            <a:ext cx="14859000" cy="2062164"/>
          </a:xfrm>
        </p:spPr>
        <p:txBody>
          <a:bodyPr rtlCol="0">
            <a:normAutofit/>
          </a:bodyPr>
          <a:lstStyle>
            <a:lvl1pPr marL="0" indent="0">
              <a:buNone/>
              <a:defRPr sz="27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483A97D-4938-4F12-85C6-D431554975F5}" type="datetime1">
              <a:rPr lang="en-US" smtClean="0"/>
              <a:t>11/27/2025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62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 2"/>
          <p:cNvSpPr>
            <a:spLocks noGrp="1"/>
          </p:cNvSpPr>
          <p:nvPr>
            <p:ph sz="half" idx="1"/>
          </p:nvPr>
        </p:nvSpPr>
        <p:spPr>
          <a:xfrm>
            <a:off x="1712116" y="3374229"/>
            <a:ext cx="7317584" cy="5312571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9258301" y="3374229"/>
            <a:ext cx="7312817" cy="5312571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A5B5FC5-BE31-46D5-9D1B-5B61A7FC1176}" type="datetime1">
              <a:rPr lang="en-US" smtClean="0"/>
              <a:t>11/27/2025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477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712117" y="928690"/>
            <a:ext cx="14859000" cy="2216942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712117" y="3374229"/>
            <a:ext cx="7317588" cy="1235868"/>
          </a:xfrm>
        </p:spPr>
        <p:txBody>
          <a:bodyPr rtlCol="0" anchor="b"/>
          <a:lstStyle>
            <a:lvl1pPr marL="0" indent="0">
              <a:lnSpc>
                <a:spcPct val="90000"/>
              </a:lnSpc>
              <a:buNone/>
              <a:defRPr sz="3600" b="0" cap="all" baseline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1712116" y="4610096"/>
            <a:ext cx="7317587" cy="4076702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 4"/>
          <p:cNvSpPr>
            <a:spLocks noGrp="1"/>
          </p:cNvSpPr>
          <p:nvPr>
            <p:ph type="body" sz="quarter" idx="3"/>
          </p:nvPr>
        </p:nvSpPr>
        <p:spPr>
          <a:xfrm>
            <a:off x="9258300" y="3374228"/>
            <a:ext cx="7312815" cy="1235868"/>
          </a:xfrm>
        </p:spPr>
        <p:txBody>
          <a:bodyPr rtlCol="0" anchor="b"/>
          <a:lstStyle>
            <a:lvl1pPr marL="0" indent="0">
              <a:lnSpc>
                <a:spcPct val="90000"/>
              </a:lnSpc>
              <a:buNone/>
              <a:defRPr sz="3600" b="0" cap="all" baseline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Объект 5"/>
          <p:cNvSpPr>
            <a:spLocks noGrp="1"/>
          </p:cNvSpPr>
          <p:nvPr>
            <p:ph sz="quarter" idx="4"/>
          </p:nvPr>
        </p:nvSpPr>
        <p:spPr>
          <a:xfrm>
            <a:off x="9258300" y="4610096"/>
            <a:ext cx="7312815" cy="4076702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DEE6B9B-126E-44CB-B052-E129DA3B7BF8}" type="datetime1">
              <a:rPr lang="en-US" smtClean="0"/>
              <a:t>11/27/2025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14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B309267-C7E5-4AB1-A71F-F67CB762F33C}" type="datetime1">
              <a:rPr lang="en-US" smtClean="0"/>
              <a:t>11/27/2025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585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332AB6D-6D55-413A-8A8C-92A3A309D157}" type="datetime1">
              <a:rPr lang="en-US" smtClean="0"/>
              <a:t>11/27/2025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70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720058" y="914402"/>
            <a:ext cx="5784056" cy="2459826"/>
          </a:xfrm>
        </p:spPr>
        <p:txBody>
          <a:bodyPr rtlCol="0" anchor="b"/>
          <a:lstStyle>
            <a:lvl1pPr>
              <a:defRPr sz="48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>
          <a:xfrm>
            <a:off x="7734301" y="888999"/>
            <a:ext cx="8836814" cy="7797801"/>
          </a:xfrm>
        </p:spPr>
        <p:txBody>
          <a:bodyPr rtlCol="0" anchor="ctr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720058" y="3374229"/>
            <a:ext cx="5784056" cy="5312571"/>
          </a:xfrm>
        </p:spPr>
        <p:txBody>
          <a:bodyPr rtlCol="0"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455CC86-8676-453C-9180-79D5C8549CFC}" type="datetime1">
              <a:rPr lang="en-US" smtClean="0"/>
              <a:t>11/27/2025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98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712120" y="914400"/>
            <a:ext cx="8901762" cy="2459829"/>
          </a:xfrm>
        </p:spPr>
        <p:txBody>
          <a:bodyPr rtlCol="0" anchor="b"/>
          <a:lstStyle>
            <a:lvl1pPr>
              <a:defRPr sz="48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1071082" y="914402"/>
            <a:ext cx="5500035" cy="77723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712116" y="3374229"/>
            <a:ext cx="8901767" cy="5312571"/>
          </a:xfrm>
        </p:spPr>
        <p:txBody>
          <a:bodyPr rtlCol="0"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B68880F-3809-4FB0-B894-EC173BF057FF}" type="datetime1">
              <a:rPr lang="en-US" smtClean="0"/>
              <a:t>11/27/2025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63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8288005" cy="102870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 7"/>
          <p:cNvGrpSpPr/>
          <p:nvPr/>
        </p:nvGrpSpPr>
        <p:grpSpPr>
          <a:xfrm>
            <a:off x="-21432" y="1"/>
            <a:ext cx="18080832" cy="10287002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Группа 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Прямоугольник 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22" name="Полилиния 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23" name="Полилиния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24" name="Полилиния 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25" name="Полилиния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26" name="Полилиния 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27" name="Полилиния 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28" name="Полилиния 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29" name="Полилиния 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30" name="Полилиния 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31" name="Полилиния 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32" name="Линия 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33" name="Полилиния 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34" name="Полилиния 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35" name="Полилиния 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36" name="Полилиния 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37" name="Прямоугольник 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38" name="Полилиния 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39" name="Полилиния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40" name="Полилиния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41" name="Полилиния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42" name="Полилиния 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43" name="Полилиния 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44" name="Полилиния 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45" name="Полилиния 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46" name="Полилиния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47" name="Полилиния 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</p:grpSp>
        <p:grpSp>
          <p:nvGrpSpPr>
            <p:cNvPr id="10" name="Группа 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Полилиния 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12" name="Полилиния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13" name="Полилиния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14" name="Полилиния 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15" name="Полилиния 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16" name="Полилиния 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17" name="Полилиния 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18" name="Полилиния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19" name="Полилиния 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20" name="Прямоугольник 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</p:grpSp>
      </p:grp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712120" y="927777"/>
            <a:ext cx="14858997" cy="22178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12119" y="3374230"/>
            <a:ext cx="14858999" cy="53125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1185382" y="882491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6EC1C-647B-4E72-8510-3AAC553E4F30}" type="datetime1">
              <a:rPr lang="en-US" smtClean="0"/>
              <a:t>11/27/2025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712117" y="8824913"/>
            <a:ext cx="9358964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75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15414482" y="8824912"/>
            <a:ext cx="1156634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8000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ransition spd="slow">
    <p:randomBar dir="vert"/>
  </p:transition>
  <p:hf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20000"/>
        </a:lnSpc>
        <a:spcBef>
          <a:spcPts val="1500"/>
        </a:spcBef>
        <a:buSzPct val="125000"/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847850" y="1104900"/>
            <a:ext cx="14592300" cy="692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Національний університет «Запорізька політехніка» </a:t>
            </a:r>
            <a:endParaRPr lang="ru-RU" sz="4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20293263-81F0-40AB-9988-2A1529E6B923}"/>
              </a:ext>
            </a:extLst>
          </p:cNvPr>
          <p:cNvSpPr txBox="1"/>
          <p:nvPr/>
        </p:nvSpPr>
        <p:spPr>
          <a:xfrm>
            <a:off x="3911891" y="2324100"/>
            <a:ext cx="10464217" cy="3907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6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 стан та перспективи розвитку факультету інформаційної безпеки та електронних комунікацій</a:t>
            </a:r>
            <a:endParaRPr lang="ru-RU" sz="6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9AAEBF-D4B9-144D-7516-E355FAA83DFB}"/>
              </a:ext>
            </a:extLst>
          </p:cNvPr>
          <p:cNvSpPr txBox="1"/>
          <p:nvPr/>
        </p:nvSpPr>
        <p:spPr>
          <a:xfrm>
            <a:off x="4724400" y="7429500"/>
            <a:ext cx="999008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/>
              <a:t>Доповідач – декан ФІБЕК Наталія ФУРМАНОВА,</a:t>
            </a:r>
          </a:p>
          <a:p>
            <a:pPr algn="ctr"/>
            <a:r>
              <a:rPr lang="uk-UA" sz="3600" dirty="0"/>
              <a:t>кандидат технічних наук, доцент</a:t>
            </a:r>
          </a:p>
          <a:p>
            <a:pPr algn="ctr"/>
            <a:endParaRPr lang="uk-UA" sz="3600" dirty="0"/>
          </a:p>
          <a:p>
            <a:pPr algn="ctr"/>
            <a:r>
              <a:rPr lang="uk-UA" sz="3600" dirty="0"/>
              <a:t>2025 р.</a:t>
            </a:r>
          </a:p>
        </p:txBody>
      </p:sp>
      <p:pic>
        <p:nvPicPr>
          <p:cNvPr id="12" name="Picture 2" descr="Національний університет «Запорізька політехніка» — Вікіпедія">
            <a:extLst>
              <a:ext uri="{FF2B5EF4-FFF2-40B4-BE49-F238E27FC236}">
                <a16:creationId xmlns:a16="http://schemas.microsoft.com/office/drawing/2014/main" id="{21AFC072-41AA-A2D9-706A-CB3512CF8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350305"/>
            <a:ext cx="1971675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Факультет інформаційної безпеки та електронних комунікацій ...">
            <a:extLst>
              <a:ext uri="{FF2B5EF4-FFF2-40B4-BE49-F238E27FC236}">
                <a16:creationId xmlns:a16="http://schemas.microsoft.com/office/drawing/2014/main" id="{2CFCA9A9-4F8A-2989-CFCD-A848B1BDC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8339" y="3344647"/>
            <a:ext cx="23241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8975038-D6B8-8D3E-F0F5-8614DDCB0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ransition spd="slow" advClick="0" advTm="5000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625DC-8245-9CD0-E5F4-B659AF3D1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3.1. Освітні програми та акредитація</a:t>
            </a:r>
            <a:endParaRPr lang="uk-U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139516-7855-9F3E-A11C-EFFCAC95F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2117" y="2674757"/>
            <a:ext cx="14858999" cy="5312571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uk-UA" sz="3400" dirty="0"/>
              <a:t>У 2021–2025 рр. факультет підтримував і розвивав комплекс освітніх програм усіх рівнів підготовки.</a:t>
            </a:r>
          </a:p>
          <a:p>
            <a:pPr lvl="0"/>
            <a:r>
              <a:rPr lang="uk-UA" sz="3400" dirty="0"/>
              <a:t>4 освітні програми успішно пройшли акредитацію НАЗЯВО:</a:t>
            </a:r>
          </a:p>
          <a:p>
            <a:pPr lvl="1"/>
            <a:r>
              <a:rPr lang="uk-UA" sz="3400" dirty="0"/>
              <a:t>ОПП «Радіотехніка» (172, магістр, 2024);</a:t>
            </a:r>
          </a:p>
          <a:p>
            <a:pPr lvl="1"/>
            <a:r>
              <a:rPr lang="uk-UA" sz="3400" dirty="0"/>
              <a:t>ОПП «Інтелектуальні технології </a:t>
            </a:r>
            <a:r>
              <a:rPr lang="uk-UA" sz="3400" dirty="0" err="1"/>
              <a:t>мікросистемної</a:t>
            </a:r>
            <a:r>
              <a:rPr lang="uk-UA" sz="3400" dirty="0"/>
              <a:t> радіоелектронної техніки» (172, магістр, 2024);</a:t>
            </a:r>
          </a:p>
          <a:p>
            <a:pPr lvl="1"/>
            <a:r>
              <a:rPr lang="uk-UA" sz="3400" dirty="0"/>
              <a:t>ОНП «Автоматизація, </a:t>
            </a:r>
            <a:r>
              <a:rPr lang="uk-UA" sz="3400" dirty="0" err="1"/>
              <a:t>мехатроніка</a:t>
            </a:r>
            <a:r>
              <a:rPr lang="uk-UA" sz="3400" dirty="0"/>
              <a:t> та робототехніка» (174, магістр, 2024);</a:t>
            </a:r>
          </a:p>
          <a:p>
            <a:pPr lvl="1"/>
            <a:r>
              <a:rPr lang="uk-UA" sz="3400" dirty="0"/>
              <a:t>ОП «Мікро- та </a:t>
            </a:r>
            <a:r>
              <a:rPr lang="uk-UA" sz="3400" dirty="0" err="1"/>
              <a:t>наноелектронні</a:t>
            </a:r>
            <a:r>
              <a:rPr lang="uk-UA" sz="3400" dirty="0"/>
              <a:t> прилади і пристрої» (153, бакалавр, 2025).</a:t>
            </a:r>
          </a:p>
          <a:p>
            <a:pPr lvl="0"/>
            <a:r>
              <a:rPr lang="uk-UA" sz="3400" dirty="0"/>
              <a:t>Освітні програми всіх рівнів були розроблені або суттєво оновлені з урахуванням тенденцій у </a:t>
            </a:r>
            <a:r>
              <a:rPr lang="uk-UA" sz="3400" dirty="0" err="1"/>
              <a:t>кібербезпеці</a:t>
            </a:r>
            <a:r>
              <a:rPr lang="uk-UA" sz="3400" dirty="0"/>
              <a:t>, електроніці, телекомунікаціях, робототехніці, </a:t>
            </a:r>
            <a:r>
              <a:rPr lang="uk-UA" sz="3400" dirty="0" err="1"/>
              <a:t>IoT</a:t>
            </a:r>
            <a:r>
              <a:rPr lang="uk-UA" sz="3400" dirty="0"/>
              <a:t>, </a:t>
            </a:r>
            <a:r>
              <a:rPr lang="uk-UA" sz="3400" dirty="0" err="1"/>
              <a:t>big</a:t>
            </a:r>
            <a:r>
              <a:rPr lang="uk-UA" sz="3400" dirty="0"/>
              <a:t> </a:t>
            </a:r>
            <a:r>
              <a:rPr lang="uk-UA" sz="3400" dirty="0" err="1"/>
              <a:t>data</a:t>
            </a:r>
            <a:r>
              <a:rPr lang="uk-UA" sz="3400" dirty="0"/>
              <a:t>, AI та потреб оборонно-промислового комплексу.</a:t>
            </a:r>
          </a:p>
          <a:p>
            <a:pPr lvl="0"/>
            <a:r>
              <a:rPr lang="uk-UA" sz="3400" dirty="0"/>
              <a:t>3 НПП факультету є експертами Національного агентства із забезпечення якості вищої освіти (НАЗЯВО).</a:t>
            </a:r>
          </a:p>
          <a:p>
            <a:endParaRPr lang="uk-U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8321E4-C5F6-E7C8-CC51-39E037705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3314" name="Picture 2" descr="Немає опису світлини.">
            <a:extLst>
              <a:ext uri="{FF2B5EF4-FFF2-40B4-BE49-F238E27FC236}">
                <a16:creationId xmlns:a16="http://schemas.microsoft.com/office/drawing/2014/main" id="{AB2C67B8-694E-873F-20E1-365315C48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9518" y="7627244"/>
            <a:ext cx="3222482" cy="227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1604B9-BF00-F10B-99E9-2B1A104FE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6715" y="7633633"/>
            <a:ext cx="3222482" cy="2286923"/>
          </a:xfrm>
          <a:prstGeom prst="rect">
            <a:avLst/>
          </a:prstGeom>
        </p:spPr>
      </p:pic>
      <p:pic>
        <p:nvPicPr>
          <p:cNvPr id="13316" name="Picture 4" descr="Немає опису світлини.">
            <a:extLst>
              <a:ext uri="{FF2B5EF4-FFF2-40B4-BE49-F238E27FC236}">
                <a16:creationId xmlns:a16="http://schemas.microsoft.com/office/drawing/2014/main" id="{1CC485D0-E8EA-B2B7-6002-57D00D887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823" y="7626691"/>
            <a:ext cx="3252973" cy="229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E0C6BE-ED96-6B9F-0D47-5830DB8BD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8116" y="7626691"/>
            <a:ext cx="3222483" cy="227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17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94781-4155-7F5C-4290-C5965EA30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3.2. Якість освітнього процесу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E84C0-9D8B-E604-2286-99942DAE19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uk-UA" dirty="0"/>
              <a:t>Оновлено / </a:t>
            </a:r>
            <a:r>
              <a:rPr lang="uk-UA" dirty="0" err="1"/>
              <a:t>переглянуто</a:t>
            </a:r>
            <a:r>
              <a:rPr lang="uk-UA" dirty="0"/>
              <a:t> ≈95% робочих програм навчальних дисциплін (2021–2025 рр.).</a:t>
            </a:r>
          </a:p>
          <a:p>
            <a:pPr lvl="0"/>
            <a:r>
              <a:rPr lang="uk-UA" dirty="0"/>
              <a:t>Впроваджено проєктно-орієнтоване навчання, кейс-стаді, командні проєкти на основі реальних технічних задач.</a:t>
            </a:r>
          </a:p>
          <a:p>
            <a:pPr lvl="0"/>
            <a:r>
              <a:rPr lang="uk-UA" dirty="0"/>
              <a:t>Розширено англомовні компоненти: фрагменти курсів, окремі дисципліни, гостьові лекції.</a:t>
            </a:r>
          </a:p>
          <a:p>
            <a:pPr lvl="0"/>
            <a:r>
              <a:rPr lang="uk-UA" dirty="0"/>
              <a:t>До освітнього процесу залучаються </a:t>
            </a:r>
            <a:r>
              <a:rPr lang="uk-UA" dirty="0" err="1"/>
              <a:t>стейкхолдери</a:t>
            </a:r>
            <a:r>
              <a:rPr lang="uk-UA" dirty="0"/>
              <a:t>: представники підприємств, ІТ-компаній, оборонних ініціатив (відкриті лекції, майстер-класи, технічні зустрічі).</a:t>
            </a:r>
          </a:p>
          <a:p>
            <a:pPr lvl="0"/>
            <a:r>
              <a:rPr lang="uk-UA" dirty="0"/>
              <a:t>Студенти навчаються на платформі </a:t>
            </a:r>
            <a:r>
              <a:rPr lang="uk-UA" dirty="0" err="1"/>
              <a:t>Huawei</a:t>
            </a:r>
            <a:r>
              <a:rPr lang="uk-UA" dirty="0"/>
              <a:t> ICT </a:t>
            </a:r>
            <a:r>
              <a:rPr lang="uk-UA" dirty="0" err="1"/>
              <a:t>Academy</a:t>
            </a:r>
            <a:r>
              <a:rPr lang="uk-UA" dirty="0"/>
              <a:t>, зокрема проходять курс HCIA-</a:t>
            </a:r>
            <a:r>
              <a:rPr lang="uk-UA" dirty="0" err="1"/>
              <a:t>Big</a:t>
            </a:r>
            <a:r>
              <a:rPr lang="uk-UA" dirty="0"/>
              <a:t> </a:t>
            </a:r>
            <a:r>
              <a:rPr lang="uk-UA" dirty="0" err="1"/>
              <a:t>Data</a:t>
            </a:r>
            <a:r>
              <a:rPr lang="uk-UA" dirty="0"/>
              <a:t> V3.5.</a:t>
            </a:r>
          </a:p>
          <a:p>
            <a:pPr lvl="0"/>
            <a:r>
              <a:rPr lang="uk-UA" dirty="0"/>
              <a:t>Зростає кількість випадків зарахування результатів неформальної та </a:t>
            </a:r>
            <a:r>
              <a:rPr lang="uk-UA" dirty="0" err="1"/>
              <a:t>інформальної</a:t>
            </a:r>
            <a:r>
              <a:rPr lang="uk-UA" dirty="0"/>
              <a:t> освіти (онлайн-курси, сертифікаційні програми) в індивідуальні освітні траєкторії.</a:t>
            </a:r>
          </a:p>
          <a:p>
            <a:pPr lvl="0"/>
            <a:r>
              <a:rPr lang="uk-UA" dirty="0"/>
              <a:t>Інтегральний показник задоволеності студентів якістю освітнього процесу — ≈78%.</a:t>
            </a:r>
          </a:p>
          <a:p>
            <a:endParaRPr lang="uk-U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24FB34-6E0D-1245-C091-BB3747877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23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CE680-77DC-C743-62BB-E2BB49ED3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/>
              <a:t>3.3. </a:t>
            </a:r>
            <a:r>
              <a:rPr lang="uk-UA" b="1" dirty="0" err="1"/>
              <a:t>Цифровізація</a:t>
            </a:r>
            <a:r>
              <a:rPr lang="uk-UA" b="1" dirty="0"/>
              <a:t> та організація навчання в умовах війни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B2DF8-9A96-884A-6709-1211ED2F31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uk-UA" dirty="0"/>
              <a:t>Використання університетського освітнього порталу та LMS (</a:t>
            </a:r>
            <a:r>
              <a:rPr lang="uk-UA" dirty="0" err="1"/>
              <a:t>Moodle</a:t>
            </a:r>
            <a:r>
              <a:rPr lang="uk-UA" dirty="0"/>
              <a:t>, </a:t>
            </a:r>
            <a:r>
              <a:rPr lang="uk-UA" dirty="0" err="1"/>
              <a:t>Google</a:t>
            </a:r>
            <a:r>
              <a:rPr lang="uk-UA" dirty="0"/>
              <a:t> </a:t>
            </a:r>
            <a:r>
              <a:rPr lang="uk-UA" dirty="0" err="1"/>
              <a:t>Classroom</a:t>
            </a:r>
            <a:r>
              <a:rPr lang="uk-UA" dirty="0"/>
              <a:t>): матеріали, тести, завдання, зворотний зв’язок.</a:t>
            </a:r>
          </a:p>
          <a:p>
            <a:pPr lvl="0"/>
            <a:r>
              <a:rPr lang="uk-UA" dirty="0"/>
              <a:t>Онлайн-заняття й консультації на базі </a:t>
            </a:r>
            <a:r>
              <a:rPr lang="uk-UA" dirty="0" err="1"/>
              <a:t>відеоконференц</a:t>
            </a:r>
            <a:r>
              <a:rPr lang="uk-UA" dirty="0"/>
              <a:t>-платформ.</a:t>
            </a:r>
          </a:p>
          <a:p>
            <a:pPr lvl="0"/>
            <a:r>
              <a:rPr lang="uk-UA" dirty="0"/>
              <a:t>Віртуальні лабораторії та симулятори: </a:t>
            </a:r>
            <a:r>
              <a:rPr lang="uk-UA" dirty="0" err="1"/>
              <a:t>Wokwi</a:t>
            </a:r>
            <a:r>
              <a:rPr lang="uk-UA" dirty="0"/>
              <a:t>, </a:t>
            </a:r>
            <a:r>
              <a:rPr lang="uk-UA" dirty="0" err="1"/>
              <a:t>Tinkercad</a:t>
            </a:r>
            <a:r>
              <a:rPr lang="uk-UA" dirty="0"/>
              <a:t>, MATLAB/</a:t>
            </a:r>
            <a:r>
              <a:rPr lang="uk-UA" dirty="0" err="1"/>
              <a:t>Simulink</a:t>
            </a:r>
            <a:r>
              <a:rPr lang="uk-UA" dirty="0"/>
              <a:t>, </a:t>
            </a:r>
            <a:r>
              <a:rPr lang="uk-UA" dirty="0" err="1"/>
              <a:t>OMNeT</a:t>
            </a:r>
            <a:r>
              <a:rPr lang="uk-UA" dirty="0"/>
              <a:t>++ тощо.</a:t>
            </a:r>
          </a:p>
          <a:p>
            <a:pPr lvl="0"/>
            <a:r>
              <a:rPr lang="uk-UA" dirty="0"/>
              <a:t>Гнучкі форми навчання: індивідуальні графіки, асинхронний доступ, участь студентів з тимчасово окупованих територій та з-за кордону.</a:t>
            </a:r>
          </a:p>
          <a:p>
            <a:pPr lvl="0"/>
            <a:r>
              <a:rPr lang="uk-UA" dirty="0"/>
              <a:t>За наявності безпекових умов — очні заняття на території НУ «Запорізька політехніка» з використанням лабораторної бази факультету (змішаний формат навчання).</a:t>
            </a:r>
          </a:p>
          <a:p>
            <a:endParaRPr lang="uk-U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943F4B-6A46-446E-8BE7-7037FD406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494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1D6ED-ACF3-8150-2E6F-6AED5C9B3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2120" y="927777"/>
            <a:ext cx="14858997" cy="1091523"/>
          </a:xfrm>
        </p:spPr>
        <p:txBody>
          <a:bodyPr/>
          <a:lstStyle/>
          <a:p>
            <a:r>
              <a:rPr lang="uk-UA" b="1" dirty="0"/>
              <a:t>4.1 Наукова діяльність (1)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406244A-DE0B-CFB8-969C-E8108A698D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3940118"/>
              </p:ext>
            </p:extLst>
          </p:nvPr>
        </p:nvGraphicFramePr>
        <p:xfrm>
          <a:off x="1143000" y="3584099"/>
          <a:ext cx="15427334" cy="4211161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2641188015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153698252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84648310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80427717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404330732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956479874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338192449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8423663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9264526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87192075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12122232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610235333"/>
                    </a:ext>
                  </a:extLst>
                </a:gridCol>
                <a:gridCol w="949334">
                  <a:extLst>
                    <a:ext uri="{9D8B030D-6E8A-4147-A177-3AD203B41FA5}">
                      <a16:colId xmlns:a16="http://schemas.microsoft.com/office/drawing/2014/main" val="3116782161"/>
                    </a:ext>
                  </a:extLst>
                </a:gridCol>
              </a:tblGrid>
              <a:tr h="949801"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2700" dirty="0"/>
                        <a:t>Кафедра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2700" dirty="0"/>
                        <a:t>2022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>
                        <a:buNone/>
                      </a:pPr>
                      <a:endParaRPr lang="ru-RU" sz="27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buNone/>
                      </a:pPr>
                      <a:endParaRPr lang="uk-UA" sz="27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2700" dirty="0"/>
                        <a:t>2023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>
                        <a:buNone/>
                      </a:pPr>
                      <a:endParaRPr lang="ru-RU" sz="27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buNone/>
                      </a:pPr>
                      <a:endParaRPr lang="uk-UA" sz="27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2700" dirty="0"/>
                        <a:t>2024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>
                        <a:buNone/>
                      </a:pPr>
                      <a:endParaRPr lang="ru-RU" sz="27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buNone/>
                      </a:pPr>
                      <a:endParaRPr lang="uk-UA" sz="27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2700" dirty="0"/>
                        <a:t>2025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>
                        <a:buNone/>
                      </a:pPr>
                      <a:endParaRPr lang="ru-RU" sz="27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buNone/>
                      </a:pPr>
                      <a:endParaRPr lang="uk-UA" sz="27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5924635"/>
                  </a:ext>
                </a:extLst>
              </a:tr>
              <a:tr h="1752600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2700" dirty="0"/>
                        <a:t>фахові статті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2700" dirty="0"/>
                        <a:t>НМБД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2700" dirty="0"/>
                        <a:t>тези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2700" dirty="0"/>
                        <a:t>фахові статті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2700" dirty="0"/>
                        <a:t>НМБД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2700" dirty="0"/>
                        <a:t>тези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2700" dirty="0"/>
                        <a:t>фахові статті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2700" dirty="0"/>
                        <a:t>НМБД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2700" dirty="0"/>
                        <a:t>тези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2700" dirty="0"/>
                        <a:t>фахові статті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2700" dirty="0"/>
                        <a:t>НМБД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2700" dirty="0"/>
                        <a:t>тези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140590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2700"/>
                        <a:t>ІТЕЗ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270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2700" b="1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2700"/>
                        <a:t>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270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2700" b="1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2700"/>
                        <a:t>41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270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2700" b="1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2700"/>
                        <a:t>39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270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2700" b="1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2700"/>
                        <a:t>34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95142880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2700"/>
                        <a:t>ІБтаН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270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2700" b="1" dirty="0"/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2700"/>
                        <a:t>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2700"/>
                        <a:t>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2700" b="1" dirty="0"/>
                        <a:t>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2700"/>
                        <a:t>72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270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2700" b="1" dirty="0"/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2700"/>
                        <a:t>46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270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2700" b="1" dirty="0"/>
                        <a:t>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2700" dirty="0"/>
                        <a:t>65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7623174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2700"/>
                        <a:t>РТТ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27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2700" b="1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2700" dirty="0"/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27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2700" b="1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2700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27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2700" b="1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2700" dirty="0"/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27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2700" b="1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2700" dirty="0"/>
                        <a:t>11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21722573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AE596F-BB90-601B-64F7-0F2A82605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4074C6-8658-1620-5E60-2ECE968BE554}"/>
              </a:ext>
            </a:extLst>
          </p:cNvPr>
          <p:cNvSpPr txBox="1"/>
          <p:nvPr/>
        </p:nvSpPr>
        <p:spPr>
          <a:xfrm>
            <a:off x="1712120" y="2705100"/>
            <a:ext cx="91513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/>
              <a:t>Публікаційна активність за 2022-2025 рр.</a:t>
            </a:r>
          </a:p>
        </p:txBody>
      </p:sp>
    </p:spTree>
    <p:extLst>
      <p:ext uri="{BB962C8B-B14F-4D97-AF65-F5344CB8AC3E}">
        <p14:creationId xmlns:p14="http://schemas.microsoft.com/office/powerpoint/2010/main" val="1303242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EE47D-144A-B66E-68FF-03677D824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4.1 Наукова діяльність (2)</a:t>
            </a:r>
            <a:endParaRPr lang="uk-U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D26C9-8F7C-783C-0FB6-4365056D49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uk-UA" dirty="0"/>
              <a:t>Факультет кожні два роки організовує Міжнародну науково-практичну конференцію</a:t>
            </a:r>
            <a:br>
              <a:rPr lang="uk-UA" dirty="0"/>
            </a:br>
            <a:r>
              <a:rPr lang="uk-UA" dirty="0"/>
              <a:t>«Сучасні проблеми і досягнення в галузі радіотехніки, телекомунікацій та інформаційних технологій».</a:t>
            </a:r>
          </a:p>
          <a:p>
            <a:r>
              <a:rPr lang="uk-UA" dirty="0"/>
              <a:t>ФІБЕК є співорганізатором Всеукраїнської конференції «</a:t>
            </a:r>
            <a:r>
              <a:rPr lang="uk-UA" dirty="0" err="1"/>
              <a:t>Computer-integrated</a:t>
            </a:r>
            <a:r>
              <a:rPr lang="uk-UA" dirty="0"/>
              <a:t> </a:t>
            </a:r>
            <a:r>
              <a:rPr lang="uk-UA" dirty="0" err="1"/>
              <a:t>technologies</a:t>
            </a:r>
            <a:r>
              <a:rPr lang="uk-UA" dirty="0"/>
              <a:t>, </a:t>
            </a:r>
            <a:r>
              <a:rPr lang="uk-UA" dirty="0" err="1"/>
              <a:t>automation</a:t>
            </a:r>
            <a:r>
              <a:rPr lang="uk-UA" dirty="0"/>
              <a:t> </a:t>
            </a:r>
            <a:r>
              <a:rPr lang="uk-UA" dirty="0" err="1"/>
              <a:t>and</a:t>
            </a:r>
            <a:r>
              <a:rPr lang="uk-UA" dirty="0"/>
              <a:t> </a:t>
            </a:r>
            <a:r>
              <a:rPr lang="uk-UA" dirty="0" err="1"/>
              <a:t>robotics</a:t>
            </a:r>
            <a:r>
              <a:rPr lang="uk-UA" dirty="0"/>
              <a:t> (CITAR)» спільно з ХНУРЕ та Кременчуцьким </a:t>
            </a:r>
            <a:r>
              <a:rPr lang="uk-UA" dirty="0" err="1"/>
              <a:t>нац</a:t>
            </a:r>
            <a:r>
              <a:rPr lang="uk-UA" dirty="0"/>
              <a:t>. університетом ім. М. Остроградського.</a:t>
            </a:r>
          </a:p>
          <a:p>
            <a:r>
              <a:rPr lang="uk-UA" dirty="0"/>
              <a:t>Викладачі факультету виступають лекторами й менторами літніх шкіл та тренінгів з програмування, </a:t>
            </a:r>
            <a:r>
              <a:rPr lang="uk-UA" dirty="0" err="1"/>
              <a:t>кібербезпеки</a:t>
            </a:r>
            <a:r>
              <a:rPr lang="uk-UA" dirty="0"/>
              <a:t>, радіоелектроніки, автоматизації.</a:t>
            </a:r>
          </a:p>
          <a:p>
            <a:r>
              <a:rPr lang="uk-UA" dirty="0"/>
              <a:t>Такі заходи сприяють поширенню наукових результатів факультету, розвитку </a:t>
            </a:r>
            <a:r>
              <a:rPr lang="uk-UA" dirty="0" err="1"/>
              <a:t>міжуніверситетських</a:t>
            </a:r>
            <a:r>
              <a:rPr lang="uk-UA" dirty="0"/>
              <a:t> мереж та залученню талановитої молоді до інженерної й дослідницької діяльності, а отримані результати інтегруються в навчальні дисципліни, лабораторні роботи та стартапи.</a:t>
            </a:r>
          </a:p>
          <a:p>
            <a:r>
              <a:rPr lang="uk-UA" dirty="0"/>
              <a:t> </a:t>
            </a:r>
          </a:p>
          <a:p>
            <a:pPr marL="0" indent="0">
              <a:buNone/>
            </a:pPr>
            <a:endParaRPr lang="uk-U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42F204-867B-5554-9E2F-3A969BAA3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03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4F9DC-07CF-08B2-62B3-544C3D358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/>
              <a:t>4.2. Інноваційна та науково-практична діяльність</a:t>
            </a:r>
            <a:endParaRPr lang="uk-U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43E8C-DFFF-5077-FC77-372AA16EEF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uk-UA" dirty="0"/>
              <a:t>Факультет інтегрується в національні інноваційні екосистеми, бере участь у всеукраїнських форумах та конференціях з </a:t>
            </a:r>
            <a:r>
              <a:rPr lang="uk-UA" dirty="0" err="1"/>
              <a:t>кібербезпеки</a:t>
            </a:r>
            <a:r>
              <a:rPr lang="uk-UA" dirty="0"/>
              <a:t>, цифрової трансформації та інженерних технологій (зокрема, Київський міжнародний форум з </a:t>
            </a:r>
            <a:r>
              <a:rPr lang="uk-UA" dirty="0" err="1"/>
              <a:t>кібербезпеки</a:t>
            </a:r>
            <a:r>
              <a:rPr lang="uk-UA" dirty="0"/>
              <a:t> 2024, INSCIENCE 2025).</a:t>
            </a:r>
          </a:p>
          <a:p>
            <a:pPr lvl="0"/>
            <a:r>
              <a:rPr lang="uk-UA" dirty="0"/>
              <a:t>Викладачі ФІБЕК долучені до </a:t>
            </a:r>
            <a:r>
              <a:rPr lang="en-JM" dirty="0"/>
              <a:t>ZP EDIH</a:t>
            </a:r>
            <a:r>
              <a:rPr lang="uk-UA" dirty="0"/>
              <a:t>, підтримуючи розвиток цифрових рішень для промисловості, міської інфраструктури, освіти та безпеки.</a:t>
            </a:r>
          </a:p>
          <a:p>
            <a:pPr lvl="0"/>
            <a:r>
              <a:rPr lang="uk-UA" b="1" dirty="0"/>
              <a:t>Ключовим інструментом реалізації науково-інноваційних ініціатив є ТОВ «Науковий парк НУ «Запорізька політехніка»», де значну частину НДР і ДКР виконують НПП факультету. У 2025 р. виконано 6 НДР на суму 218 500 грн, виготовлено продукції власної розробки на 685 250 грн, до робіт залучено 15 співробітників університету (переважно з ФІБЕК). На 2026 р. укладено контракти більш ніж на 2 000 000 грн, що забезпечує стабільний позабюджетний внесок у розвиток університету та посилює науково-виробничий потенціал факультету.</a:t>
            </a:r>
            <a:endParaRPr lang="uk-UA" dirty="0"/>
          </a:p>
          <a:p>
            <a:endParaRPr lang="uk-U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5197BE-D8BD-AC26-759F-CE9F5E320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8463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ABE56-D2D3-99E7-74FF-704C71C49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/>
              <a:t>4.3. Науково-експертна та громадська діяльність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8AA96-948B-DF7D-4E09-B013C823B1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lvl="0"/>
            <a:r>
              <a:rPr lang="uk-UA" dirty="0"/>
              <a:t>НПП факультету беруть активну участь у національних експертних, науково-методичних та громадських структурах у сфері вищої освіти, науки й розвитку громад.</a:t>
            </a:r>
          </a:p>
          <a:p>
            <a:pPr lvl="0"/>
            <a:r>
              <a:rPr lang="uk-UA" dirty="0"/>
              <a:t>Коротун А.В.</a:t>
            </a:r>
          </a:p>
          <a:p>
            <a:pPr lvl="1"/>
            <a:r>
              <a:rPr lang="uk-UA" sz="3600" dirty="0"/>
              <a:t>член Науково-методичної комісії 7 сектору вищої освіти МОН України (підкомісія 153 «Мікро- та </a:t>
            </a:r>
            <a:r>
              <a:rPr lang="uk-UA" sz="3600" dirty="0" err="1"/>
              <a:t>наносистемна</a:t>
            </a:r>
            <a:r>
              <a:rPr lang="uk-UA" sz="3600" dirty="0"/>
              <a:t> техніка. Електроніка»);</a:t>
            </a:r>
          </a:p>
          <a:p>
            <a:pPr lvl="1"/>
            <a:r>
              <a:rPr lang="uk-UA" sz="3600" dirty="0"/>
              <a:t>експерт НАЗЯВО та член галузевої експертної ради 17 «Електроніка, автоматизація та електронні комунікації»;</a:t>
            </a:r>
          </a:p>
          <a:p>
            <a:pPr lvl="1"/>
            <a:r>
              <a:rPr lang="uk-UA" sz="3600" dirty="0"/>
              <a:t>експерт МОН України з оцінювання наукових і науково-технічних проєктів (напрям «3. Загальна фізика»).</a:t>
            </a:r>
          </a:p>
          <a:p>
            <a:pPr lvl="0"/>
            <a:r>
              <a:rPr lang="uk-UA" dirty="0"/>
              <a:t>Фурманова Н.І. – член Науково-методичної ради сектору вищої освіти МОН України (підкомісія G5 «Електроніка, електронні комунікації, приладобудування та радіотехніка»).</a:t>
            </a:r>
          </a:p>
          <a:p>
            <a:pPr lvl="0"/>
            <a:r>
              <a:rPr lang="uk-UA" dirty="0" err="1"/>
              <a:t>Корольков</a:t>
            </a:r>
            <a:r>
              <a:rPr lang="uk-UA" dirty="0"/>
              <a:t> Р.Ю. – член фахової комісії з розроблення тестових завдань та проведення ЄДКІ для бакалаврів спеціальності 125 «Кібербезпека та захист інформації».</a:t>
            </a:r>
          </a:p>
          <a:p>
            <a:pPr lvl="0"/>
            <a:r>
              <a:rPr lang="uk-UA" dirty="0"/>
              <a:t>Представники факультету (зокрема Фурманова Н.І. та Малий О.Ю.) долучалися до розроблення Візії міста Запоріжжя 2030, формуючи стратегічне бачення розвитку міської громади.</a:t>
            </a:r>
          </a:p>
          <a:p>
            <a:endParaRPr lang="uk-U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9C8E21-EAC7-0DC4-8FB6-EC19E0742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010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50ED9-D3AA-BDBA-4A7A-1B9031FA1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/>
              <a:t>5. Міжнародна діяльність та академічна мобільність (1)</a:t>
            </a:r>
            <a:endParaRPr lang="uk-UA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FFEF762-6EE7-A66A-B1D0-A0A0A342ED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3624903"/>
              </p:ext>
            </p:extLst>
          </p:nvPr>
        </p:nvGraphicFramePr>
        <p:xfrm>
          <a:off x="1713704" y="4152900"/>
          <a:ext cx="14857412" cy="4160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9487">
                  <a:extLst>
                    <a:ext uri="{9D8B030D-6E8A-4147-A177-3AD203B41FA5}">
                      <a16:colId xmlns:a16="http://schemas.microsoft.com/office/drawing/2014/main" val="3867461113"/>
                    </a:ext>
                  </a:extLst>
                </a:gridCol>
                <a:gridCol w="3352009">
                  <a:extLst>
                    <a:ext uri="{9D8B030D-6E8A-4147-A177-3AD203B41FA5}">
                      <a16:colId xmlns:a16="http://schemas.microsoft.com/office/drawing/2014/main" val="1174508917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3934158580"/>
                    </a:ext>
                  </a:extLst>
                </a:gridCol>
                <a:gridCol w="6131716">
                  <a:extLst>
                    <a:ext uri="{9D8B030D-6E8A-4147-A177-3AD203B41FA5}">
                      <a16:colId xmlns:a16="http://schemas.microsoft.com/office/drawing/2014/main" val="26016483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dirty="0"/>
                        <a:t>Рік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/>
                        <a:t>Кількість програм / стажувань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/>
                        <a:t>Кількість учасників (НПП)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/>
                        <a:t>Основні країни / партнери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63473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/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/>
                        <a:t>Програми з кібербезпеки за підтримки USAID (США)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3525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/>
                        <a:t>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JM"/>
                        <a:t>USAID (</a:t>
                      </a:r>
                      <a:r>
                        <a:rPr lang="uk-UA"/>
                        <a:t>США), університет Німеччини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6365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/>
                        <a:t>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/>
                        <a:t>Університети Португалії, Польщі, Іспанії, Бельгії; міжнародний конгрес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69010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/>
                        <a:t>2024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dirty="0" err="1"/>
                        <a:t>Міжнародні</a:t>
                      </a:r>
                      <a:r>
                        <a:rPr lang="ru-RU" dirty="0"/>
                        <a:t> онлайн-</a:t>
                      </a:r>
                      <a:r>
                        <a:rPr lang="ru-RU" dirty="0" err="1"/>
                        <a:t>програми</a:t>
                      </a:r>
                      <a:r>
                        <a:rPr lang="ru-RU" dirty="0"/>
                        <a:t>, </a:t>
                      </a:r>
                      <a:r>
                        <a:rPr lang="ru-RU" dirty="0" err="1"/>
                        <a:t>університет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Бельгії</a:t>
                      </a:r>
                      <a:r>
                        <a:rPr lang="ru-RU" dirty="0"/>
                        <a:t>, </a:t>
                      </a:r>
                      <a:r>
                        <a:rPr lang="ru-RU" dirty="0" err="1"/>
                        <a:t>програми</a:t>
                      </a:r>
                      <a:r>
                        <a:rPr lang="ru-RU" dirty="0"/>
                        <a:t> DAAD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4080993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EE324A-CEE6-E4D6-378A-F7CDD7A45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28A3CB-BB00-EB0C-4E6A-1F3795A1ABAA}"/>
              </a:ext>
            </a:extLst>
          </p:cNvPr>
          <p:cNvSpPr txBox="1"/>
          <p:nvPr/>
        </p:nvSpPr>
        <p:spPr>
          <a:xfrm>
            <a:off x="3429000" y="3390165"/>
            <a:ext cx="101419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dirty="0"/>
              <a:t>Міжнародні підвищення кваліфікації  та стажування НПП факультету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3894493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E71A3-1012-DB22-CC54-BCF563CA3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/>
              <a:t>5. Міжнародна діяльність та академічна мобільність (2)</a:t>
            </a:r>
            <a:endParaRPr lang="uk-U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1A9DB-2317-7186-E1E5-9EA4952246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2120" y="2881005"/>
            <a:ext cx="14858999" cy="6265070"/>
          </a:xfrm>
        </p:spPr>
        <p:txBody>
          <a:bodyPr>
            <a:noAutofit/>
          </a:bodyPr>
          <a:lstStyle/>
          <a:p>
            <a:r>
              <a:rPr lang="uk-UA" sz="2400" dirty="0"/>
              <a:t>Факультет продовжує багаторічні традиції міжнародної співпраці НУ «Запорізька політехніка»: участь у програмах </a:t>
            </a:r>
            <a:r>
              <a:rPr lang="en-JM" sz="2400" b="1" dirty="0"/>
              <a:t>Erasmus+</a:t>
            </a:r>
            <a:r>
              <a:rPr lang="en-JM" sz="2400" dirty="0"/>
              <a:t>, </a:t>
            </a:r>
            <a:r>
              <a:rPr lang="en-JM" sz="2400" b="1" dirty="0"/>
              <a:t>DAAD</a:t>
            </a:r>
            <a:r>
              <a:rPr lang="en-JM" sz="2400" dirty="0"/>
              <a:t>, </a:t>
            </a:r>
            <a:r>
              <a:rPr lang="uk-UA" sz="2400" dirty="0"/>
              <a:t>спільних проєктах з університетами Європи та науковими центрами у сфері радіотехніки, телекомунікацій та інформаційної безпеки.</a:t>
            </a:r>
          </a:p>
          <a:p>
            <a:r>
              <a:rPr lang="uk-UA" sz="2400" b="1" dirty="0"/>
              <a:t>11 викладачів факультету</a:t>
            </a:r>
            <a:r>
              <a:rPr lang="uk-UA" sz="2400" dirty="0"/>
              <a:t> пройшли міжнародні стажування, підвищення кваліфікації або брали участь у спільних дослідницьких проєктах за кордоном (Португалія, Польща, Іспанія, Бельгія, Німеччина, США тощо).</a:t>
            </a:r>
          </a:p>
          <a:p>
            <a:r>
              <a:rPr lang="uk-UA" sz="2400" b="1" dirty="0"/>
              <a:t>7 студентів та аспірантів</a:t>
            </a:r>
            <a:r>
              <a:rPr lang="uk-UA" sz="2400" dirty="0"/>
              <a:t> взяли участь у семестрових програмах мобільності; </a:t>
            </a:r>
            <a:r>
              <a:rPr lang="uk-UA" sz="2400" b="1" dirty="0"/>
              <a:t>понад 30 студентів</a:t>
            </a:r>
            <a:r>
              <a:rPr lang="uk-UA" sz="2400" dirty="0"/>
              <a:t> долучилися до літніх шкіл, інтенсивних курсів та міжнародних змагань; </a:t>
            </a:r>
            <a:r>
              <a:rPr lang="uk-UA" sz="2400" b="1" dirty="0"/>
              <a:t>11 студентів</a:t>
            </a:r>
            <a:r>
              <a:rPr lang="uk-UA" sz="2400" dirty="0"/>
              <a:t> пройшли онлайн-курси в рамках програм </a:t>
            </a:r>
            <a:r>
              <a:rPr lang="en-JM" sz="2400" b="1" dirty="0"/>
              <a:t>DAAD</a:t>
            </a:r>
            <a:r>
              <a:rPr lang="en-JM" sz="2400" dirty="0"/>
              <a:t>.</a:t>
            </a:r>
            <a:endParaRPr lang="uk-UA" sz="2400" dirty="0"/>
          </a:p>
          <a:p>
            <a:r>
              <a:rPr lang="uk-UA" sz="2400" dirty="0"/>
              <a:t>Проведено відкриту лекцію професора </a:t>
            </a:r>
            <a:r>
              <a:rPr lang="uk-UA" sz="2400" b="1" dirty="0"/>
              <a:t>Петера </a:t>
            </a:r>
            <a:r>
              <a:rPr lang="uk-UA" sz="2400" b="1" dirty="0" err="1"/>
              <a:t>Кнотта</a:t>
            </a:r>
            <a:r>
              <a:rPr lang="uk-UA" sz="2400" dirty="0"/>
              <a:t> (</a:t>
            </a:r>
            <a:r>
              <a:rPr lang="en-JM" sz="2400" dirty="0"/>
              <a:t>RWTH Aachen, </a:t>
            </a:r>
            <a:r>
              <a:rPr lang="uk-UA" sz="2400" dirty="0"/>
              <a:t>Німеччина), що сприяла розвиткові наукових контактів та обговоренню спільних дослідницьких ініціатив.</a:t>
            </a:r>
          </a:p>
          <a:p>
            <a:r>
              <a:rPr lang="uk-UA" sz="2400" dirty="0"/>
              <a:t>Розпочато роботу над проєктом </a:t>
            </a:r>
            <a:r>
              <a:rPr lang="en-JM" sz="2400" b="1" dirty="0"/>
              <a:t>TANDEM-UA-DE</a:t>
            </a:r>
            <a:r>
              <a:rPr lang="en-JM" sz="2400" dirty="0"/>
              <a:t> </a:t>
            </a:r>
            <a:r>
              <a:rPr lang="uk-UA" sz="2400" dirty="0"/>
              <a:t>на 4 роки, який передбачає, зокрема, </a:t>
            </a:r>
            <a:r>
              <a:rPr lang="uk-UA" sz="2400" b="1" dirty="0"/>
              <a:t>запровадження програми подвійних дипломів</a:t>
            </a:r>
            <a:r>
              <a:rPr lang="uk-UA" sz="2400" dirty="0"/>
              <a:t>, розширення академічної мобільності та спільних освітніх курсів англійською мовою.</a:t>
            </a:r>
          </a:p>
          <a:p>
            <a:pPr marL="0" indent="0">
              <a:buNone/>
            </a:pPr>
            <a:endParaRPr lang="en-JM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CEB33B-CCEE-08B6-C47C-31AB77C8B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3812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FDB40-8038-8767-1781-C892FDE65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 b="1" cap="none" dirty="0">
                <a:latin typeface="Arial" panose="020B0604020202020204" pitchFamily="34" charset="0"/>
              </a:rPr>
              <a:t>6. РОБОТА ЗІ ЗДОБУВАЧАМИ ОСВІТИ: ОСНОВНІ НАПРЯМИ</a:t>
            </a:r>
            <a:endParaRPr lang="uk-U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AE9DFE-BECC-B1D8-E4B8-E1727D214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C1859804-F787-0B24-6CC0-7B5A5025BAE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712119" y="2845028"/>
            <a:ext cx="15661481" cy="637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Виховна та </a:t>
            </a:r>
            <a:r>
              <a:rPr kumimoji="0" lang="uk-UA" altLang="uk-UA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позааудиторна</a:t>
            </a:r>
            <a:r>
              <a:rPr kumimoji="0" lang="uk-UA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робота спрямована на:</a:t>
            </a:r>
          </a:p>
          <a:p>
            <a:pPr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kumimoji="0" lang="uk-UA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цілісний розвиток особистості студента;</a:t>
            </a:r>
          </a:p>
          <a:p>
            <a:pPr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kumimoji="0" lang="uk-UA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формування професійних </a:t>
            </a:r>
            <a:r>
              <a:rPr kumimoji="0" lang="uk-UA" altLang="uk-UA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компетентностей</a:t>
            </a:r>
            <a:r>
              <a:rPr kumimoji="0" lang="uk-UA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;</a:t>
            </a:r>
          </a:p>
          <a:p>
            <a:pPr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kumimoji="0" lang="uk-UA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розвиток лідерських та командних навичок;</a:t>
            </a:r>
          </a:p>
          <a:p>
            <a:pPr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kumimoji="0" lang="uk-UA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підтримку академічної доброчесності й відповідальності.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Основні форми роботи:</a:t>
            </a:r>
          </a:p>
          <a:p>
            <a:pPr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kumimoji="0" lang="uk-UA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студентські наукові гуртки та лабораторії;</a:t>
            </a:r>
          </a:p>
          <a:p>
            <a:pPr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kumimoji="0" lang="uk-UA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діяльність органів студентського самоврядування, залучення студентів до ухвалення рішень щодо освітнього процесу та студентського життя;</a:t>
            </a:r>
          </a:p>
          <a:p>
            <a:pPr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kumimoji="0" lang="uk-UA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тематичні зустрічі, тренінги й семінари з розвитку </a:t>
            </a:r>
            <a:r>
              <a:rPr kumimoji="0" lang="en-JM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soft skills, </a:t>
            </a:r>
            <a:r>
              <a:rPr kumimoji="0" lang="uk-UA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кар’єрного планування, роботи в проєктних командах;</a:t>
            </a:r>
          </a:p>
          <a:p>
            <a:pPr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kumimoji="0" lang="uk-UA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підтримка студентських ініціатив у сфері технічної творчості, розвитку спільнот та участі у суспільно важливих проєктах, наприклад, участь представників факультету та студентства у </a:t>
            </a:r>
            <a:r>
              <a:rPr kumimoji="0" lang="uk-UA" altLang="uk-UA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екотолоці</a:t>
            </a:r>
            <a:r>
              <a:rPr kumimoji="0" lang="uk-UA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спрямованій на поліпшення стану довкілля.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Підтримка студентів, які поєднують навчання з волонтерською діяльністю або службою в ЗСУ та інших формуваннях сектору безпеки й оборони (індивідуальні освітні траєкторії, гнучкі форми навчання, інформаційно-психологічна підтримка).</a:t>
            </a:r>
          </a:p>
        </p:txBody>
      </p:sp>
    </p:spTree>
    <p:extLst>
      <p:ext uri="{BB962C8B-B14F-4D97-AF65-F5344CB8AC3E}">
        <p14:creationId xmlns:p14="http://schemas.microsoft.com/office/powerpoint/2010/main" val="2220227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76880-0671-552A-54F2-DFBC77F58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1. Історія та сучасність ФІБЕК</a:t>
            </a:r>
            <a:endParaRPr lang="uk-U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FCCA1-E18D-9653-2301-F3234A0616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uk-UA" dirty="0"/>
              <a:t>ФІБЕК НУ «Запорізька політехніка» — один із провідних інженерних факультетів, що готує фахівців з </a:t>
            </a:r>
            <a:r>
              <a:rPr lang="uk-UA" dirty="0" err="1"/>
              <a:t>кіберзахисту</a:t>
            </a:r>
            <a:r>
              <a:rPr lang="uk-UA" dirty="0"/>
              <a:t>, телекомунікацій, електроніки, автоматизації, ІВТ та прикладної фізики.</a:t>
            </a:r>
          </a:p>
          <a:p>
            <a:r>
              <a:rPr lang="uk-UA" dirty="0"/>
              <a:t>Слоган факультету: </a:t>
            </a:r>
            <a:r>
              <a:rPr lang="uk-UA" b="1" dirty="0"/>
              <a:t>«Безпечна інформація. Надійний зв’язок. Інтелектуальна автоматизація»</a:t>
            </a:r>
            <a:r>
              <a:rPr lang="uk-UA" dirty="0"/>
              <a:t>.</a:t>
            </a:r>
          </a:p>
          <a:p>
            <a:r>
              <a:rPr lang="uk-UA" dirty="0"/>
              <a:t>Місія: формування висококваліфікованих кадрів для цифрової трансформації, зміцнення національної безпеки та розвитку критичної інфраструктури й інноваційних технологій.</a:t>
            </a:r>
          </a:p>
          <a:p>
            <a:r>
              <a:rPr lang="uk-UA" dirty="0"/>
              <a:t>Історія факультету веде відлік з </a:t>
            </a:r>
            <a:r>
              <a:rPr lang="uk-UA" b="1" dirty="0"/>
              <a:t>1967–1968 рр.</a:t>
            </a:r>
            <a:r>
              <a:rPr lang="uk-UA" dirty="0"/>
              <a:t> (створення факультету електронної техніки), сучасний етап — з </a:t>
            </a:r>
            <a:r>
              <a:rPr lang="uk-UA" b="1" dirty="0"/>
              <a:t>2023 р.</a:t>
            </a:r>
            <a:r>
              <a:rPr lang="uk-UA" dirty="0"/>
              <a:t>, коли підрозділ отримав назву </a:t>
            </a:r>
            <a:r>
              <a:rPr lang="uk-UA" b="1" dirty="0"/>
              <a:t>«факультет інформаційної безпеки та електронних комунікацій»</a:t>
            </a:r>
            <a:r>
              <a:rPr lang="uk-UA" dirty="0"/>
              <a:t>.</a:t>
            </a:r>
          </a:p>
          <a:p>
            <a:r>
              <a:rPr lang="uk-UA" dirty="0"/>
              <a:t>Звіт охоплює </a:t>
            </a:r>
            <a:r>
              <a:rPr lang="uk-UA" b="1" dirty="0"/>
              <a:t>2021–2025 рр.</a:t>
            </a:r>
            <a:r>
              <a:rPr lang="uk-UA" dirty="0"/>
              <a:t> — період повномасштабної війни, змішаних і дистанційних форматів навчання, активної участі факультету в оборонних та волонтерських ініціативах.</a:t>
            </a:r>
          </a:p>
          <a:p>
            <a:endParaRPr lang="uk-U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B363BF-94D4-BC09-684C-768DC8A86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3113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530CA-EC07-AC82-1FD2-F352B972B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41E39-9A57-584C-700E-EE3EA3495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altLang="uk-UA" b="1" cap="none" dirty="0">
                <a:latin typeface="Arial" panose="020B0604020202020204" pitchFamily="34" charset="0"/>
              </a:rPr>
              <a:t>6. РОБОТА ЗІ ЗДОБУВАЧАМИ ОСВІТИ: </a:t>
            </a:r>
            <a:r>
              <a:rPr lang="ru-RU" altLang="uk-UA" b="1" cap="none" dirty="0">
                <a:latin typeface="Arial" panose="020B0604020202020204" pitchFamily="34" charset="0"/>
              </a:rPr>
              <a:t>ДОСЯГНЕННЯ СТУДЕНТІВ У ЗМАГАННЯХ ТА КОНКУРСАХ (1)</a:t>
            </a:r>
            <a:endParaRPr lang="uk-U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3DBAD1-EFA7-C8B4-1561-8F03ED00B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23BBABCF-DAC2-21C1-BB41-EB8ABEDF5F4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712119" y="3768358"/>
            <a:ext cx="8498681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Участь студентських команд факультету у всеукраїнських та міжнародних заходах: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конкурс </a:t>
            </a:r>
            <a:r>
              <a:rPr kumimoji="0" lang="en-JM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Student Tech Challenge </a:t>
            </a:r>
            <a:r>
              <a:rPr kumimoji="0" lang="uk-UA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від </a:t>
            </a:r>
            <a:r>
              <a:rPr kumimoji="0" lang="en-JM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Huawei Ukraine;</a:t>
            </a:r>
            <a:endParaRPr kumimoji="0" lang="uk-UA" altLang="uk-UA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uk-UA" altLang="uk-UA" sz="2400" dirty="0">
                <a:latin typeface="Arial" panose="020B0604020202020204" pitchFamily="34" charset="0"/>
              </a:rPr>
              <a:t>участь команди університету у стартовому етапі Студентської технологічної ліги з </a:t>
            </a:r>
            <a:r>
              <a:rPr lang="en-JM" altLang="uk-UA" sz="2400" dirty="0">
                <a:latin typeface="Arial" panose="020B0604020202020204" pitchFamily="34" charset="0"/>
              </a:rPr>
              <a:t>FPV-</a:t>
            </a:r>
            <a:r>
              <a:rPr lang="uk-UA" altLang="uk-UA" sz="2400" dirty="0">
                <a:latin typeface="Arial" panose="020B0604020202020204" pitchFamily="34" charset="0"/>
              </a:rPr>
              <a:t>перегонів (Академія </a:t>
            </a:r>
            <a:r>
              <a:rPr lang="en-JM" altLang="uk-UA" sz="2400" dirty="0" err="1">
                <a:latin typeface="Arial" panose="020B0604020202020204" pitchFamily="34" charset="0"/>
              </a:rPr>
              <a:t>SkyFall</a:t>
            </a:r>
            <a:r>
              <a:rPr lang="en-JM" altLang="uk-UA" sz="2400" dirty="0">
                <a:latin typeface="Arial" panose="020B0604020202020204" pitchFamily="34" charset="0"/>
              </a:rPr>
              <a:t>, </a:t>
            </a:r>
            <a:r>
              <a:rPr lang="uk-UA" altLang="uk-UA" sz="2400" dirty="0">
                <a:latin typeface="Arial" panose="020B0604020202020204" pitchFamily="34" charset="0"/>
              </a:rPr>
              <a:t>МОН України, ГО «Спортивна студентська спілка України»);</a:t>
            </a:r>
            <a:endParaRPr kumimoji="0" lang="en-JM" altLang="uk-UA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участь у студентській першості світу з програмування </a:t>
            </a:r>
            <a:r>
              <a:rPr kumimoji="0" lang="en-JM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ICPC </a:t>
            </a:r>
            <a:r>
              <a:rPr kumimoji="0" lang="uk-UA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– у 2025 р. команда «</a:t>
            </a:r>
            <a:r>
              <a:rPr kumimoji="0" lang="en-JM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NUZP-ME.WE.PAVLO» </a:t>
            </a:r>
            <a:r>
              <a:rPr kumimoji="0" lang="uk-UA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посіла </a:t>
            </a:r>
            <a:r>
              <a:rPr kumimoji="0" lang="en-JM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II </a:t>
            </a:r>
            <a:r>
              <a:rPr kumimoji="0" lang="uk-UA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місце у </a:t>
            </a:r>
            <a:r>
              <a:rPr kumimoji="0" lang="en-JM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 </a:t>
            </a:r>
            <a:r>
              <a:rPr kumimoji="0" lang="uk-UA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турі Запорізького обласного етапу Всеукраїнської студентської олімпіади з програмування </a:t>
            </a:r>
            <a:r>
              <a:rPr kumimoji="0" lang="en-JM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ICPC;</a:t>
            </a:r>
            <a:endParaRPr kumimoji="0" lang="uk-UA" altLang="uk-UA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Picture 20" descr="A group of men in a room&#10;&#10;AI-generated content may be incorrect.">
            <a:extLst>
              <a:ext uri="{FF2B5EF4-FFF2-40B4-BE49-F238E27FC236}">
                <a16:creationId xmlns:a16="http://schemas.microsoft.com/office/drawing/2014/main" id="{9932B547-FD59-AF88-538F-ECA100C0E6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6789855"/>
            <a:ext cx="4282902" cy="28574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D51C435-338B-6473-7D76-70AF57402B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740" r="17039"/>
          <a:stretch>
            <a:fillRect/>
          </a:stretch>
        </p:blipFill>
        <p:spPr>
          <a:xfrm>
            <a:off x="13956504" y="2746339"/>
            <a:ext cx="3200400" cy="37966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B3833C2-0965-03A5-CB16-0ADD16B654B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6868"/>
          <a:stretch>
            <a:fillRect/>
          </a:stretch>
        </p:blipFill>
        <p:spPr>
          <a:xfrm>
            <a:off x="10744200" y="2746338"/>
            <a:ext cx="3057525" cy="379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189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C376B-23C0-637A-A51B-244B6180B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5454B-090A-A6FF-1DC4-3B9972F2A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altLang="uk-UA" b="1" cap="none" dirty="0">
                <a:latin typeface="Arial" panose="020B0604020202020204" pitchFamily="34" charset="0"/>
              </a:rPr>
              <a:t>6. РОБОТА ЗІ ЗДОБУВАЧАМИ ОСВІТИ: </a:t>
            </a:r>
            <a:r>
              <a:rPr lang="ru-RU" altLang="uk-UA" b="1" cap="none" dirty="0">
                <a:latin typeface="Arial" panose="020B0604020202020204" pitchFamily="34" charset="0"/>
              </a:rPr>
              <a:t>ДОСЯГНЕННЯ СТУДЕНТІВ У ЗМАГАННЯХ ТА КОНКУРСАХ (2)</a:t>
            </a:r>
            <a:endParaRPr lang="uk-U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407419-9968-231A-D03A-E961C4B8F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EC93570B-E1B7-3EFB-4823-2FBAA514485E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905000" y="2960966"/>
            <a:ext cx="9654547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Участь студентських команд факультету у всеукраїнських та міжнародних заходах: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всеукраїнський конкурс стартапів «</a:t>
            </a:r>
            <a:r>
              <a:rPr kumimoji="0" lang="en-JM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Sikorsky Challenge 2024» (</a:t>
            </a:r>
            <a:r>
              <a:rPr kumimoji="0" lang="uk-UA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перемоги та призові місця);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участь у Літній міжнародній школі з алгоритмічного програмування;</a:t>
            </a:r>
          </a:p>
          <a:p>
            <a:pPr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uk-UA" altLang="uk-UA" sz="2400" dirty="0">
                <a:latin typeface="Arial" panose="020B0604020202020204" pitchFamily="34" charset="0"/>
              </a:rPr>
              <a:t>перший офіційний </a:t>
            </a:r>
            <a:r>
              <a:rPr lang="uk-UA" altLang="uk-UA" sz="2400" dirty="0" err="1">
                <a:latin typeface="Arial" panose="020B0604020202020204" pitchFamily="34" charset="0"/>
              </a:rPr>
              <a:t>кіберспортивний</a:t>
            </a:r>
            <a:r>
              <a:rPr lang="uk-UA" altLang="uk-UA" sz="2400" dirty="0">
                <a:latin typeface="Arial" panose="020B0604020202020204" pitchFamily="34" charset="0"/>
              </a:rPr>
              <a:t> кубок м. Запоріжжя з дисципліни </a:t>
            </a:r>
            <a:r>
              <a:rPr lang="en-JM" altLang="uk-UA" sz="2400" dirty="0">
                <a:latin typeface="Arial" panose="020B0604020202020204" pitchFamily="34" charset="0"/>
              </a:rPr>
              <a:t>CS2;</a:t>
            </a:r>
            <a:endParaRPr kumimoji="0" lang="en-JM" altLang="uk-UA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участь команди </a:t>
            </a:r>
            <a:r>
              <a:rPr kumimoji="0" lang="en-JM" altLang="uk-UA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NUZP_ExploitTeam</a:t>
            </a:r>
            <a:r>
              <a:rPr kumimoji="0" lang="en-JM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uk-UA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у змаганнях </a:t>
            </a:r>
            <a:r>
              <a:rPr kumimoji="0" lang="en-JM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Cyber Unity Fridays </a:t>
            </a:r>
            <a:r>
              <a:rPr kumimoji="0" lang="uk-UA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від </a:t>
            </a:r>
            <a:r>
              <a:rPr kumimoji="0" lang="en-JM" altLang="uk-UA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CyberUnit</a:t>
            </a:r>
            <a:r>
              <a:rPr kumimoji="0" lang="en-JM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;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реалізація стартап-ідей у межах університетського проєкту «</a:t>
            </a:r>
            <a:r>
              <a:rPr kumimoji="0" lang="en-JM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STARTUP </a:t>
            </a:r>
            <a:r>
              <a:rPr kumimoji="0" lang="uk-UA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із Запорізькою політехнікою».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altLang="uk-UA" sz="2400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Студентські досягнення системно використовуються для популяризації інженерних спеціальностей факультету, мотивування здобувачів освіти та формування активного академічного середовища.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C9220D3-33C9-FF17-4465-2C83ED7C4C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05" b="24009"/>
          <a:stretch>
            <a:fillRect/>
          </a:stretch>
        </p:blipFill>
        <p:spPr>
          <a:xfrm>
            <a:off x="11632461" y="2905617"/>
            <a:ext cx="5310076" cy="38066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ADBE75-7B2E-E967-0EEB-2A45B20CFD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7037" r="26796"/>
          <a:stretch>
            <a:fillRect/>
          </a:stretch>
        </p:blipFill>
        <p:spPr>
          <a:xfrm>
            <a:off x="11581670" y="6349737"/>
            <a:ext cx="5338744" cy="354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554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77794-091C-A1F2-EFA2-CA15CE055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/>
              <a:t>7. Профорієнтаційна діяльність ФІБЕК (2021–2025) (1)</a:t>
            </a:r>
            <a:endParaRPr lang="uk-U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2F6CC-8074-1780-0FE1-8CA84A2F82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2119" y="3374230"/>
            <a:ext cx="9489281" cy="6188870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uk-UA" sz="4400" dirty="0"/>
              <a:t>Формування іміджу ФІБЕК як сучасного інженерного факультету та залучення абітурієнтів до спеціальностей F5, G5, G6, G7, E6.</a:t>
            </a:r>
          </a:p>
          <a:p>
            <a:pPr lvl="0"/>
            <a:r>
              <a:rPr lang="uk-UA" sz="4400" dirty="0"/>
              <a:t>Популяризація інженерних та цифрових професій: </a:t>
            </a:r>
            <a:r>
              <a:rPr lang="uk-UA" sz="4400" dirty="0" err="1"/>
              <a:t>кібербезпека</a:t>
            </a:r>
            <a:r>
              <a:rPr lang="uk-UA" sz="4400" dirty="0"/>
              <a:t>, електроніка, телекомунікації, автоматизація, робототехніка, інформаційно-вимірювальні технології.</a:t>
            </a:r>
          </a:p>
          <a:p>
            <a:pPr lvl="0"/>
            <a:r>
              <a:rPr lang="uk-UA" sz="4400" dirty="0"/>
              <a:t>Проведення Днів відкритих дверей (очно та онлайн), зокрема </a:t>
            </a:r>
            <a:r>
              <a:rPr lang="uk-UA" sz="4400" b="1" dirty="0"/>
              <a:t>OPEN DAY</a:t>
            </a:r>
            <a:r>
              <a:rPr lang="uk-UA" sz="4400" dirty="0"/>
              <a:t>.</a:t>
            </a:r>
          </a:p>
          <a:p>
            <a:pPr lvl="0"/>
            <a:r>
              <a:rPr lang="uk-UA" sz="4400" dirty="0"/>
              <a:t>Участь у </a:t>
            </a:r>
            <a:r>
              <a:rPr lang="uk-UA" sz="4400" b="1" dirty="0"/>
              <a:t>Кар’єр-форумі</a:t>
            </a:r>
            <a:r>
              <a:rPr lang="uk-UA" sz="4400" dirty="0"/>
              <a:t>, заходах формату </a:t>
            </a:r>
            <a:r>
              <a:rPr lang="uk-UA" sz="4400" b="1" dirty="0"/>
              <a:t>«Спробуй себе у професії»</a:t>
            </a:r>
            <a:r>
              <a:rPr lang="uk-UA" sz="4400" dirty="0"/>
              <a:t>, університетських і міських ярмарках професій та STEM-подіях.</a:t>
            </a:r>
          </a:p>
          <a:p>
            <a:pPr lvl="0"/>
            <a:r>
              <a:rPr lang="uk-UA" sz="4400" dirty="0"/>
              <a:t>Виїзні зустрічі у школах, ліцеях і коледжах із презентацією освітніх програм та демонстрацією лабораторних, </a:t>
            </a:r>
            <a:r>
              <a:rPr lang="uk-UA" sz="4400" dirty="0" err="1"/>
              <a:t>робототехнічних</a:t>
            </a:r>
            <a:r>
              <a:rPr lang="uk-UA" sz="4400" dirty="0"/>
              <a:t> й електронних проєктів.</a:t>
            </a:r>
          </a:p>
          <a:p>
            <a:endParaRPr lang="uk-U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27BC9-72FC-3881-8D89-87507A029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2" name="Picture 11" descr="A group of people standing around a table with a computer&#10;&#10;AI-generated content may be incorrect.">
            <a:extLst>
              <a:ext uri="{FF2B5EF4-FFF2-40B4-BE49-F238E27FC236}">
                <a16:creationId xmlns:a16="http://schemas.microsoft.com/office/drawing/2014/main" id="{5278129A-A005-8222-091E-ED13D44D1A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8848" y="2047876"/>
            <a:ext cx="3663949" cy="54959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9D980E-CBD9-8E97-DDDD-4E3465788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8849" y="7141369"/>
            <a:ext cx="3663950" cy="274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2660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28803-9E62-0D80-60E2-5DB034946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7. Профорієнтаційна діяльність ФІБЕК (2021–2025) (2)</a:t>
            </a:r>
            <a:endParaRPr lang="uk-U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049211-F768-F168-987E-D66E79C0C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2119" y="3374230"/>
            <a:ext cx="8727281" cy="6417470"/>
          </a:xfrm>
        </p:spPr>
        <p:txBody>
          <a:bodyPr>
            <a:noAutofit/>
          </a:bodyPr>
          <a:lstStyle/>
          <a:p>
            <a:pPr lvl="0"/>
            <a:r>
              <a:rPr lang="uk-UA" sz="2400" b="1" dirty="0"/>
              <a:t>Тренінги й майстер-класи для вчителів і учнів:</a:t>
            </a:r>
          </a:p>
          <a:p>
            <a:pPr lvl="1"/>
            <a:r>
              <a:rPr lang="uk-UA" sz="2400" dirty="0"/>
              <a:t>екскурсія-тренінг «Як сформувати в учнів практичні вміння і навички?»;</a:t>
            </a:r>
          </a:p>
          <a:p>
            <a:pPr lvl="1"/>
            <a:r>
              <a:rPr lang="uk-UA" sz="2400" dirty="0"/>
              <a:t>тренінг «Цифрові інструменти для сучасного уроку…»;</a:t>
            </a:r>
          </a:p>
          <a:p>
            <a:pPr lvl="1"/>
            <a:r>
              <a:rPr lang="uk-UA" sz="2400" dirty="0"/>
              <a:t>участь у програмі </a:t>
            </a:r>
            <a:r>
              <a:rPr lang="uk-UA" sz="2400" b="1" dirty="0"/>
              <a:t>«</a:t>
            </a:r>
            <a:r>
              <a:rPr lang="uk-UA" sz="2400" b="1" dirty="0" err="1"/>
              <a:t>Stream</a:t>
            </a:r>
            <a:r>
              <a:rPr lang="uk-UA" sz="2400" b="1" dirty="0"/>
              <a:t> </a:t>
            </a:r>
            <a:r>
              <a:rPr lang="uk-UA" sz="2400" b="1" dirty="0" err="1"/>
              <a:t>for</a:t>
            </a:r>
            <a:r>
              <a:rPr lang="uk-UA" sz="2400" b="1" dirty="0"/>
              <a:t> STEAM: програма стажувань дівчат»</a:t>
            </a:r>
            <a:r>
              <a:rPr lang="uk-UA" sz="2400" dirty="0"/>
              <a:t>.</a:t>
            </a:r>
          </a:p>
          <a:p>
            <a:pPr lvl="0"/>
            <a:r>
              <a:rPr lang="uk-UA" sz="2400" dirty="0"/>
              <a:t>Заняття для вихованців </a:t>
            </a:r>
            <a:r>
              <a:rPr lang="uk-UA" sz="2400" b="1" dirty="0"/>
              <a:t>ДЮНУ «Запорізька політехніка»</a:t>
            </a:r>
            <a:r>
              <a:rPr lang="uk-UA" sz="2400" dirty="0"/>
              <a:t> за напрямом «Інформаційні технології» (</a:t>
            </a:r>
            <a:r>
              <a:rPr lang="uk-UA" sz="2400" dirty="0" err="1"/>
              <a:t>Arduino</a:t>
            </a:r>
            <a:r>
              <a:rPr lang="uk-UA" sz="2400" dirty="0"/>
              <a:t>, базове програмування, 3д-моделювання).</a:t>
            </a:r>
          </a:p>
          <a:p>
            <a:pPr lvl="0"/>
            <a:r>
              <a:rPr lang="uk-UA" sz="2400" dirty="0"/>
              <a:t>Заняття для шкіл (зокрема, цикл занять «Безпечна школа», </a:t>
            </a:r>
            <a:r>
              <a:rPr lang="en-US" sz="2400" dirty="0"/>
              <a:t>STEM-</a:t>
            </a:r>
            <a:r>
              <a:rPr lang="uk-UA" sz="2400" dirty="0"/>
              <a:t>проєкти.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939B5E-0FE9-D975-6AE2-F974C9C5A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11270" name="Picture 6" descr="Немає опису світлини.">
            <a:extLst>
              <a:ext uri="{FF2B5EF4-FFF2-40B4-BE49-F238E27FC236}">
                <a16:creationId xmlns:a16="http://schemas.microsoft.com/office/drawing/2014/main" id="{F2B671E7-DBCA-97E4-A9F9-13F5DFEED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0" y="4934026"/>
            <a:ext cx="4868735" cy="486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08DD9F-9E81-7052-2BDF-BFF52BAB3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0" y="2253585"/>
            <a:ext cx="4868735" cy="257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0157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634DB-15A6-BC41-6E02-966025D53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31217-C4AD-1C95-5005-88BB3602A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7. Профорієнтаційна діяльність ФІБЕК (2021–2025) (3)</a:t>
            </a:r>
            <a:endParaRPr lang="uk-U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B6A44-84E3-D422-2223-753F5673F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800" y="3127197"/>
            <a:ext cx="7279481" cy="6493670"/>
          </a:xfrm>
        </p:spPr>
        <p:txBody>
          <a:bodyPr>
            <a:noAutofit/>
          </a:bodyPr>
          <a:lstStyle/>
          <a:p>
            <a:pPr lvl="0"/>
            <a:r>
              <a:rPr lang="uk-UA" sz="2400" b="1" dirty="0"/>
              <a:t>Співпраця із коледжами:</a:t>
            </a:r>
          </a:p>
          <a:p>
            <a:pPr lvl="1"/>
            <a:r>
              <a:rPr lang="uk-UA" sz="2400" dirty="0"/>
              <a:t>Проходження практики на базі факультету;</a:t>
            </a:r>
          </a:p>
          <a:p>
            <a:pPr lvl="1"/>
            <a:r>
              <a:rPr lang="uk-UA" sz="2400" dirty="0"/>
              <a:t>Проведення курси з основ програмування та монтажу на </a:t>
            </a:r>
            <a:r>
              <a:rPr lang="uk-UA" sz="2400" dirty="0" err="1"/>
              <a:t>Arduino</a:t>
            </a:r>
            <a:r>
              <a:rPr lang="uk-UA" sz="2400" dirty="0"/>
              <a:t>, 3D-моделювання для Запорізького фахового коледжу комп’ютерних технологій (2024–2025 рр.).</a:t>
            </a:r>
          </a:p>
          <a:p>
            <a:pPr lvl="0"/>
            <a:r>
              <a:rPr lang="uk-UA" sz="2400" dirty="0"/>
              <a:t>Інформаційний супровід через сайт факультету, </a:t>
            </a:r>
            <a:r>
              <a:rPr lang="uk-UA" sz="2400" dirty="0" err="1"/>
              <a:t>Telegram</a:t>
            </a:r>
            <a:r>
              <a:rPr lang="uk-UA" sz="2400" dirty="0"/>
              <a:t>-канал деканату та сторінки університету в соцмережах.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D1AA32-277C-2787-DA0A-B7E086598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7" name="Picture 6" descr="Men looking at a device on a table&#10;&#10;AI-generated content may be incorrect.">
            <a:extLst>
              <a:ext uri="{FF2B5EF4-FFF2-40B4-BE49-F238E27FC236}">
                <a16:creationId xmlns:a16="http://schemas.microsoft.com/office/drawing/2014/main" id="{3E5DE13C-6483-4D9E-9B88-1506735858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800" y="2552700"/>
            <a:ext cx="3829050" cy="3829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1C27BD-73F9-004F-E31A-19A9F30BD6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7800" y="6500812"/>
            <a:ext cx="3829050" cy="2871788"/>
          </a:xfrm>
          <a:prstGeom prst="rect">
            <a:avLst/>
          </a:prstGeom>
        </p:spPr>
      </p:pic>
      <p:pic>
        <p:nvPicPr>
          <p:cNvPr id="15" name="Picture 14" descr="A group of people working on computers&#10;&#10;AI-generated content may be incorrect.">
            <a:extLst>
              <a:ext uri="{FF2B5EF4-FFF2-40B4-BE49-F238E27FC236}">
                <a16:creationId xmlns:a16="http://schemas.microsoft.com/office/drawing/2014/main" id="{764F0F36-D325-CC1B-3095-CE383047F6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531" y="3127197"/>
            <a:ext cx="3821009" cy="573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3264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A2AE0-70AF-AC21-CFB2-2AD87F8E7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2120" y="927777"/>
            <a:ext cx="14858997" cy="1494747"/>
          </a:xfrm>
        </p:spPr>
        <p:txBody>
          <a:bodyPr/>
          <a:lstStyle/>
          <a:p>
            <a:r>
              <a:rPr lang="uk-UA" b="1" dirty="0"/>
              <a:t>8. Волонтерська діяльність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6D054-DCA0-2443-C9E9-39AC79164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2120" y="2812525"/>
            <a:ext cx="9108281" cy="7241113"/>
          </a:xfrm>
        </p:spPr>
        <p:txBody>
          <a:bodyPr>
            <a:normAutofit/>
          </a:bodyPr>
          <a:lstStyle/>
          <a:p>
            <a:r>
              <a:rPr lang="uk-UA" sz="2400" dirty="0"/>
              <a:t>Постійна підтримка підрозділів ЗСУ та сил оборони:</a:t>
            </a:r>
            <a:br>
              <a:rPr lang="uk-UA" sz="2400" dirty="0"/>
            </a:br>
            <a:r>
              <a:rPr lang="uk-UA" sz="2400" dirty="0"/>
              <a:t>засоби індивідуального захисту, тактичне спорядження, обладнання, інструменти, медикаменти, медичні вироби та засоби першої (</a:t>
            </a:r>
            <a:r>
              <a:rPr lang="uk-UA" sz="2400" dirty="0" err="1"/>
              <a:t>домедичної</a:t>
            </a:r>
            <a:r>
              <a:rPr lang="uk-UA" sz="2400" dirty="0"/>
              <a:t>) допомоги.</a:t>
            </a:r>
          </a:p>
          <a:p>
            <a:r>
              <a:rPr lang="uk-UA" sz="2400" dirty="0"/>
              <a:t>Технічне </a:t>
            </a:r>
            <a:r>
              <a:rPr lang="uk-UA" sz="2400" dirty="0" err="1"/>
              <a:t>волонтерство</a:t>
            </a:r>
            <a:r>
              <a:rPr lang="uk-UA" sz="2400" dirty="0"/>
              <a:t>: ремонт, налаштування, модифікація дронів, станцій керування, засобів зв’язку, зарядних систем, сенсорних модулів.</a:t>
            </a:r>
          </a:p>
          <a:p>
            <a:r>
              <a:rPr lang="uk-UA" sz="2400" dirty="0"/>
              <a:t>Консультаційна підтримка військових і волонтерських організацій з питань телекомунікацій, </a:t>
            </a:r>
            <a:r>
              <a:rPr lang="uk-UA" sz="2400" dirty="0" err="1"/>
              <a:t>кібербезпеки</a:t>
            </a:r>
            <a:r>
              <a:rPr lang="uk-UA" sz="2400" dirty="0"/>
              <a:t> та використання дронів.</a:t>
            </a:r>
          </a:p>
          <a:p>
            <a:r>
              <a:rPr lang="uk-UA" sz="2400" dirty="0"/>
              <a:t>Окремий технічний проєкт: збір і розбирання одноразових електронних сигарет, повторне використання компонентів для створення елементів дронів та інженерних розробок оборонного призначення.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583E03-9015-4C86-A4D6-A3E403CD2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12290" name="Picture 2" descr="Немає опису світлини.">
            <a:extLst>
              <a:ext uri="{FF2B5EF4-FFF2-40B4-BE49-F238E27FC236}">
                <a16:creationId xmlns:a16="http://schemas.microsoft.com/office/drawing/2014/main" id="{A8460BEE-DD42-099E-985A-91F3F56890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98"/>
          <a:stretch>
            <a:fillRect/>
          </a:stretch>
        </p:blipFill>
        <p:spPr bwMode="auto">
          <a:xfrm>
            <a:off x="11111795" y="5905500"/>
            <a:ext cx="5432282" cy="414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922A4F-A71E-1210-D3F5-872257A40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4052" y="1223962"/>
            <a:ext cx="4010025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8094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FC8CE-8CA5-B05A-2D15-ECA2680DE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/>
              <a:t>9. Зв’язки з роботодавцями та працевлаштування випускників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C265A-B549-80F7-33A6-3B202B33D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2120" y="2726530"/>
            <a:ext cx="14858999" cy="66460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400" dirty="0"/>
              <a:t>Факультет співпрацює з провідними роботодавцями: АТ «Мотор-Січ», КП НВК «Іскра», ЗМКБ «Прогрес», Запорізька АЕС, НВП «ХАРТРОН-ЮКОМ», ПрАТ «ПЛУТОН», ТОВ «</a:t>
            </a:r>
            <a:r>
              <a:rPr lang="uk-UA" sz="2400" dirty="0" err="1"/>
              <a:t>Інфоком</a:t>
            </a:r>
            <a:r>
              <a:rPr lang="uk-UA" sz="2400" dirty="0"/>
              <a:t> ЛТД», НВК «Центр випробувань», сучасні ІТ-компанії, Національна поліція України.</a:t>
            </a:r>
          </a:p>
          <a:p>
            <a:pPr marL="0" indent="0">
              <a:buNone/>
            </a:pPr>
            <a:r>
              <a:rPr lang="uk-UA" sz="2400" dirty="0"/>
              <a:t>Укладено меморандуми про співпрацю з ТОВ «</a:t>
            </a:r>
            <a:r>
              <a:rPr lang="en-JM" sz="2400" dirty="0"/>
              <a:t>Huawei Ukraine» </a:t>
            </a:r>
            <a:r>
              <a:rPr lang="uk-UA" sz="2400" dirty="0"/>
              <a:t>та ТОВ «</a:t>
            </a:r>
            <a:r>
              <a:rPr lang="uk-UA" sz="2400" dirty="0" err="1"/>
              <a:t>Радіовимірювач</a:t>
            </a:r>
            <a:r>
              <a:rPr lang="uk-UA" sz="2400" dirty="0"/>
              <a:t>», розширено можливості практик, стажувань і спільних проєктів.</a:t>
            </a:r>
          </a:p>
          <a:p>
            <a:pPr marL="0" indent="0">
              <a:buNone/>
            </a:pPr>
            <a:r>
              <a:rPr lang="uk-UA" sz="2400" dirty="0"/>
              <a:t>Форми взаємодії з роботодавцями:</a:t>
            </a:r>
          </a:p>
          <a:p>
            <a:r>
              <a:rPr lang="uk-UA" sz="2400" dirty="0"/>
              <a:t>бази практик для студентів;</a:t>
            </a:r>
          </a:p>
          <a:p>
            <a:r>
              <a:rPr lang="uk-UA" sz="2400" dirty="0"/>
              <a:t>участь представників підприємств у розробці освітніх програм;</a:t>
            </a:r>
          </a:p>
          <a:p>
            <a:r>
              <a:rPr lang="uk-UA" sz="2400" dirty="0"/>
              <a:t>гостьові лекції, майстер-класи, технічні тури;</a:t>
            </a:r>
          </a:p>
          <a:p>
            <a:r>
              <a:rPr lang="uk-UA" sz="2400" dirty="0"/>
              <a:t>спільні заходи з популяризації інженерних та ІТ-спеціальностей.</a:t>
            </a:r>
          </a:p>
          <a:p>
            <a:pPr marL="0" indent="0">
              <a:buNone/>
            </a:pPr>
            <a:r>
              <a:rPr lang="uk-UA" sz="2400" dirty="0"/>
              <a:t>Випускники працюють інженерами, розробниками, технологами, фахівцями з </a:t>
            </a:r>
            <a:r>
              <a:rPr lang="uk-UA" sz="2400" dirty="0" err="1"/>
              <a:t>кібербезпеки</a:t>
            </a:r>
            <a:r>
              <a:rPr lang="uk-UA" sz="2400" dirty="0"/>
              <a:t>, телекомунікацій, в оборонно-промисловому комплексі, органах державної влади та секторі безпеки й оборони, зокрема в підрозділах Національної поліції України.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116DC2-23C0-E3A8-BBE4-A031D2B78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CFAB70-6834-8892-BD2C-5037CAC75F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833" t="9018" r="23780" b="8889"/>
          <a:stretch>
            <a:fillRect/>
          </a:stretch>
        </p:blipFill>
        <p:spPr>
          <a:xfrm>
            <a:off x="11734800" y="4950530"/>
            <a:ext cx="3679682" cy="342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631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F028C-2BAE-653B-E0D6-53972C4CC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10. Матеріально-технічна база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A97007-F2A3-675A-B654-DEC731434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2119" y="3374230"/>
            <a:ext cx="9032081" cy="598499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400" dirty="0"/>
              <a:t>Матеріально-технічна база факультету: навчальні аудиторії, комп’ютерні класи, спеціалізовані лабораторії.</a:t>
            </a:r>
          </a:p>
          <a:p>
            <a:pPr marL="0" lvl="0" indent="0" algn="just">
              <a:buNone/>
            </a:pPr>
            <a:r>
              <a:rPr lang="uk-UA" sz="2400" dirty="0"/>
              <a:t>Восени 2023 р. у межах проєкту USAID «Кібербезпека критично важливої інфраструктури України» університет отримав близько 200 ліцензій ПЗ (Office 365 A5, </a:t>
            </a:r>
            <a:r>
              <a:rPr lang="uk-UA" sz="2400" dirty="0" err="1"/>
              <a:t>Visual</a:t>
            </a:r>
            <a:r>
              <a:rPr lang="uk-UA" sz="2400" dirty="0"/>
              <a:t> </a:t>
            </a:r>
            <a:r>
              <a:rPr lang="uk-UA" sz="2400" dirty="0" err="1"/>
              <a:t>Studio</a:t>
            </a:r>
            <a:r>
              <a:rPr lang="uk-UA" sz="2400" dirty="0"/>
              <a:t>, Windows 11 </a:t>
            </a:r>
            <a:r>
              <a:rPr lang="uk-UA" sz="2400" dirty="0" err="1"/>
              <a:t>Pro</a:t>
            </a:r>
            <a:r>
              <a:rPr lang="uk-UA" sz="2400" dirty="0"/>
              <a:t>, </a:t>
            </a:r>
            <a:r>
              <a:rPr lang="uk-UA" sz="2400" dirty="0" err="1"/>
              <a:t>Advanced</a:t>
            </a:r>
            <a:r>
              <a:rPr lang="uk-UA" sz="2400" dirty="0"/>
              <a:t> </a:t>
            </a:r>
            <a:r>
              <a:rPr lang="uk-UA" sz="2400" dirty="0" err="1"/>
              <a:t>Threat</a:t>
            </a:r>
            <a:r>
              <a:rPr lang="uk-UA" sz="2400" dirty="0"/>
              <a:t> </a:t>
            </a:r>
            <a:r>
              <a:rPr lang="uk-UA" sz="2400" dirty="0" err="1"/>
              <a:t>Analytics</a:t>
            </a:r>
            <a:r>
              <a:rPr lang="uk-UA" sz="2400" dirty="0"/>
              <a:t>, SQL Server, Windows Server тощо), що посилило можливості факультету в розробленні, адмініструванні та захисті інформаційних систем.</a:t>
            </a:r>
          </a:p>
          <a:p>
            <a:pPr marL="0" indent="0" algn="just">
              <a:buNone/>
            </a:pPr>
            <a:r>
              <a:rPr lang="uk-UA" sz="2400" dirty="0"/>
              <a:t>Завдяки ініціативам викладачів було поповнено лабораторії вимірювальними приладами, стендами з радіотехніки й телекомунікацій, програмованими контролерами, </a:t>
            </a:r>
            <a:r>
              <a:rPr lang="uk-UA" sz="2400" dirty="0" err="1"/>
              <a:t>робототехнічними</a:t>
            </a:r>
            <a:r>
              <a:rPr lang="uk-UA" sz="2400" dirty="0"/>
              <a:t> платформами.</a:t>
            </a:r>
          </a:p>
          <a:p>
            <a:pPr marL="0" lvl="0" indent="0">
              <a:buNone/>
            </a:pPr>
            <a:endParaRPr lang="uk-UA" sz="2400" dirty="0"/>
          </a:p>
          <a:p>
            <a:endParaRPr lang="uk-UA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079FDC-C054-9CAB-BA83-F62283F1A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7" name="Picture 6" descr="A group of people in a room with computers&#10;&#10;AI-generated content may be incorrect.">
            <a:extLst>
              <a:ext uri="{FF2B5EF4-FFF2-40B4-BE49-F238E27FC236}">
                <a16:creationId xmlns:a16="http://schemas.microsoft.com/office/drawing/2014/main" id="{7421C371-851E-CE30-6096-47DB2AAA45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3543300"/>
            <a:ext cx="6000752" cy="400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3981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70922-DD53-925C-3679-764BDE72B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10. Матеріально-технічна база (2)</a:t>
            </a:r>
            <a:endParaRPr lang="uk-U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1B5CE4-6C8E-73B2-B096-B8A5910DAC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2119" y="3374230"/>
            <a:ext cx="6974681" cy="5312571"/>
          </a:xfrm>
        </p:spPr>
        <p:txBody>
          <a:bodyPr>
            <a:normAutofit lnSpcReduction="10000"/>
          </a:bodyPr>
          <a:lstStyle/>
          <a:p>
            <a:r>
              <a:rPr lang="uk-UA" sz="2400" dirty="0"/>
              <a:t>У 2025 році для оновлення лабораторної бази факультету університетом було придбано сучасне вимірювальне, паяльне, мікроскопічне та комп’ютеризоване обладнання, зокрема осцилограф, аналізатори спектра та логічних сигналів, лабораторні блоки живлення, </a:t>
            </a:r>
            <a:r>
              <a:rPr lang="uk-UA" sz="2400" dirty="0" err="1"/>
              <a:t>програматори</a:t>
            </a:r>
            <a:r>
              <a:rPr lang="uk-UA" sz="2400" dirty="0"/>
              <a:t>, </a:t>
            </a:r>
            <a:r>
              <a:rPr lang="uk-UA" sz="2400" dirty="0" err="1"/>
              <a:t>тепловізор</a:t>
            </a:r>
            <a:r>
              <a:rPr lang="uk-UA" sz="2400" dirty="0"/>
              <a:t>, мікроскопи, 3</a:t>
            </a:r>
            <a:r>
              <a:rPr lang="en-JM" sz="2400" dirty="0"/>
              <a:t>D-</a:t>
            </a:r>
            <a:r>
              <a:rPr lang="uk-UA" sz="2400" dirty="0"/>
              <a:t>принтер, інструменти для ремонту електроніки та світильники з лінзами. Загальна вартість поставленого обладнання (без позицій, що ще не доставлені) склала </a:t>
            </a:r>
            <a:r>
              <a:rPr lang="uk-UA" sz="2400" b="1" dirty="0"/>
              <a:t>350 650 грн</a:t>
            </a:r>
            <a:r>
              <a:rPr lang="uk-UA" sz="2400" dirty="0"/>
              <a:t>, що суттєво посилило можливості для виконання навчальних і науково-дослідних робіт.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844B29-B5EE-9E8D-31EF-5923C7FEE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CA36AD-B122-4F2D-78FC-6164B32FE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2075" y="2324100"/>
            <a:ext cx="2283619" cy="40597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1AA6AC-DC75-96ED-CF78-B5AE1406C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6253" y="2743200"/>
            <a:ext cx="3200400" cy="2400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0FA70F-24B5-52B4-DCAB-6F8F68DED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4195093" y="6000750"/>
            <a:ext cx="2207419" cy="39242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908ADC-DB9F-C8CF-2C86-24B4248A8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4257" y="5309651"/>
            <a:ext cx="2880062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43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F18F3-4E75-F852-B5A7-6D632C769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10. Матеріально-технічна база (3)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C6EE5-A6F6-B86C-BA34-AF95777C5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2119" y="3374230"/>
            <a:ext cx="9489281" cy="6493670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uk-UA" sz="3400" dirty="0"/>
              <a:t>Упродовж повномасштабної війни частина матеріально-технічної бази зазнала пошкоджень декілька разів.</a:t>
            </a:r>
          </a:p>
          <a:p>
            <a:pPr lvl="0"/>
            <a:r>
              <a:rPr lang="uk-UA" sz="3400" dirty="0"/>
              <a:t>2025 р.: внаслідок удару по ворожому об’єкту суттєво зруйновано 3-й корпус, де розміщувалися аудиторії та лабораторії факультету.</a:t>
            </a:r>
          </a:p>
          <a:p>
            <a:pPr lvl="0"/>
            <a:r>
              <a:rPr lang="uk-UA" sz="3400" dirty="0"/>
              <a:t>Завдяки волонтерській допомозі та підтримці партнерів придбано обладнання на суму близько </a:t>
            </a:r>
            <a:r>
              <a:rPr lang="uk-UA" sz="3400" b="1" dirty="0"/>
              <a:t>250 тис. грн</a:t>
            </a:r>
            <a:r>
              <a:rPr lang="uk-UA" sz="3400" dirty="0"/>
              <a:t>, що дозволило частково відновити проведення занять і лабораторних робіт.</a:t>
            </a:r>
          </a:p>
          <a:p>
            <a:pPr lvl="0"/>
            <a:r>
              <a:rPr lang="uk-UA" sz="3400" dirty="0"/>
              <a:t>Зберігається потреба в подальшому оновленні бази:</a:t>
            </a:r>
          </a:p>
          <a:p>
            <a:pPr lvl="1"/>
            <a:r>
              <a:rPr lang="uk-UA" sz="3400" dirty="0"/>
              <a:t>високочастотна вимірювальна техніка;</a:t>
            </a:r>
          </a:p>
          <a:p>
            <a:pPr lvl="1"/>
            <a:r>
              <a:rPr lang="uk-UA" sz="3400" dirty="0"/>
              <a:t>сучасні телекомунікаційні стенди;</a:t>
            </a:r>
          </a:p>
          <a:p>
            <a:pPr lvl="1"/>
            <a:r>
              <a:rPr lang="uk-UA" sz="3400" dirty="0"/>
              <a:t>обчислювальні ресурси для обробки великих даних і моделювання складних технічних систем;</a:t>
            </a:r>
          </a:p>
          <a:p>
            <a:pPr lvl="1"/>
            <a:r>
              <a:rPr lang="uk-UA" sz="3400" dirty="0" err="1"/>
              <a:t>безлунна</a:t>
            </a:r>
            <a:r>
              <a:rPr lang="uk-UA" sz="3400" dirty="0"/>
              <a:t> камера для проведення досліджень.</a:t>
            </a:r>
            <a:r>
              <a:rPr lang="uk-UA" dirty="0"/>
              <a:t> </a:t>
            </a:r>
          </a:p>
          <a:p>
            <a:endParaRPr lang="uk-U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94E87-8E17-FD68-F4DA-315C8DAF5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7" name="Picture 6" descr="A box with a few items on it&#10;&#10;AI-generated content may be incorrect.">
            <a:extLst>
              <a:ext uri="{FF2B5EF4-FFF2-40B4-BE49-F238E27FC236}">
                <a16:creationId xmlns:a16="http://schemas.microsoft.com/office/drawing/2014/main" id="{E78AD3E0-476F-65F0-4F64-C96D7FF13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0" y="2630822"/>
            <a:ext cx="3400424" cy="4533899"/>
          </a:xfrm>
          <a:prstGeom prst="rect">
            <a:avLst/>
          </a:prstGeom>
        </p:spPr>
      </p:pic>
      <p:pic>
        <p:nvPicPr>
          <p:cNvPr id="9" name="Picture 8" descr="A machine on a table&#10;&#10;AI-generated content may be incorrect.">
            <a:extLst>
              <a:ext uri="{FF2B5EF4-FFF2-40B4-BE49-F238E27FC236}">
                <a16:creationId xmlns:a16="http://schemas.microsoft.com/office/drawing/2014/main" id="{EEEE0408-26F8-ADFA-820C-82F5DCBE05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89"/>
          <a:stretch>
            <a:fillRect/>
          </a:stretch>
        </p:blipFill>
        <p:spPr>
          <a:xfrm>
            <a:off x="10972800" y="7369199"/>
            <a:ext cx="3400424" cy="2628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F25090-6CA6-7132-E29F-823BE4FA51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5926" b="10741"/>
          <a:stretch>
            <a:fillRect/>
          </a:stretch>
        </p:blipFill>
        <p:spPr>
          <a:xfrm>
            <a:off x="14554200" y="3215648"/>
            <a:ext cx="3399084" cy="553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68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FA111-0092-5C62-9FEE-6E6C2D4BB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altLang="uk-UA" b="1" cap="none" dirty="0">
                <a:latin typeface="Arial" panose="020B0604020202020204" pitchFamily="34" charset="0"/>
              </a:rPr>
              <a:t>2.1. Структура факультету інформаційної безпеки та електронних комунікацій</a:t>
            </a:r>
            <a:endParaRPr lang="uk-U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B441E4-11E7-375D-D4F2-2690B0797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32F77177-06B5-AB94-0707-6C8FEADF6EE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712120" y="3009900"/>
            <a:ext cx="15204281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ФІБЕК</a:t>
            </a:r>
            <a:r>
              <a:rPr kumimoji="0" lang="uk-UA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здійснює освітню діяльність через три випускові кафедри: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Кафедра «Інформаційна безпека та </a:t>
            </a:r>
            <a:r>
              <a:rPr kumimoji="0" lang="uk-UA" altLang="uk-UA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наноелектроніка</a:t>
            </a:r>
            <a:r>
              <a:rPr kumimoji="0" lang="uk-UA" altLang="uk-UA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»</a:t>
            </a:r>
            <a:endParaRPr kumimoji="0" lang="uk-UA" altLang="uk-UA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F5 «Кібербезпека та захист інформації»: 2 ОП (бакалавр), 2 ОП (магістр)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G5 «Електроніка, електронні комунікації, приладобудування та радіотехніка»: 1 ОП (бакалавр), 1 ОП (магістр)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G6 «Інформаційно-вимірювальні технології»: 1 ОП (бакалавр)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E6 «Прикладна фізика та </a:t>
            </a:r>
            <a:r>
              <a:rPr kumimoji="0" lang="uk-UA" altLang="uk-UA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наноматеріали</a:t>
            </a:r>
            <a:r>
              <a:rPr kumimoji="0" lang="uk-UA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»: 1 ОП (доктор філософії)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Кафедра «Інформаційні технології електронних засобів»</a:t>
            </a:r>
            <a:endParaRPr kumimoji="0" lang="uk-UA" altLang="uk-UA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G5: 2 ОП (бакалавр), 1 ОП (магістр), 1 ОП (доктор філософії – спільно з кафедрою РТТ)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G7 «Автоматизація, комп’ютерно-інтегровані технології та робототехніка»: 1 ОП (бакалавр), 1 ОП (магістр)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Кафедра «Радіотехніка та телекомунікації»</a:t>
            </a:r>
            <a:endParaRPr kumimoji="0" lang="uk-UA" altLang="uk-UA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G5: 3 ОП (бакалавр), 2 ОП (магістр), 1 ОП (доктор філософії – спільно з кафедрою ІТЕЗ)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Управління факультетом:</a:t>
            </a:r>
            <a:endParaRPr kumimoji="0" lang="uk-UA" altLang="uk-UA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декан та заступники декана;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вчена рада факультету (завідувачі кафедр, професорсько-викладацький склад, представники студентства), науково-методична рада факультету.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8064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99E82-9AB1-F1F5-CA84-6E7977407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11. Основні підсумки діяльності ФІБЕК (2021–2025)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9B095-D9BF-3782-FC2C-7CE1E6A56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uk-UA" dirty="0"/>
              <a:t>Підтримано та оновлено освітні програми (</a:t>
            </a:r>
            <a:r>
              <a:rPr lang="en-JM" dirty="0"/>
              <a:t>F5, G5, G6, G7, E6), </a:t>
            </a:r>
            <a:r>
              <a:rPr lang="uk-UA" dirty="0"/>
              <a:t>успішно акредитовано 4 ОП, оновлено ≈95% дисциплін.</a:t>
            </a:r>
          </a:p>
          <a:p>
            <a:r>
              <a:rPr lang="uk-UA" dirty="0"/>
              <a:t>Досягнуто суттєвих наукових результатів: 102 публікації в </a:t>
            </a:r>
            <a:r>
              <a:rPr lang="en-JM" dirty="0"/>
              <a:t>Scopus/</a:t>
            </a:r>
            <a:r>
              <a:rPr lang="en-JM" dirty="0" err="1"/>
              <a:t>WoS</a:t>
            </a:r>
            <a:r>
              <a:rPr lang="en-JM" dirty="0"/>
              <a:t>, 60 </a:t>
            </a:r>
            <a:r>
              <a:rPr lang="uk-UA" dirty="0"/>
              <a:t>фахових статей, 395 тез; регулярно проводиться міжнародна конференція та інші наукові заходи.</a:t>
            </a:r>
          </a:p>
          <a:p>
            <a:r>
              <a:rPr lang="uk-UA" dirty="0"/>
              <a:t>Розвинуто міжнародну співпрацю (</a:t>
            </a:r>
            <a:r>
              <a:rPr lang="en-JM" dirty="0"/>
              <a:t>Erasmus+, DAAD, </a:t>
            </a:r>
            <a:r>
              <a:rPr lang="uk-UA" dirty="0"/>
              <a:t>стажування, спільні проєкти, запрошені лекції).</a:t>
            </a:r>
          </a:p>
          <a:p>
            <a:r>
              <a:rPr lang="uk-UA" dirty="0"/>
              <a:t>Активізовано роботу зі здобувачами: гуртки, змагання, стартапи, патріотично-виховна та волонтерська діяльність на підтримку ЗСУ.</a:t>
            </a:r>
          </a:p>
          <a:p>
            <a:r>
              <a:rPr lang="uk-UA" dirty="0"/>
              <a:t>Посилено взаємодію з роботодавцями, оновлено частину матеріально-технічної бази, сформовано стабільний позабюджетний внесок через Науковий парк.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345D1A-35E2-9C49-4C2F-395DA6DE0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9945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1933D-6DFE-37C9-A4AC-5B3F89009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12 (2). Шляхи подолання проблем</a:t>
            </a:r>
            <a:br>
              <a:rPr lang="uk-UA" dirty="0"/>
            </a:br>
            <a:endParaRPr lang="uk-U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F6E12-C36D-E3B0-62A4-923C11E93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uk-UA" dirty="0"/>
              <a:t>Активізація грантової та проєктної діяльності (національні й міжнародні конкурси, партнерські проєкти з бізнесом) для оновлення лабораторій і підтримки досліджень.</a:t>
            </a:r>
          </a:p>
          <a:p>
            <a:pPr lvl="0"/>
            <a:r>
              <a:rPr lang="uk-UA" dirty="0"/>
              <a:t>Розвиток дуальної освіти та спільних навчальних курсів / програм із роботодавцями.</a:t>
            </a:r>
          </a:p>
          <a:p>
            <a:pPr lvl="0"/>
            <a:r>
              <a:rPr lang="uk-UA" dirty="0"/>
              <a:t>Посилення профорієнтаційної роботи та присутності факультету в інформаційному просторі.</a:t>
            </a:r>
          </a:p>
          <a:p>
            <a:pPr lvl="0"/>
            <a:r>
              <a:rPr lang="uk-UA" dirty="0"/>
              <a:t>Підтримка молодих викладачів, стимулювання їхньої наукової активності, залучення до міжнародних проєктів.</a:t>
            </a:r>
          </a:p>
          <a:p>
            <a:pPr lvl="0"/>
            <a:r>
              <a:rPr lang="uk-UA" dirty="0"/>
              <a:t>Системна робота з психологічної підтримки студентів і співробітників, профілактика професійного вигорання.</a:t>
            </a:r>
          </a:p>
          <a:p>
            <a:endParaRPr lang="uk-U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08D032-DEA3-7719-63D4-0D3E013F5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2679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2B900-394C-41E2-CA96-6181550ED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12 (1). Основні проблеми та ризики</a:t>
            </a:r>
            <a:endParaRPr lang="uk-U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86AA5-8F55-F887-84E1-B7107549B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uk-UA" dirty="0"/>
              <a:t>Обмежені можливості фінансування модернізації матеріально-технічної бази, особливо у воєнний час.</a:t>
            </a:r>
          </a:p>
          <a:p>
            <a:pPr lvl="0"/>
            <a:r>
              <a:rPr lang="uk-UA" dirty="0"/>
              <a:t>Конкуренція за абітурієнтів з боку інших ЗВО та приватних ІТ-шкіл із короткостроковими курсами.</a:t>
            </a:r>
          </a:p>
          <a:p>
            <a:pPr lvl="0"/>
            <a:r>
              <a:rPr lang="uk-UA" dirty="0"/>
              <a:t>Безпекові ризики, що ускладнюють проведення очних занять, лабораторних робіт і практик на підприємствах.</a:t>
            </a:r>
          </a:p>
          <a:p>
            <a:pPr lvl="0"/>
            <a:r>
              <a:rPr lang="uk-UA" dirty="0"/>
              <a:t>Кадрові виклики: старіння частини НПП, ризик виїзду молодих викладачів та науковців за кордон.</a:t>
            </a:r>
          </a:p>
          <a:p>
            <a:pPr lvl="0"/>
            <a:r>
              <a:rPr lang="uk-UA" dirty="0"/>
              <a:t>Психологічна втома й вигорання студентів та викладачів через тривалу війну.</a:t>
            </a:r>
          </a:p>
          <a:p>
            <a:endParaRPr lang="uk-U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34DE4-BE3D-5959-5B1B-20D5E9C78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3455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BB4E0-C8AD-07E3-ED53-0ACF15A0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/>
              <a:t>13. Перспективи розвитку факультету </a:t>
            </a:r>
            <a:br>
              <a:rPr lang="uk-UA" b="1" dirty="0"/>
            </a:br>
            <a:r>
              <a:rPr lang="uk-UA" b="1" dirty="0"/>
              <a:t>(2026–2030 роки)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770A8-FB37-0284-905E-4AF6E43E0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2117" y="3145632"/>
            <a:ext cx="14858999" cy="5312571"/>
          </a:xfrm>
        </p:spPr>
        <p:txBody>
          <a:bodyPr>
            <a:noAutofit/>
          </a:bodyPr>
          <a:lstStyle/>
          <a:p>
            <a:pPr lvl="0">
              <a:spcBef>
                <a:spcPts val="600"/>
              </a:spcBef>
            </a:pPr>
            <a:r>
              <a:rPr lang="uk-UA" sz="2400" b="1" dirty="0"/>
              <a:t>Посилення освітніх програм, </a:t>
            </a:r>
            <a:r>
              <a:rPr lang="uk-UA" sz="2400" dirty="0"/>
              <a:t>нові міждисциплінарні модулі (AI, </a:t>
            </a:r>
            <a:r>
              <a:rPr lang="uk-UA" sz="2400" dirty="0" err="1"/>
              <a:t>data</a:t>
            </a:r>
            <a:r>
              <a:rPr lang="uk-UA" sz="2400" dirty="0"/>
              <a:t> </a:t>
            </a:r>
            <a:r>
              <a:rPr lang="uk-UA" sz="2400" dirty="0" err="1"/>
              <a:t>science</a:t>
            </a:r>
            <a:r>
              <a:rPr lang="uk-UA" sz="2400" dirty="0"/>
              <a:t>, безпека критичних </a:t>
            </a:r>
            <a:r>
              <a:rPr lang="uk-UA" sz="2400" dirty="0" err="1"/>
              <a:t>інфраструктур</a:t>
            </a:r>
            <a:r>
              <a:rPr lang="uk-UA" sz="2400" dirty="0"/>
              <a:t>).</a:t>
            </a:r>
          </a:p>
          <a:p>
            <a:pPr lvl="0">
              <a:spcBef>
                <a:spcPts val="600"/>
              </a:spcBef>
            </a:pPr>
            <a:r>
              <a:rPr lang="uk-UA" sz="2400" b="1" dirty="0"/>
              <a:t>Розвиток дослідницької інфраструктури: </a:t>
            </a:r>
            <a:r>
              <a:rPr lang="uk-UA" sz="2400" dirty="0"/>
              <a:t>створення та оновлення лабораторій і дослідницьких центрів у пріоритетних напрямах.</a:t>
            </a:r>
          </a:p>
          <a:p>
            <a:pPr lvl="0">
              <a:spcBef>
                <a:spcPts val="600"/>
              </a:spcBef>
            </a:pPr>
            <a:r>
              <a:rPr lang="uk-UA" sz="2400" b="1" dirty="0"/>
              <a:t>Збільшення позабюджетного фінансування: </a:t>
            </a:r>
            <a:r>
              <a:rPr lang="uk-UA" sz="2400" dirty="0"/>
              <a:t>гранти, </a:t>
            </a:r>
            <a:r>
              <a:rPr lang="uk-UA" sz="2400" dirty="0" err="1"/>
              <a:t>госпдоговірні</a:t>
            </a:r>
            <a:r>
              <a:rPr lang="uk-UA" sz="2400" dirty="0"/>
              <a:t> теми, партнерські програми з промисловістю та ІТ-компаніями.</a:t>
            </a:r>
          </a:p>
          <a:p>
            <a:pPr lvl="0">
              <a:spcBef>
                <a:spcPts val="600"/>
              </a:spcBef>
            </a:pPr>
            <a:r>
              <a:rPr lang="uk-UA" sz="2400" b="1" dirty="0"/>
              <a:t>Міжнародна інтеграція</a:t>
            </a:r>
            <a:r>
              <a:rPr lang="uk-UA" sz="2400" dirty="0"/>
              <a:t>: розширення участі в </a:t>
            </a:r>
            <a:r>
              <a:rPr lang="uk-UA" sz="2400" dirty="0" err="1"/>
              <a:t>Erasmus</a:t>
            </a:r>
            <a:r>
              <a:rPr lang="uk-UA" sz="2400" dirty="0"/>
              <a:t>+, DAAD, </a:t>
            </a:r>
            <a:r>
              <a:rPr lang="uk-UA" sz="2400" dirty="0" err="1"/>
              <a:t>Horizon</a:t>
            </a:r>
            <a:r>
              <a:rPr lang="uk-UA" sz="2400" dirty="0"/>
              <a:t> </a:t>
            </a:r>
            <a:r>
              <a:rPr lang="uk-UA" sz="2400" dirty="0" err="1"/>
              <a:t>Europe</a:t>
            </a:r>
            <a:r>
              <a:rPr lang="uk-UA" sz="2400" dirty="0"/>
              <a:t>; спільні магістерські та </a:t>
            </a:r>
            <a:r>
              <a:rPr lang="uk-UA" sz="2400" dirty="0" err="1"/>
              <a:t>PhD</a:t>
            </a:r>
            <a:r>
              <a:rPr lang="uk-UA" sz="2400" dirty="0"/>
              <a:t>-програми з університетами-партнерами.</a:t>
            </a:r>
          </a:p>
          <a:p>
            <a:pPr lvl="0">
              <a:spcBef>
                <a:spcPts val="600"/>
              </a:spcBef>
            </a:pPr>
            <a:r>
              <a:rPr lang="uk-UA" sz="2400" b="1" dirty="0"/>
              <a:t>Розвиток людського капіталу: </a:t>
            </a:r>
            <a:r>
              <a:rPr lang="uk-UA" sz="2400" dirty="0"/>
              <a:t>підтримка молодих викладачів, захист дисертацій, зростання частки викладачів із досвідом роботи в галузі.</a:t>
            </a:r>
          </a:p>
          <a:p>
            <a:pPr lvl="0">
              <a:spcBef>
                <a:spcPts val="600"/>
              </a:spcBef>
            </a:pPr>
            <a:r>
              <a:rPr lang="uk-UA" sz="2400" b="1" dirty="0"/>
              <a:t>Патріотична та профорієнтаційна робота</a:t>
            </a:r>
            <a:r>
              <a:rPr lang="uk-UA" sz="2400" dirty="0"/>
              <a:t>: продовження й посилення роботи, підтримка ЗСУ та громадянського суспільства.</a:t>
            </a:r>
          </a:p>
          <a:p>
            <a:pPr lvl="0">
              <a:spcBef>
                <a:spcPts val="600"/>
              </a:spcBef>
            </a:pPr>
            <a:r>
              <a:rPr lang="uk-UA" sz="2400" b="1" dirty="0"/>
              <a:t>Очікуваний результат до 2030 року: </a:t>
            </a:r>
            <a:r>
              <a:rPr lang="uk-UA" sz="2400" dirty="0"/>
              <a:t>зміцнення позицій факультету як центру інженерної та ІТ-освіти, вагомий внесок у відбудову та модернізацію України.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E636B4-D6AD-A9E7-EC3C-787789B0B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56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7459C-C1C5-66B3-F0FC-FC7FB8EF1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 b="1" cap="none" dirty="0">
                <a:latin typeface="Arial" panose="020B0604020202020204" pitchFamily="34" charset="0"/>
              </a:rPr>
              <a:t>2.2. Спеціальності та освітні програми факультету</a:t>
            </a:r>
            <a:r>
              <a:rPr lang="en-US" altLang="uk-UA" b="1" cap="none" dirty="0">
                <a:latin typeface="Arial" panose="020B0604020202020204" pitchFamily="34" charset="0"/>
              </a:rPr>
              <a:t> (</a:t>
            </a:r>
            <a:r>
              <a:rPr lang="ru-RU" altLang="uk-UA" b="1" cap="none" dirty="0">
                <a:latin typeface="Arial" panose="020B0604020202020204" pitchFamily="34" charset="0"/>
              </a:rPr>
              <a:t>перший </a:t>
            </a:r>
            <a:r>
              <a:rPr lang="ru-RU" altLang="uk-UA" b="1" cap="none" dirty="0" err="1">
                <a:latin typeface="Arial" panose="020B0604020202020204" pitchFamily="34" charset="0"/>
              </a:rPr>
              <a:t>рівень</a:t>
            </a:r>
            <a:r>
              <a:rPr lang="ru-RU" altLang="uk-UA" b="1" cap="none" dirty="0">
                <a:latin typeface="Arial" panose="020B0604020202020204" pitchFamily="34" charset="0"/>
              </a:rPr>
              <a:t>)</a:t>
            </a:r>
            <a:endParaRPr lang="uk-U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B25600-D2A8-82A5-9DA5-1A33D250E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AFC19119-6BA4-C031-62F5-A9A03B0740B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383127" y="3251333"/>
            <a:ext cx="14187989" cy="612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F5 «Кібербезпека та захист інформації»</a:t>
            </a:r>
            <a:endParaRPr kumimoji="0" lang="uk-UA" altLang="uk-UA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ОП «</a:t>
            </a:r>
            <a:r>
              <a:rPr kumimoji="0" lang="uk-UA" altLang="uk-UA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Кіберстійкість</a:t>
            </a:r>
            <a:r>
              <a:rPr kumimoji="0" lang="uk-UA" altLang="uk-UA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цифрових платформ та мережевої інфраструктури»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ОП «Технічний захист інфраструктури об’єктів інформаційної діяльності»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G5 «Електроніка, електронні комунікації, приладобудування та радіотехніка»</a:t>
            </a:r>
            <a:endParaRPr kumimoji="0" lang="uk-UA" altLang="uk-UA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ОП «Інженерія та програмування в радіоелектроніці»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ОП «Інтелектуальні технології </a:t>
            </a:r>
            <a:r>
              <a:rPr kumimoji="0" lang="uk-UA" altLang="uk-UA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мікросистемної</a:t>
            </a:r>
            <a:r>
              <a:rPr kumimoji="0" lang="uk-UA" altLang="uk-UA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радіоелектронної техніки»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ОП «Інформаційні мережі зв’язку»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ОП «Мікро- та </a:t>
            </a:r>
            <a:r>
              <a:rPr kumimoji="0" lang="uk-UA" altLang="uk-UA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наноелектронні</a:t>
            </a:r>
            <a:r>
              <a:rPr kumimoji="0" lang="uk-UA" altLang="uk-UA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прилади і пристрої»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ОП «Радіоелектронні апарати та засоби» (не здійснюється набір)</a:t>
            </a:r>
          </a:p>
          <a:p>
            <a:pPr marL="457200" lvl="1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Char char="•"/>
            </a:pPr>
            <a:r>
              <a:rPr kumimoji="0" lang="uk-UA" altLang="uk-UA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ОП «</a:t>
            </a:r>
            <a:r>
              <a:rPr lang="uk-UA" altLang="uk-UA" sz="2800" dirty="0">
                <a:latin typeface="Arial" panose="020B0604020202020204" pitchFamily="34" charset="0"/>
              </a:rPr>
              <a:t>Радіотехніка» (не здійснюється набір)</a:t>
            </a:r>
            <a:endParaRPr kumimoji="0" lang="uk-UA" altLang="uk-UA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G6 «Інформаційно-вимірювальні технології»</a:t>
            </a:r>
            <a:endParaRPr kumimoji="0" lang="uk-UA" altLang="uk-UA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ОП «Інформаційні системи моніторингу та контролю»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G7 «Автоматизація, комп’ютерно-інтегровані технології та робототехніка»</a:t>
            </a:r>
            <a:endParaRPr kumimoji="0" lang="uk-UA" altLang="uk-UA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ОП «Автоматизація, </a:t>
            </a:r>
            <a:r>
              <a:rPr kumimoji="0" lang="uk-UA" altLang="uk-UA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мехатроніка</a:t>
            </a:r>
            <a:r>
              <a:rPr kumimoji="0" lang="uk-UA" altLang="uk-UA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та робототехніка»</a:t>
            </a:r>
          </a:p>
        </p:txBody>
      </p:sp>
    </p:spTree>
    <p:extLst>
      <p:ext uri="{BB962C8B-B14F-4D97-AF65-F5344CB8AC3E}">
        <p14:creationId xmlns:p14="http://schemas.microsoft.com/office/powerpoint/2010/main" val="3798665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5C1CC-5B85-C695-6BD4-D358B207D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43489-CC5A-732A-431C-1D9718FF9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 b="1" cap="none" dirty="0">
                <a:latin typeface="Arial" panose="020B0604020202020204" pitchFamily="34" charset="0"/>
              </a:rPr>
              <a:t>2.2. Спеціальності та освітні програми факультету</a:t>
            </a:r>
            <a:r>
              <a:rPr lang="en-US" altLang="uk-UA" b="1" cap="none" dirty="0">
                <a:latin typeface="Arial" panose="020B0604020202020204" pitchFamily="34" charset="0"/>
              </a:rPr>
              <a:t> (</a:t>
            </a:r>
            <a:r>
              <a:rPr lang="uk-UA" altLang="uk-UA" b="1" cap="none" dirty="0">
                <a:latin typeface="Arial" panose="020B0604020202020204" pitchFamily="34" charset="0"/>
              </a:rPr>
              <a:t>другий та третій рівні</a:t>
            </a:r>
            <a:r>
              <a:rPr lang="ru-RU" altLang="uk-UA" b="1" cap="none" dirty="0">
                <a:latin typeface="Arial" panose="020B0604020202020204" pitchFamily="34" charset="0"/>
              </a:rPr>
              <a:t>)</a:t>
            </a:r>
            <a:endParaRPr lang="uk-U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F0E27C-ED7A-764C-42A0-10E986A60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B9363D54-A76A-AACF-CBFC-5D6387B24C3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047623" y="3171442"/>
            <a:ext cx="14187989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uk-UA" altLang="uk-UA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Магістратура: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F5 «Кібербезпека та захист інформації»</a:t>
            </a:r>
            <a:endParaRPr kumimoji="0" lang="uk-UA" altLang="uk-UA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ОП «</a:t>
            </a:r>
            <a:r>
              <a:rPr kumimoji="0" lang="uk-UA" altLang="uk-UA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Кіберстійкість</a:t>
            </a:r>
            <a:r>
              <a:rPr kumimoji="0" lang="uk-UA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цифрових платформ та мережевої інфраструктури»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ОП «Технічний захист інфраструктури об’єктів інформаційної діяльності»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G5 «Електроніка, електронні комунікації, приладобудування та радіотехніка»</a:t>
            </a:r>
            <a:endParaRPr kumimoji="0" lang="uk-UA" altLang="uk-UA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ОП «Інтелектуальні технології </a:t>
            </a:r>
            <a:r>
              <a:rPr kumimoji="0" lang="uk-UA" altLang="uk-UA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мікросистемної</a:t>
            </a:r>
            <a:r>
              <a:rPr kumimoji="0" lang="uk-UA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радіоелектронної техніки»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ОП «Інформаційні мережі зв’язку»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ОП «Мікро- та </a:t>
            </a:r>
            <a:r>
              <a:rPr kumimoji="0" lang="uk-UA" altLang="uk-UA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наноелектронні</a:t>
            </a:r>
            <a:r>
              <a:rPr kumimoji="0" lang="uk-UA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прилади і пристрої»</a:t>
            </a:r>
          </a:p>
          <a:p>
            <a:pPr marL="457200" lvl="1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Char char="•"/>
            </a:pPr>
            <a:r>
              <a:rPr kumimoji="0" lang="uk-UA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ОП «</a:t>
            </a:r>
            <a:r>
              <a:rPr lang="uk-UA" altLang="uk-UA" sz="2400" dirty="0">
                <a:latin typeface="Arial" panose="020B0604020202020204" pitchFamily="34" charset="0"/>
              </a:rPr>
              <a:t>Радіотехніка»</a:t>
            </a:r>
            <a:endParaRPr kumimoji="0" lang="uk-UA" altLang="uk-UA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G7 «Автоматизація, комп’ютерно-інтегровані технології та робототехніка»</a:t>
            </a:r>
            <a:endParaRPr kumimoji="0" lang="uk-UA" altLang="uk-UA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ОНП «Автоматизація, </a:t>
            </a:r>
            <a:r>
              <a:rPr kumimoji="0" lang="uk-UA" altLang="uk-UA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мехатроніка</a:t>
            </a:r>
            <a:r>
              <a:rPr kumimoji="0" lang="uk-UA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та робототехніка»</a:t>
            </a:r>
            <a:endParaRPr lang="uk-UA" altLang="uk-UA" sz="2400" dirty="0">
              <a:latin typeface="Arial" panose="020B0604020202020204" pitchFamily="34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8FC42C39-9FA5-C21F-EBD4-9B210EF7DC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7622" y="7581900"/>
            <a:ext cx="14187989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marL="342900" indent="-342900" algn="l" defTabSz="1371600" rtl="0" eaLnBrk="1" latinLnBrk="0" hangingPunct="1">
              <a:lnSpc>
                <a:spcPct val="120000"/>
              </a:lnSpc>
              <a:spcBef>
                <a:spcPts val="1500"/>
              </a:spcBef>
              <a:buSzPct val="125000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120000"/>
              </a:lnSpc>
              <a:spcBef>
                <a:spcPts val="750"/>
              </a:spcBef>
              <a:buSzPct val="125000"/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120000"/>
              </a:lnSpc>
              <a:spcBef>
                <a:spcPts val="750"/>
              </a:spcBef>
              <a:buSzPct val="125000"/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120000"/>
              </a:lnSpc>
              <a:spcBef>
                <a:spcPts val="75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120000"/>
              </a:lnSpc>
              <a:spcBef>
                <a:spcPts val="75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120000"/>
              </a:lnSpc>
              <a:spcBef>
                <a:spcPts val="750"/>
              </a:spcBef>
              <a:buSzPct val="125000"/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120000"/>
              </a:lnSpc>
              <a:spcBef>
                <a:spcPts val="750"/>
              </a:spcBef>
              <a:buSzPct val="125000"/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120000"/>
              </a:lnSpc>
              <a:spcBef>
                <a:spcPts val="750"/>
              </a:spcBef>
              <a:buSzPct val="125000"/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120000"/>
              </a:lnSpc>
              <a:spcBef>
                <a:spcPts val="750"/>
              </a:spcBef>
              <a:buSzPct val="125000"/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Char char="•"/>
            </a:pPr>
            <a:r>
              <a:rPr lang="uk-UA" altLang="uk-UA" sz="2400" b="1" dirty="0">
                <a:latin typeface="Arial" panose="020B0604020202020204" pitchFamily="34" charset="0"/>
              </a:rPr>
              <a:t>Аспірантура:</a:t>
            </a:r>
          </a:p>
          <a:p>
            <a:pPr mar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Char char="•"/>
            </a:pPr>
            <a:r>
              <a:rPr lang="uk-UA" altLang="uk-UA" sz="2400" b="1" dirty="0">
                <a:latin typeface="Arial" panose="020B0604020202020204" pitchFamily="34" charset="0"/>
              </a:rPr>
              <a:t>G5 «Електроніка, електронні комунікації, приладобудування та радіотехніка»</a:t>
            </a:r>
            <a:endParaRPr lang="uk-UA" altLang="uk-UA" sz="2400" dirty="0">
              <a:latin typeface="Arial" panose="020B0604020202020204" pitchFamily="34" charset="0"/>
            </a:endParaRPr>
          </a:p>
          <a:p>
            <a:pPr marL="457200" lvl="1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Char char="•"/>
            </a:pPr>
            <a:r>
              <a:rPr lang="uk-UA" altLang="uk-UA" sz="2400" dirty="0">
                <a:latin typeface="Arial" panose="020B0604020202020204" pitchFamily="34" charset="0"/>
              </a:rPr>
              <a:t>ОНП «Телекомунікації та радіотехніка»</a:t>
            </a:r>
          </a:p>
          <a:p>
            <a:pPr mar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Char char="•"/>
            </a:pPr>
            <a:r>
              <a:rPr lang="en-US" altLang="uk-UA" sz="2400" b="1" dirty="0">
                <a:latin typeface="Arial" panose="020B0604020202020204" pitchFamily="34" charset="0"/>
              </a:rPr>
              <a:t>E6</a:t>
            </a:r>
            <a:r>
              <a:rPr lang="uk-UA" altLang="uk-UA" sz="2400" b="1" dirty="0">
                <a:latin typeface="Arial" panose="020B0604020202020204" pitchFamily="34" charset="0"/>
              </a:rPr>
              <a:t> «</a:t>
            </a:r>
            <a:r>
              <a:rPr lang="uk-UA" sz="2400" b="1" dirty="0">
                <a:latin typeface="Arial" panose="020B0604020202020204" pitchFamily="34" charset="0"/>
              </a:rPr>
              <a:t>Прикладна</a:t>
            </a:r>
            <a:r>
              <a:rPr lang="ru-RU" altLang="uk-UA" sz="2400" b="1" dirty="0">
                <a:latin typeface="Arial" panose="020B0604020202020204" pitchFamily="34" charset="0"/>
              </a:rPr>
              <a:t> </a:t>
            </a:r>
            <a:r>
              <a:rPr lang="uk-UA" altLang="uk-UA" sz="2400" b="1" dirty="0">
                <a:latin typeface="Arial" panose="020B0604020202020204" pitchFamily="34" charset="0"/>
              </a:rPr>
              <a:t>фізика та </a:t>
            </a:r>
            <a:r>
              <a:rPr lang="uk-UA" altLang="uk-UA" sz="2400" b="1" dirty="0" err="1">
                <a:latin typeface="Arial" panose="020B0604020202020204" pitchFamily="34" charset="0"/>
              </a:rPr>
              <a:t>наноматеріали</a:t>
            </a:r>
            <a:r>
              <a:rPr lang="uk-UA" altLang="uk-UA" sz="2400" b="1" dirty="0">
                <a:latin typeface="Arial" panose="020B0604020202020204" pitchFamily="34" charset="0"/>
              </a:rPr>
              <a:t>»</a:t>
            </a:r>
            <a:endParaRPr lang="uk-UA" altLang="uk-UA" sz="2400" dirty="0">
              <a:latin typeface="Arial" panose="020B0604020202020204" pitchFamily="34" charset="0"/>
            </a:endParaRPr>
          </a:p>
          <a:p>
            <a:pPr marL="457200" lvl="1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Char char="•"/>
            </a:pPr>
            <a:r>
              <a:rPr lang="uk-UA" altLang="uk-UA" sz="2400" dirty="0">
                <a:latin typeface="Arial" panose="020B0604020202020204" pitchFamily="34" charset="0"/>
              </a:rPr>
              <a:t>ОНП «Прикладна фізика та </a:t>
            </a:r>
            <a:r>
              <a:rPr lang="uk-UA" altLang="uk-UA" sz="2400" dirty="0" err="1">
                <a:latin typeface="Arial" panose="020B0604020202020204" pitchFamily="34" charset="0"/>
              </a:rPr>
              <a:t>наноматеріали</a:t>
            </a:r>
            <a:r>
              <a:rPr lang="uk-UA" altLang="uk-UA" sz="2400" dirty="0">
                <a:latin typeface="Arial" panose="020B0604020202020204" pitchFamily="34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402040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noProof="0" dirty="0"/>
              <a:t>2.2 Структура контингенту студентів </a:t>
            </a:r>
            <a:br>
              <a:rPr lang="uk-UA" b="1" noProof="0" dirty="0"/>
            </a:br>
            <a:r>
              <a:rPr lang="uk-UA" b="1" noProof="0" dirty="0"/>
              <a:t>за рівнем і формою навчання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362781"/>
              </p:ext>
            </p:extLst>
          </p:nvPr>
        </p:nvGraphicFramePr>
        <p:xfrm>
          <a:off x="1524000" y="3314700"/>
          <a:ext cx="14173200" cy="4861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uk-UA" sz="3200" b="1" noProof="0" dirty="0"/>
                        <a:t>Дата</a:t>
                      </a: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noProof="0" dirty="0"/>
                        <a:t>Бакалаври (денна)</a:t>
                      </a: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noProof="0" dirty="0"/>
                        <a:t>Бакалаври (заочна)</a:t>
                      </a: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noProof="0" dirty="0"/>
                        <a:t>Магістри (денна)</a:t>
                      </a: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noProof="0" dirty="0"/>
                        <a:t>Магістри (заочна)</a:t>
                      </a: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noProof="0" dirty="0"/>
                        <a:t>Разом</a:t>
                      </a:r>
                    </a:p>
                  </a:txBody>
                  <a:tcPr marL="137160" marR="137160" marT="68580" marB="6858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7828">
                <a:tc>
                  <a:txBody>
                    <a:bodyPr/>
                    <a:lstStyle/>
                    <a:p>
                      <a:pPr algn="ctr"/>
                      <a:r>
                        <a:rPr sz="3200" dirty="0"/>
                        <a:t>01.01.2021</a:t>
                      </a: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3200"/>
                        <a:t>398</a:t>
                      </a:r>
                      <a:endParaRPr sz="3200" dirty="0"/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3200"/>
                        <a:t>19</a:t>
                      </a:r>
                      <a:endParaRPr sz="3200" dirty="0"/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3200"/>
                        <a:t>114</a:t>
                      </a: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3200"/>
                        <a:t>11</a:t>
                      </a: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3200" b="1"/>
                        <a:t>542</a:t>
                      </a:r>
                      <a:endParaRPr sz="3200" b="1" dirty="0"/>
                    </a:p>
                  </a:txBody>
                  <a:tcPr marL="137160" marR="137160" marT="68580" marB="6858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7828">
                <a:tc>
                  <a:txBody>
                    <a:bodyPr/>
                    <a:lstStyle/>
                    <a:p>
                      <a:pPr algn="ctr"/>
                      <a:r>
                        <a:rPr sz="3200"/>
                        <a:t>01.01.2022</a:t>
                      </a: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3200"/>
                        <a:t>368</a:t>
                      </a:r>
                      <a:endParaRPr sz="3200" dirty="0"/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dirty="0"/>
                        <a:t>24</a:t>
                      </a:r>
                      <a:endParaRPr sz="3200" dirty="0"/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3200"/>
                        <a:t>86</a:t>
                      </a: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3200"/>
                        <a:t>18</a:t>
                      </a: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3200" b="1" dirty="0"/>
                        <a:t>49</a:t>
                      </a:r>
                      <a:r>
                        <a:rPr lang="uk-UA" sz="3200" b="1" dirty="0"/>
                        <a:t>6</a:t>
                      </a:r>
                      <a:endParaRPr sz="3200" b="1" dirty="0"/>
                    </a:p>
                  </a:txBody>
                  <a:tcPr marL="137160" marR="137160" marT="68580" marB="6858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2588">
                <a:tc>
                  <a:txBody>
                    <a:bodyPr/>
                    <a:lstStyle/>
                    <a:p>
                      <a:pPr algn="ctr"/>
                      <a:r>
                        <a:rPr sz="3200"/>
                        <a:t>01.01.2023</a:t>
                      </a: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3200"/>
                        <a:t>422</a:t>
                      </a:r>
                      <a:endParaRPr sz="3200" dirty="0"/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dirty="0"/>
                        <a:t>40</a:t>
                      </a:r>
                      <a:endParaRPr sz="3200" dirty="0"/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3200"/>
                        <a:t>259</a:t>
                      </a:r>
                      <a:endParaRPr sz="3200" dirty="0"/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3200"/>
                        <a:t>20</a:t>
                      </a: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3200" b="1" dirty="0"/>
                        <a:t>7</a:t>
                      </a:r>
                      <a:r>
                        <a:rPr lang="uk-UA" sz="3200" b="1" dirty="0"/>
                        <a:t>41</a:t>
                      </a:r>
                      <a:endParaRPr sz="3200" b="1" dirty="0"/>
                    </a:p>
                  </a:txBody>
                  <a:tcPr marL="137160" marR="137160" marT="68580" marB="6858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7828">
                <a:tc>
                  <a:txBody>
                    <a:bodyPr/>
                    <a:lstStyle/>
                    <a:p>
                      <a:pPr algn="ctr"/>
                      <a:r>
                        <a:rPr sz="3200"/>
                        <a:t>01.01.2024</a:t>
                      </a: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3200"/>
                        <a:t>567</a:t>
                      </a:r>
                      <a:endParaRPr sz="3200" dirty="0"/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dirty="0"/>
                        <a:t>81</a:t>
                      </a:r>
                      <a:endParaRPr sz="3200" dirty="0"/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3200"/>
                        <a:t>248</a:t>
                      </a: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3200"/>
                        <a:t>25</a:t>
                      </a:r>
                      <a:endParaRPr sz="3200" dirty="0"/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/>
                        <a:t>921</a:t>
                      </a:r>
                      <a:endParaRPr sz="3200" b="1" dirty="0"/>
                    </a:p>
                  </a:txBody>
                  <a:tcPr marL="137160" marR="137160" marT="68580" marB="6858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7828">
                <a:tc>
                  <a:txBody>
                    <a:bodyPr/>
                    <a:lstStyle/>
                    <a:p>
                      <a:pPr algn="ctr"/>
                      <a:r>
                        <a:rPr sz="3200"/>
                        <a:t>01.01.2025</a:t>
                      </a: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3200"/>
                        <a:t>527</a:t>
                      </a:r>
                      <a:endParaRPr sz="3200" dirty="0"/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dirty="0"/>
                        <a:t>56</a:t>
                      </a:r>
                      <a:endParaRPr sz="3200" dirty="0"/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3200"/>
                        <a:t>160</a:t>
                      </a: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3200"/>
                        <a:t>16</a:t>
                      </a:r>
                      <a:endParaRPr sz="3200" dirty="0"/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3200" b="1"/>
                        <a:t>75</a:t>
                      </a:r>
                      <a:r>
                        <a:rPr lang="uk-UA" sz="3200" b="1"/>
                        <a:t>9</a:t>
                      </a:r>
                      <a:endParaRPr sz="3200" b="1"/>
                    </a:p>
                  </a:txBody>
                  <a:tcPr marL="137160" marR="137160" marT="68580" marB="6858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7835">
                <a:tc>
                  <a:txBody>
                    <a:bodyPr/>
                    <a:lstStyle/>
                    <a:p>
                      <a:pPr algn="ctr"/>
                      <a:r>
                        <a:rPr sz="3200"/>
                        <a:t>25.11.2025</a:t>
                      </a: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3200"/>
                        <a:t>531</a:t>
                      </a: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/>
                        <a:t>58</a:t>
                      </a:r>
                      <a:endParaRPr sz="3200" dirty="0"/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3200" dirty="0"/>
                        <a:t>114</a:t>
                      </a: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/>
                        <a:t>38</a:t>
                      </a:r>
                      <a:endParaRPr sz="3200" dirty="0"/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/>
                        <a:t>741</a:t>
                      </a:r>
                      <a:endParaRPr sz="3200" b="1" dirty="0"/>
                    </a:p>
                  </a:txBody>
                  <a:tcPr marL="137160" marR="137160" marT="68580" marB="6858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1C39B5-9B6D-F335-9586-0676C3208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noProof="0" smtClean="0"/>
              <a:pPr/>
              <a:t>6</a:t>
            </a:fld>
            <a:endParaRPr lang="uk-UA" noProof="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2.2 </a:t>
            </a:r>
            <a:r>
              <a:rPr lang="ru-RU" b="1" dirty="0" err="1"/>
              <a:t>Загальна</a:t>
            </a:r>
            <a:r>
              <a:rPr lang="ru-RU" b="1" dirty="0"/>
              <a:t> </a:t>
            </a:r>
            <a:r>
              <a:rPr lang="ru-RU" b="1" dirty="0" err="1"/>
              <a:t>кількість</a:t>
            </a:r>
            <a:r>
              <a:rPr lang="ru-RU" b="1" dirty="0"/>
              <a:t> </a:t>
            </a:r>
            <a:r>
              <a:rPr lang="ru-RU" b="1" dirty="0" err="1"/>
              <a:t>студентів</a:t>
            </a:r>
            <a:r>
              <a:rPr lang="ru-RU" b="1" dirty="0"/>
              <a:t> за </a:t>
            </a:r>
            <a:r>
              <a:rPr lang="ru-RU" b="1" dirty="0" err="1"/>
              <a:t>рівнем</a:t>
            </a:r>
            <a:r>
              <a:rPr lang="ru-RU" b="1" dirty="0"/>
              <a:t> і формою </a:t>
            </a:r>
            <a:r>
              <a:rPr lang="ru-RU" b="1" dirty="0" err="1"/>
              <a:t>навчання</a:t>
            </a:r>
            <a:endParaRPr lang="ru-RU" b="1" dirty="0"/>
          </a:p>
        </p:txBody>
      </p:sp>
      <p:graphicFrame>
        <p:nvGraphicFramePr>
          <p:cNvPr id="3" name="Char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0353848"/>
              </p:ext>
            </p:extLst>
          </p:nvPr>
        </p:nvGraphicFramePr>
        <p:xfrm>
          <a:off x="3312318" y="3107532"/>
          <a:ext cx="11658600" cy="61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FBD1A-CF35-C0ED-E28C-AEF24D976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49CEF-68AB-23FF-47E7-6F7CA9248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2.2. </a:t>
            </a:r>
            <a:r>
              <a:rPr lang="ru-RU" b="1" dirty="0" err="1"/>
              <a:t>Набір</a:t>
            </a:r>
            <a:r>
              <a:rPr lang="ru-RU" b="1" dirty="0"/>
              <a:t> </a:t>
            </a:r>
            <a:r>
              <a:rPr lang="ru-RU" b="1" dirty="0" err="1"/>
              <a:t>здобувачів</a:t>
            </a:r>
            <a:r>
              <a:rPr lang="ru-RU" b="1" dirty="0"/>
              <a:t> </a:t>
            </a:r>
            <a:r>
              <a:rPr lang="ru-RU" b="1" dirty="0" err="1"/>
              <a:t>освіти</a:t>
            </a:r>
            <a:r>
              <a:rPr lang="ru-RU" b="1" dirty="0"/>
              <a:t> 1 та 2 </a:t>
            </a:r>
            <a:r>
              <a:rPr lang="ru-RU" b="1" dirty="0" err="1"/>
              <a:t>рівня</a:t>
            </a:r>
            <a:endParaRPr lang="ru-RU" b="1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2FFDEB91-E98C-6C81-9F71-840ABAEDDC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8063404"/>
              </p:ext>
            </p:extLst>
          </p:nvPr>
        </p:nvGraphicFramePr>
        <p:xfrm>
          <a:off x="3312318" y="3107532"/>
          <a:ext cx="11658600" cy="61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07893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6116F-7838-B8ED-9FD2-8738B6B19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2.3. Кадровий потенціал</a:t>
            </a:r>
            <a:endParaRPr lang="uk-UA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33F8D02-F58D-B391-944D-6E2587C6A7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2657424"/>
              </p:ext>
            </p:extLst>
          </p:nvPr>
        </p:nvGraphicFramePr>
        <p:xfrm>
          <a:off x="1712913" y="3373438"/>
          <a:ext cx="14857410" cy="489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9087">
                  <a:extLst>
                    <a:ext uri="{9D8B030D-6E8A-4147-A177-3AD203B41FA5}">
                      <a16:colId xmlns:a16="http://schemas.microsoft.com/office/drawing/2014/main" val="2320167524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065064344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131472026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1427756313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1685375098"/>
                    </a:ext>
                  </a:extLst>
                </a:gridCol>
                <a:gridCol w="1635123">
                  <a:extLst>
                    <a:ext uri="{9D8B030D-6E8A-4147-A177-3AD203B41FA5}">
                      <a16:colId xmlns:a16="http://schemas.microsoft.com/office/drawing/2014/main" val="12204040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Кафедра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Доктор наук, професор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Кандидат наук, доцент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Кандидат наук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Без звання та ступеню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b="1" dirty="0"/>
                        <a:t>Всього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08529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Інформаційна безпека та </a:t>
                      </a:r>
                      <a:r>
                        <a:rPr lang="uk-UA" dirty="0" err="1"/>
                        <a:t>наноелектроніка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3 (18,8%)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7 (43,8%)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1 (6,2%)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5 (31,2%)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b="1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4937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Інформаційні технології електронних засобів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1 (7,7%)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4 (30,8%)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2 (15,4%)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6 (46,1%)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b="1" dirty="0"/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6310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Радіотехніка та телекомунікації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4 (50%)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1 (12,5%)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3 (37,5%)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b="1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985419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95D5C7-692E-F32A-F730-41F4C5290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48068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1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Контур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A830B64E-E24F-4C13-A812-DF0BE02CB2FB}" vid="{61AE0518-D83A-464D-81A4-DDD5D8E44EAF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9117</TotalTime>
  <Words>3229</Words>
  <Application>Microsoft Office PowerPoint</Application>
  <PresentationFormat>Произвольный</PresentationFormat>
  <Paragraphs>387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7" baseType="lpstr">
      <vt:lpstr>Calibri</vt:lpstr>
      <vt:lpstr>Tw Cen MT</vt:lpstr>
      <vt:lpstr>Arial</vt:lpstr>
      <vt:lpstr>Тема1</vt:lpstr>
      <vt:lpstr>Презентация PowerPoint</vt:lpstr>
      <vt:lpstr>1. Історія та сучасність ФІБЕК</vt:lpstr>
      <vt:lpstr>2.1. Структура факультету інформаційної безпеки та електронних комунікацій</vt:lpstr>
      <vt:lpstr>2.2. Спеціальності та освітні програми факультету (перший рівень)</vt:lpstr>
      <vt:lpstr>2.2. Спеціальності та освітні програми факультету (другий та третій рівні)</vt:lpstr>
      <vt:lpstr>2.2 Структура контингенту студентів  за рівнем і формою навчання</vt:lpstr>
      <vt:lpstr>2.2 Загальна кількість студентів за рівнем і формою навчання</vt:lpstr>
      <vt:lpstr>2.2. Набір здобувачів освіти 1 та 2 рівня</vt:lpstr>
      <vt:lpstr>2.3. Кадровий потенціал</vt:lpstr>
      <vt:lpstr>3.1. Освітні програми та акредитація</vt:lpstr>
      <vt:lpstr>3.2. Якість освітнього процесу</vt:lpstr>
      <vt:lpstr>3.3. Цифровізація та організація навчання в умовах війни</vt:lpstr>
      <vt:lpstr>4.1 Наукова діяльність (1)</vt:lpstr>
      <vt:lpstr>4.1 Наукова діяльність (2)</vt:lpstr>
      <vt:lpstr>4.2. Інноваційна та науково-практична діяльність</vt:lpstr>
      <vt:lpstr>4.3. Науково-експертна та громадська діяльність</vt:lpstr>
      <vt:lpstr>5. Міжнародна діяльність та академічна мобільність (1)</vt:lpstr>
      <vt:lpstr>5. Міжнародна діяльність та академічна мобільність (2)</vt:lpstr>
      <vt:lpstr>6. РОБОТА ЗІ ЗДОБУВАЧАМИ ОСВІТИ: ОСНОВНІ НАПРЯМИ</vt:lpstr>
      <vt:lpstr>6. РОБОТА ЗІ ЗДОБУВАЧАМИ ОСВІТИ: ДОСЯГНЕННЯ СТУДЕНТІВ У ЗМАГАННЯХ ТА КОНКУРСАХ (1)</vt:lpstr>
      <vt:lpstr>6. РОБОТА ЗІ ЗДОБУВАЧАМИ ОСВІТИ: ДОСЯГНЕННЯ СТУДЕНТІВ У ЗМАГАННЯХ ТА КОНКУРСАХ (2)</vt:lpstr>
      <vt:lpstr>7. Профорієнтаційна діяльність ФІБЕК (2021–2025) (1)</vt:lpstr>
      <vt:lpstr>7. Профорієнтаційна діяльність ФІБЕК (2021–2025) (2)</vt:lpstr>
      <vt:lpstr>7. Профорієнтаційна діяльність ФІБЕК (2021–2025) (3)</vt:lpstr>
      <vt:lpstr>8. Волонтерська діяльність</vt:lpstr>
      <vt:lpstr>9. Зв’язки з роботодавцями та працевлаштування випускників</vt:lpstr>
      <vt:lpstr>10. Матеріально-технічна база (1)</vt:lpstr>
      <vt:lpstr>10. Матеріально-технічна база (2)</vt:lpstr>
      <vt:lpstr>10. Матеріально-технічна база (3)</vt:lpstr>
      <vt:lpstr>11. Основні підсумки діяльності ФІБЕК (2021–2025) </vt:lpstr>
      <vt:lpstr>12 (2). Шляхи подолання проблем </vt:lpstr>
      <vt:lpstr>12 (1). Основні проблеми та ризики</vt:lpstr>
      <vt:lpstr>13. Перспективи розвитку факультету  (2026–2030 роки)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Минималистическая архитектура для начинающих</dc:title>
  <dc:creator>Andiva</dc:creator>
  <cp:lastModifiedBy>Viktor</cp:lastModifiedBy>
  <cp:revision>73</cp:revision>
  <dcterms:created xsi:type="dcterms:W3CDTF">2006-08-16T00:00:00Z</dcterms:created>
  <dcterms:modified xsi:type="dcterms:W3CDTF">2025-11-27T13:58:47Z</dcterms:modified>
  <dc:identifier>DAE4asRz5Lc</dc:identifier>
</cp:coreProperties>
</file>