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ear Sans" panose="020B0604020202020204" charset="0"/>
      <p:regular r:id="rId24"/>
    </p:embeddedFont>
    <p:embeddedFont>
      <p:font typeface="Lato Bold" panose="020B0604020202020204" charset="0"/>
      <p:bold r:id="rId25"/>
    </p:embeddedFont>
    <p:embeddedFont>
      <p:font typeface="Clear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32"/>
    <a:srgbClr val="FFFFFF"/>
    <a:srgbClr val="3AAFA9"/>
    <a:srgbClr val="4ECDC4"/>
    <a:srgbClr val="1E40AF"/>
    <a:srgbClr val="052896"/>
    <a:srgbClr val="FF6B6B"/>
    <a:srgbClr val="2E5EA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62" y="12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5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99040767386091E-3"/>
                  <c:y val="-9.9268415228994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AF-4456-BA65-1309FED53304}"/>
                </c:ext>
              </c:extLst>
            </c:dLbl>
            <c:dLbl>
              <c:idx val="1"/>
              <c:layout>
                <c:manualLayout>
                  <c:x val="-4.7961630695443642E-3"/>
                  <c:y val="-1.588294643663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AF-4456-BA65-1309FED53304}"/>
                </c:ext>
              </c:extLst>
            </c:dLbl>
            <c:dLbl>
              <c:idx val="2"/>
              <c:layout>
                <c:manualLayout>
                  <c:x val="-5.9952038369305433E-3"/>
                  <c:y val="-5.9561049137396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AF-4456-BA65-1309FED53304}"/>
                </c:ext>
              </c:extLst>
            </c:dLbl>
            <c:dLbl>
              <c:idx val="3"/>
              <c:layout>
                <c:manualLayout>
                  <c:x val="-4.7961630695444527E-3"/>
                  <c:y val="-1.985368304579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F-4456-BA65-1309FED53304}"/>
                </c:ext>
              </c:extLst>
            </c:dLbl>
            <c:dLbl>
              <c:idx val="4"/>
              <c:layout>
                <c:manualLayout>
                  <c:x val="-4.7961630695444527E-3"/>
                  <c:y val="-1.985368304579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AF-4456-BA65-1309FED53304}"/>
                </c:ext>
              </c:extLst>
            </c:dLbl>
            <c:dLbl>
              <c:idx val="5"/>
              <c:layout>
                <c:manualLayout>
                  <c:x val="-3.5971223021582736E-3"/>
                  <c:y val="-3.63979984445138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AF-4456-BA65-1309FED53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ТМ</c:v>
                </c:pt>
                <c:pt idx="1">
                  <c:v>ТАД</c:v>
                </c:pt>
                <c:pt idx="2">
                  <c:v>МВтаІ</c:v>
                </c:pt>
                <c:pt idx="3">
                  <c:v>ДМіПТМ</c:v>
                </c:pt>
                <c:pt idx="4">
                  <c:v>ОМТ</c:v>
                </c:pt>
                <c:pt idx="5">
                  <c:v>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2068</c:v>
                </c:pt>
                <c:pt idx="1">
                  <c:v>1301</c:v>
                </c:pt>
                <c:pt idx="2">
                  <c:v>1892</c:v>
                </c:pt>
                <c:pt idx="3">
                  <c:v>1267</c:v>
                </c:pt>
                <c:pt idx="4">
                  <c:v>1156</c:v>
                </c:pt>
                <c:pt idx="5">
                  <c:v>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1-4CE6-B4A8-2D23F2FA7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3428176"/>
        <c:axId val="1943427632"/>
      </c:barChart>
      <c:catAx>
        <c:axId val="1943428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/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7632"/>
        <c:crosses val="autoZero"/>
        <c:auto val="1"/>
        <c:lblAlgn val="ctr"/>
        <c:lblOffset val="100"/>
        <c:noMultiLvlLbl val="0"/>
      </c:catAx>
      <c:valAx>
        <c:axId val="194342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/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81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lear Sans" panose="020B0604020202020204" charset="0"/>
          <a:cs typeface="Clear Sans" panose="020B0604020202020204" charset="0"/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3C-473B-945C-41547A1C194E}"/>
              </c:ext>
            </c:extLst>
          </c:dPt>
          <c:dLbls>
            <c:dLbl>
              <c:idx val="0"/>
              <c:layout>
                <c:manualLayout>
                  <c:x val="2.2407747787565727E-3"/>
                  <c:y val="-1.773049645390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E3-498A-9D65-24C47E93E71B}"/>
                </c:ext>
              </c:extLst>
            </c:dLbl>
            <c:dLbl>
              <c:idx val="1"/>
              <c:layout>
                <c:manualLayout>
                  <c:x val="1.1203873893782864E-3"/>
                  <c:y val="-1.241134751773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C-473B-945C-41547A1C194E}"/>
                </c:ext>
              </c:extLst>
            </c:dLbl>
            <c:dLbl>
              <c:idx val="2"/>
              <c:layout>
                <c:manualLayout>
                  <c:x val="0"/>
                  <c:y val="-1.063829787234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E3-498A-9D65-24C47E93E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КЦтаМП</c:v>
                </c:pt>
                <c:pt idx="1">
                  <c:v>ПтаЗД</c:v>
                </c:pt>
                <c:pt idx="2">
                  <c:v>КАтаТП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1389</c:v>
                </c:pt>
                <c:pt idx="1">
                  <c:v>1923</c:v>
                </c:pt>
                <c:pt idx="2">
                  <c:v>2019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4-4B11-9CC8-0B60F01CB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175888"/>
        <c:axId val="1932174256"/>
      </c:barChart>
      <c:catAx>
        <c:axId val="193217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  <a:endParaRPr lang="ru-RU" sz="2000" dirty="0">
                  <a:latin typeface="Clear Sans" panose="020B0604020202020204" charset="0"/>
                  <a:cs typeface="Clear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4256"/>
        <c:crosses val="autoZero"/>
        <c:auto val="1"/>
        <c:lblAlgn val="ctr"/>
        <c:lblOffset val="100"/>
        <c:noMultiLvlLbl val="0"/>
      </c:catAx>
      <c:valAx>
        <c:axId val="19321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737089201877503E-3"/>
                  <c:y val="-3.4880934479460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D-40D1-84ED-1616A2C0C163}"/>
                </c:ext>
              </c:extLst>
            </c:dLbl>
            <c:dLbl>
              <c:idx val="1"/>
              <c:layout>
                <c:manualLayout>
                  <c:x val="3.5211267605633804E-3"/>
                  <c:y val="-6.9761868958920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D-40D1-84ED-1616A2C0C163}"/>
                </c:ext>
              </c:extLst>
            </c:dLbl>
            <c:dLbl>
              <c:idx val="2"/>
              <c:layout>
                <c:manualLayout>
                  <c:x val="5.868544600938881E-3"/>
                  <c:y val="-3.4880934479460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D-40D1-84ED-1616A2C0C163}"/>
                </c:ext>
              </c:extLst>
            </c:dLbl>
            <c:dLbl>
              <c:idx val="3"/>
              <c:layout>
                <c:manualLayout>
                  <c:x val="5.8685446009387951E-3"/>
                  <c:y val="-1.046428034383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D-40D1-84ED-1616A2C0C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УФКС</c:v>
                </c:pt>
                <c:pt idx="1">
                  <c:v>ФТЕТ</c:v>
                </c:pt>
                <c:pt idx="2">
                  <c:v>СО</c:v>
                </c:pt>
                <c:pt idx="3">
                  <c:v>ФКОНВС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2061</c:v>
                </c:pt>
                <c:pt idx="1">
                  <c:v>1409</c:v>
                </c:pt>
                <c:pt idx="2">
                  <c:v>1939</c:v>
                </c:pt>
                <c:pt idx="3">
                  <c:v>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1-44A8-B22E-5D12E4C40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181872"/>
        <c:axId val="1932173168"/>
      </c:barChart>
      <c:catAx>
        <c:axId val="193218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3168"/>
        <c:crosses val="autoZero"/>
        <c:auto val="1"/>
        <c:lblAlgn val="ctr"/>
        <c:lblOffset val="100"/>
        <c:noMultiLvlLbl val="0"/>
      </c:catAx>
      <c:valAx>
        <c:axId val="19321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8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40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6783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47-4FC1-81A6-EF53DF02AAF5}"/>
              </c:ext>
            </c:extLst>
          </c:dPt>
          <c:dPt>
            <c:idx val="1"/>
            <c:invertIfNegative val="0"/>
            <c:bubble3D val="0"/>
            <c:spPr>
              <a:solidFill>
                <a:srgbClr val="E6783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47-4FC1-81A6-EF53DF02AAF5}"/>
              </c:ext>
            </c:extLst>
          </c:dPt>
          <c:dPt>
            <c:idx val="2"/>
            <c:invertIfNegative val="0"/>
            <c:bubble3D val="0"/>
            <c:spPr>
              <a:solidFill>
                <a:srgbClr val="E6783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47-4FC1-81A6-EF53DF02AAF5}"/>
              </c:ext>
            </c:extLst>
          </c:dPt>
          <c:dLbls>
            <c:dLbl>
              <c:idx val="0"/>
              <c:layout>
                <c:manualLayout>
                  <c:x val="-3.3557046979865771E-3"/>
                  <c:y val="-1.890034364261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7-4FC1-81A6-EF53DF02AAF5}"/>
                </c:ext>
              </c:extLst>
            </c:dLbl>
            <c:dLbl>
              <c:idx val="1"/>
              <c:layout>
                <c:manualLayout>
                  <c:x val="-4.4742729306487695E-3"/>
                  <c:y val="-2.0618556701030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47-4FC1-81A6-EF53DF02AAF5}"/>
                </c:ext>
              </c:extLst>
            </c:dLbl>
            <c:dLbl>
              <c:idx val="2"/>
              <c:layout>
                <c:manualLayout>
                  <c:x val="-1.1185682326621924E-3"/>
                  <c:y val="-6.8728522336770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47-4FC1-81A6-EF53DF02A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CР</c:v>
                </c:pt>
                <c:pt idx="1">
                  <c:v>Журналістики</c:v>
                </c:pt>
                <c:pt idx="2">
                  <c:v>Психології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2136</c:v>
                </c:pt>
                <c:pt idx="1">
                  <c:v>2448</c:v>
                </c:pt>
                <c:pt idx="2">
                  <c:v>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2-4F81-A26A-6C8BD9B0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182960"/>
        <c:axId val="1932183504"/>
      </c:barChart>
      <c:catAx>
        <c:axId val="193218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83504"/>
        <c:crosses val="autoZero"/>
        <c:auto val="1"/>
        <c:lblAlgn val="ctr"/>
        <c:lblOffset val="100"/>
        <c:noMultiLvlLbl val="0"/>
      </c:catAx>
      <c:valAx>
        <c:axId val="193218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 smtClean="0">
                    <a:latin typeface="Clear Sans" panose="020B0604020202020204" charset="0"/>
                    <a:cs typeface="Clear Sans" panose="020B0604020202020204" charset="0"/>
                  </a:rPr>
                  <a:t>Рейтинговий</a:t>
                </a:r>
                <a:r>
                  <a:rPr lang="ru-RU" sz="2000" dirty="0" smtClean="0">
                    <a:latin typeface="Clear Sans" panose="020B0604020202020204" charset="0"/>
                    <a:cs typeface="Clear Sans" panose="020B0604020202020204" charset="0"/>
                  </a:rPr>
                  <a:t> бал</a:t>
                </a:r>
                <a:endParaRPr lang="ru-RU" sz="2000" dirty="0">
                  <a:latin typeface="Clear Sans" panose="020B0604020202020204" charset="0"/>
                  <a:cs typeface="Clear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07334418393227E-2"/>
          <c:y val="3.3355301908636073E-2"/>
          <c:w val="0.89268838252760307"/>
          <c:h val="0.74537279830348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254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E5EAA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0-EFB1-4F96-BA4C-2B41BB4E4281}"/>
              </c:ext>
            </c:extLst>
          </c:dPt>
          <c:dPt>
            <c:idx val="1"/>
            <c:invertIfNegative val="0"/>
            <c:bubble3D val="0"/>
            <c:spPr>
              <a:solidFill>
                <a:srgbClr val="2E5EAA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1-EFB1-4F96-BA4C-2B41BB4E4281}"/>
              </c:ext>
            </c:extLst>
          </c:dPt>
          <c:dPt>
            <c:idx val="2"/>
            <c:invertIfNegative val="0"/>
            <c:bubble3D val="0"/>
            <c:spPr>
              <a:solidFill>
                <a:srgbClr val="2E5EAA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2-EFB1-4F96-BA4C-2B41BB4E4281}"/>
              </c:ext>
            </c:extLst>
          </c:dPt>
          <c:dPt>
            <c:idx val="3"/>
            <c:invertIfNegative val="0"/>
            <c:bubble3D val="0"/>
            <c:spPr>
              <a:solidFill>
                <a:srgbClr val="2E5EAA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3-EFB1-4F96-BA4C-2B41BB4E4281}"/>
              </c:ext>
            </c:extLst>
          </c:dPt>
          <c:dPt>
            <c:idx val="4"/>
            <c:invertIfNegative val="0"/>
            <c:bubble3D val="0"/>
            <c:spPr>
              <a:solidFill>
                <a:srgbClr val="4ECDC4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4-EFB1-4F96-BA4C-2B41BB4E4281}"/>
              </c:ext>
            </c:extLst>
          </c:dPt>
          <c:dPt>
            <c:idx val="5"/>
            <c:invertIfNegative val="0"/>
            <c:bubble3D val="0"/>
            <c:spPr>
              <a:solidFill>
                <a:srgbClr val="4ECDC4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5-EFB1-4F96-BA4C-2B41BB4E4281}"/>
              </c:ext>
            </c:extLst>
          </c:dPt>
          <c:dPt>
            <c:idx val="6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6-EFB1-4F96-BA4C-2B41BB4E4281}"/>
              </c:ext>
            </c:extLst>
          </c:dPt>
          <c:dPt>
            <c:idx val="7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0F-FA7B-4481-855D-D16C3DD6B02B}"/>
              </c:ext>
            </c:extLst>
          </c:dPt>
          <c:dPt>
            <c:idx val="8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11-FA7B-4481-855D-D16C3DD6B02B}"/>
              </c:ext>
            </c:extLst>
          </c:dPt>
          <c:dPt>
            <c:idx val="9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13-FA7B-4481-855D-D16C3DD6B02B}"/>
              </c:ext>
            </c:extLst>
          </c:dPt>
          <c:dPt>
            <c:idx val="10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15-FA7B-4481-855D-D16C3DD6B02B}"/>
              </c:ext>
            </c:extLst>
          </c:dPt>
          <c:dPt>
            <c:idx val="11"/>
            <c:invertIfNegative val="0"/>
            <c:bubble3D val="0"/>
            <c:spPr>
              <a:solidFill>
                <a:srgbClr val="FF6B6B"/>
              </a:solidFill>
              <a:ln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25400"/>
              </a:effectLst>
            </c:spPr>
            <c:extLst>
              <c:ext xmlns:c16="http://schemas.microsoft.com/office/drawing/2014/chart" uri="{C3380CC4-5D6E-409C-BE32-E72D297353CC}">
                <c16:uniqueId val="{00000017-FA7B-4481-855D-D16C3DD6B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2"/>
                <c:pt idx="0">
                  <c:v>МФ</c:v>
                </c:pt>
                <c:pt idx="1">
                  <c:v>ТФ</c:v>
                </c:pt>
                <c:pt idx="2">
                  <c:v>ІФФ</c:v>
                </c:pt>
                <c:pt idx="3">
                  <c:v>ЕТФ</c:v>
                </c:pt>
                <c:pt idx="4">
                  <c:v>ФІБЕК</c:v>
                </c:pt>
                <c:pt idx="5">
                  <c:v>ФКНТ</c:v>
                </c:pt>
                <c:pt idx="6">
                  <c:v>ФБАД</c:v>
                </c:pt>
                <c:pt idx="7">
                  <c:v>ФБТЕ</c:v>
                </c:pt>
                <c:pt idx="8">
                  <c:v>ГФ</c:v>
                </c:pt>
                <c:pt idx="9">
                  <c:v>ФСН</c:v>
                </c:pt>
                <c:pt idx="10">
                  <c:v>ЮФ</c:v>
                </c:pt>
                <c:pt idx="11">
                  <c:v>ФУФКС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2"/>
                <c:pt idx="0">
                  <c:v>1531</c:v>
                </c:pt>
                <c:pt idx="1">
                  <c:v>1477</c:v>
                </c:pt>
                <c:pt idx="2">
                  <c:v>1539</c:v>
                </c:pt>
                <c:pt idx="3">
                  <c:v>1378</c:v>
                </c:pt>
                <c:pt idx="4">
                  <c:v>1578</c:v>
                </c:pt>
                <c:pt idx="5">
                  <c:v>1894</c:v>
                </c:pt>
                <c:pt idx="6">
                  <c:v>1498</c:v>
                </c:pt>
                <c:pt idx="7">
                  <c:v>1636</c:v>
                </c:pt>
                <c:pt idx="8">
                  <c:v>1879</c:v>
                </c:pt>
                <c:pt idx="9">
                  <c:v>2252</c:v>
                </c:pt>
                <c:pt idx="10">
                  <c:v>1777</c:v>
                </c:pt>
                <c:pt idx="11">
                  <c:v>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B1-4F96-BA4C-2B41BB4E4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32174800"/>
        <c:axId val="1932172080"/>
      </c:barChart>
      <c:catAx>
        <c:axId val="193217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/>
                  <a:t>Факультети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2080"/>
        <c:crosses val="autoZero"/>
        <c:auto val="1"/>
        <c:lblAlgn val="ctr"/>
        <c:lblOffset val="100"/>
        <c:noMultiLvlLbl val="0"/>
      </c:catAx>
      <c:valAx>
        <c:axId val="193217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3464566929134"/>
          <c:y val="3.396738221943945E-2"/>
          <c:w val="0.85851637989695728"/>
          <c:h val="0.80329488956722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965004374453647E-3"/>
                  <c:y val="-5.7900570435734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83-4D1B-9491-64C55A743098}"/>
                </c:ext>
              </c:extLst>
            </c:dLbl>
            <c:dLbl>
              <c:idx val="1"/>
              <c:layout>
                <c:manualLayout>
                  <c:x val="-2.6234081850880658E-3"/>
                  <c:y val="-6.5557954460878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3-4D1B-9491-64C55A743098}"/>
                </c:ext>
              </c:extLst>
            </c:dLbl>
            <c:dLbl>
              <c:idx val="2"/>
              <c:layout>
                <c:manualLayout>
                  <c:x val="-1.0571011956838638E-2"/>
                  <c:y val="2.3605248959945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83-4D1B-9491-64C55A743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АТдГу</c:v>
                </c:pt>
                <c:pt idx="1">
                  <c:v>ТТ</c:v>
                </c:pt>
                <c:pt idx="2">
                  <c:v>ТПМ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1402</c:v>
                </c:pt>
                <c:pt idx="1">
                  <c:v>1319</c:v>
                </c:pt>
                <c:pt idx="2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0-4231-8ED1-0E70AA4B20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АТдГу</c:v>
                </c:pt>
                <c:pt idx="1">
                  <c:v>ТТ</c:v>
                </c:pt>
                <c:pt idx="2">
                  <c:v>ТПМ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9920-4231-8ED1-0E70AA4B20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АТдГу</c:v>
                </c:pt>
                <c:pt idx="1">
                  <c:v>ТТ</c:v>
                </c:pt>
                <c:pt idx="2">
                  <c:v>ТПМ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2-9920-4231-8ED1-0E70AA4B2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420016"/>
        <c:axId val="1943430352"/>
      </c:barChart>
      <c:catAx>
        <c:axId val="1943420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43430352"/>
        <c:crosses val="autoZero"/>
        <c:auto val="1"/>
        <c:lblAlgn val="ctr"/>
        <c:lblOffset val="100"/>
        <c:noMultiLvlLbl val="0"/>
      </c:catAx>
      <c:valAx>
        <c:axId val="1943430352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Рейтинговий бал</a:t>
                </a:r>
              </a:p>
            </c:rich>
          </c:tx>
          <c:layout>
            <c:manualLayout>
              <c:xMode val="edge"/>
              <c:yMode val="edge"/>
              <c:x val="0"/>
              <c:y val="0.25537694299444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4342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2-4560-9079-326FDB01D3C8}"/>
              </c:ext>
            </c:extLst>
          </c:dPt>
          <c:dLbls>
            <c:dLbl>
              <c:idx val="0"/>
              <c:layout>
                <c:manualLayout>
                  <c:x val="3.4933218671898093E-3"/>
                  <c:y val="2.5297717352312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6-4B1C-B8D3-4CF9A5B5971A}"/>
                </c:ext>
              </c:extLst>
            </c:dLbl>
            <c:dLbl>
              <c:idx val="1"/>
              <c:layout>
                <c:manualLayout>
                  <c:x val="-4.4825454838622985E-4"/>
                  <c:y val="-1.871352007927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6-4B1C-B8D3-4CF9A5B5971A}"/>
                </c:ext>
              </c:extLst>
            </c:dLbl>
            <c:dLbl>
              <c:idx val="2"/>
              <c:layout>
                <c:manualLayout>
                  <c:x val="-2.1146076876909156E-3"/>
                  <c:y val="-9.8961851690054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6-4B1C-B8D3-4CF9A5B597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2-4560-9079-326FDB01D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ФМ</c:v>
                </c:pt>
                <c:pt idx="1">
                  <c:v>МіТЛВ</c:v>
                </c:pt>
                <c:pt idx="2">
                  <c:v>ІЕЗтаМК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1211</c:v>
                </c:pt>
                <c:pt idx="1">
                  <c:v>1929</c:v>
                </c:pt>
                <c:pt idx="2">
                  <c:v>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2-4560-9079-326FDB01D3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ФМ</c:v>
                </c:pt>
                <c:pt idx="1">
                  <c:v>МіТЛВ</c:v>
                </c:pt>
                <c:pt idx="2">
                  <c:v>ІЕЗтаМК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2-3672-4560-9079-326FDB01D3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ФМ</c:v>
                </c:pt>
                <c:pt idx="1">
                  <c:v>МіТЛВ</c:v>
                </c:pt>
                <c:pt idx="2">
                  <c:v>ІЕЗтаМК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3-3672-4560-9079-326FDB01D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421648"/>
        <c:axId val="1943418928"/>
      </c:barChart>
      <c:catAx>
        <c:axId val="1943421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 smtClean="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  <a:endParaRPr lang="ru-RU" sz="2000" dirty="0">
                  <a:latin typeface="Clear Sans" panose="020B0604020202020204" charset="0"/>
                  <a:cs typeface="Clear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18928"/>
        <c:crosses val="autoZero"/>
        <c:auto val="1"/>
        <c:lblAlgn val="ctr"/>
        <c:lblOffset val="100"/>
        <c:noMultiLvlLbl val="0"/>
      </c:catAx>
      <c:valAx>
        <c:axId val="1943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>
                    <a:latin typeface="Clear Sans" panose="020B0604020202020204" charset="0"/>
                    <a:cs typeface="Clear Sans" panose="020B0604020202020204" charset="0"/>
                  </a:rPr>
                  <a:t>Рейтинговий</a:t>
                </a:r>
                <a:r>
                  <a:rPr lang="ru-RU" sz="2000" dirty="0">
                    <a:latin typeface="Clear Sans" panose="020B0604020202020204" charset="0"/>
                    <a:cs typeface="Clear Sans" panose="020B0604020202020204" charset="0"/>
                  </a:rPr>
                  <a:t>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1862396204033649E-3"/>
                  <c:y val="3.4396165829603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8-4DD6-999D-25919B85AC49}"/>
                </c:ext>
              </c:extLst>
            </c:dLbl>
            <c:dLbl>
              <c:idx val="2"/>
              <c:layout>
                <c:manualLayout>
                  <c:x val="-2.3724792408067298E-3"/>
                  <c:y val="-5.1594248744404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8-4DD6-999D-25919B85AC49}"/>
                </c:ext>
              </c:extLst>
            </c:dLbl>
            <c:dLbl>
              <c:idx val="3"/>
              <c:layout>
                <c:manualLayout>
                  <c:x val="-3.5587188612100514E-3"/>
                  <c:y val="-1.719808291480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8-4DD6-999D-25919B85AC49}"/>
                </c:ext>
              </c:extLst>
            </c:dLbl>
            <c:dLbl>
              <c:idx val="4"/>
              <c:layout>
                <c:manualLayout>
                  <c:x val="-2.372479240806817E-3"/>
                  <c:y val="-8.5990414574007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8-4DD6-999D-25919B85A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ЕПП</c:v>
                </c:pt>
                <c:pt idx="1">
                  <c:v>ЕМ</c:v>
                </c:pt>
                <c:pt idx="2">
                  <c:v>ЕтаЕА</c:v>
                </c:pt>
                <c:pt idx="3">
                  <c:v>ЕтаАПУ</c:v>
                </c:pt>
                <c:pt idx="4">
                  <c:v>Фізики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1737</c:v>
                </c:pt>
                <c:pt idx="1">
                  <c:v>996</c:v>
                </c:pt>
                <c:pt idx="2">
                  <c:v>1354</c:v>
                </c:pt>
                <c:pt idx="3">
                  <c:v>1400</c:v>
                </c:pt>
                <c:pt idx="4">
                  <c:v>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1-4E38-B278-2B3A24415D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ЕПП</c:v>
                </c:pt>
                <c:pt idx="1">
                  <c:v>ЕМ</c:v>
                </c:pt>
                <c:pt idx="2">
                  <c:v>ЕтаЕА</c:v>
                </c:pt>
                <c:pt idx="3">
                  <c:v>ЕтаАПУ</c:v>
                </c:pt>
                <c:pt idx="4">
                  <c:v>Фізики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E81-4E38-B278-2B3A24415D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ЕПП</c:v>
                </c:pt>
                <c:pt idx="1">
                  <c:v>ЕМ</c:v>
                </c:pt>
                <c:pt idx="2">
                  <c:v>ЕтаЕА</c:v>
                </c:pt>
                <c:pt idx="3">
                  <c:v>ЕтаАПУ</c:v>
                </c:pt>
                <c:pt idx="4">
                  <c:v>Фізики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2-9E81-4E38-B278-2B3A24415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3424368"/>
        <c:axId val="1943416752"/>
      </c:barChart>
      <c:catAx>
        <c:axId val="1943424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 smtClean="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  <a:endParaRPr lang="ru-RU" sz="2000" dirty="0">
                  <a:latin typeface="Clear Sans" panose="020B0604020202020204" charset="0"/>
                  <a:cs typeface="Clear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16752"/>
        <c:crosses val="autoZero"/>
        <c:auto val="1"/>
        <c:lblAlgn val="ctr"/>
        <c:lblOffset val="100"/>
        <c:noMultiLvlLbl val="0"/>
      </c:catAx>
      <c:valAx>
        <c:axId val="194341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54753722794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B-40E4-B075-E21189100D89}"/>
                </c:ext>
              </c:extLst>
            </c:dLbl>
            <c:dLbl>
              <c:idx val="1"/>
              <c:layout>
                <c:manualLayout>
                  <c:x val="-1.145475372279496E-3"/>
                  <c:y val="-7.2463757779333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B-40E4-B075-E21189100D89}"/>
                </c:ext>
              </c:extLst>
            </c:dLbl>
            <c:dLbl>
              <c:idx val="2"/>
              <c:layout>
                <c:manualLayout>
                  <c:x val="1.145475372279496E-3"/>
                  <c:y val="3.623187888966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7B-40E4-B075-E21189100D89}"/>
                </c:ext>
              </c:extLst>
            </c:dLbl>
            <c:dLbl>
              <c:idx val="3"/>
              <c:layout>
                <c:manualLayout>
                  <c:x val="-9.1638029782359683E-3"/>
                  <c:y val="-6.64243439580331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B-40E4-B075-E21189100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БВтаУП</c:v>
                </c:pt>
                <c:pt idx="1">
                  <c:v>Дизайну</c:v>
                </c:pt>
                <c:pt idx="2">
                  <c:v>КМХтаТ</c:v>
                </c:pt>
                <c:pt idx="3">
                  <c:v>ОПіНС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997.2</c:v>
                </c:pt>
                <c:pt idx="1">
                  <c:v>1477.8</c:v>
                </c:pt>
                <c:pt idx="2">
                  <c:v>2250.59</c:v>
                </c:pt>
                <c:pt idx="3">
                  <c:v>1266.9100000000001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C-4FEB-B4EF-B52A07C17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БВтаУП</c:v>
                </c:pt>
                <c:pt idx="1">
                  <c:v>Дизайну</c:v>
                </c:pt>
                <c:pt idx="2">
                  <c:v>КМХтаТ</c:v>
                </c:pt>
                <c:pt idx="3">
                  <c:v>ОПіНС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7BC-4FEB-B4EF-B52A07C17F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БВтаУП</c:v>
                </c:pt>
                <c:pt idx="1">
                  <c:v>Дизайну</c:v>
                </c:pt>
                <c:pt idx="2">
                  <c:v>КМХтаТ</c:v>
                </c:pt>
                <c:pt idx="3">
                  <c:v>ОПіНС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7BC-4FEB-B4EF-B52A07C17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43422736"/>
        <c:axId val="1943424912"/>
      </c:barChart>
      <c:catAx>
        <c:axId val="1943422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 dirty="0" err="1" smtClean="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  <a:endParaRPr lang="ru-RU" sz="2000" dirty="0">
                  <a:latin typeface="Clear Sans" panose="020B0604020202020204" charset="0"/>
                  <a:cs typeface="Clear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4912"/>
        <c:crosses val="autoZero"/>
        <c:auto val="1"/>
        <c:lblAlgn val="ctr"/>
        <c:lblOffset val="100"/>
        <c:noMultiLvlLbl val="0"/>
      </c:catAx>
      <c:valAx>
        <c:axId val="194342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4-4882-90B0-4F96575F9A5C}"/>
                </c:ext>
              </c:extLst>
            </c:dLbl>
            <c:dLbl>
              <c:idx val="1"/>
              <c:layout>
                <c:manualLayout>
                  <c:x val="-1.1415525114156088E-3"/>
                  <c:y val="-1.086956521739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4-4882-90B0-4F96575F9A5C}"/>
                </c:ext>
              </c:extLst>
            </c:dLbl>
            <c:dLbl>
              <c:idx val="2"/>
              <c:layout>
                <c:manualLayout>
                  <c:x val="4.56621004566193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4-4882-90B0-4F96575F9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РТТ</c:v>
                </c:pt>
                <c:pt idx="1">
                  <c:v>ІБтаН</c:v>
                </c:pt>
                <c:pt idx="2">
                  <c:v>ІТЕЗ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1223</c:v>
                </c:pt>
                <c:pt idx="1">
                  <c:v>2207</c:v>
                </c:pt>
                <c:pt idx="2">
                  <c:v>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3-436D-AEF7-DB8C77A631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РТТ</c:v>
                </c:pt>
                <c:pt idx="1">
                  <c:v>ІБтаН</c:v>
                </c:pt>
                <c:pt idx="2">
                  <c:v>ІТЕЗ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5573-436D-AEF7-DB8C77A631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РТТ</c:v>
                </c:pt>
                <c:pt idx="1">
                  <c:v>ІБтаН</c:v>
                </c:pt>
                <c:pt idx="2">
                  <c:v>ІТЕЗ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2-5573-436D-AEF7-DB8C77A63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431440"/>
        <c:axId val="1943426000"/>
      </c:barChart>
      <c:catAx>
        <c:axId val="194343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6000"/>
        <c:crosses val="autoZero"/>
        <c:auto val="1"/>
        <c:lblAlgn val="ctr"/>
        <c:lblOffset val="100"/>
        <c:noMultiLvlLbl val="0"/>
      </c:catAx>
      <c:valAx>
        <c:axId val="1943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806455056182284E-3"/>
                  <c:y val="-5.3191489361702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25-473F-9A0A-548086A3D670}"/>
                </c:ext>
              </c:extLst>
            </c:dLbl>
            <c:dLbl>
              <c:idx val="1"/>
              <c:layout>
                <c:manualLayout>
                  <c:x val="-3.403227528091142E-3"/>
                  <c:y val="-1.773049645390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5-473F-9A0A-548086A3D670}"/>
                </c:ext>
              </c:extLst>
            </c:dLbl>
            <c:dLbl>
              <c:idx val="2"/>
              <c:layout>
                <c:manualLayout>
                  <c:x val="-1.1344091760303807E-3"/>
                  <c:y val="-1.773049645390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5-473F-9A0A-548086A3D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КСМ</c:v>
                </c:pt>
                <c:pt idx="1">
                  <c:v>ПЗ</c:v>
                </c:pt>
                <c:pt idx="2">
                  <c:v>САтаОМ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1919</c:v>
                </c:pt>
                <c:pt idx="1">
                  <c:v>1610</c:v>
                </c:pt>
                <c:pt idx="2">
                  <c:v>2154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5-4CB4-9B48-DA6DD91D7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КСМ</c:v>
                </c:pt>
                <c:pt idx="1">
                  <c:v>ПЗ</c:v>
                </c:pt>
                <c:pt idx="2">
                  <c:v>САтаОМ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105-4CB4-9B48-DA6DD91D7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КСМ</c:v>
                </c:pt>
                <c:pt idx="1">
                  <c:v>ПЗ</c:v>
                </c:pt>
                <c:pt idx="2">
                  <c:v>САтаОМ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2-7105-4CB4-9B48-DA6DD91D7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3423280"/>
        <c:axId val="1943423824"/>
      </c:barChart>
      <c:catAx>
        <c:axId val="194342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43423824"/>
        <c:crosses val="autoZero"/>
        <c:auto val="1"/>
        <c:lblAlgn val="ctr"/>
        <c:lblOffset val="100"/>
        <c:noMultiLvlLbl val="0"/>
      </c:catAx>
      <c:valAx>
        <c:axId val="19434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2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318128337406"/>
          <c:y val="2.9989431073852948E-2"/>
          <c:w val="0.86752565843062723"/>
          <c:h val="0.69029086135785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94252873563429E-3"/>
                  <c:y val="-8.73180861745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E-4560-BD4A-C78C7ADB304B}"/>
                </c:ext>
              </c:extLst>
            </c:dLbl>
            <c:dLbl>
              <c:idx val="1"/>
              <c:layout>
                <c:manualLayout>
                  <c:x val="1.1494252873563218E-3"/>
                  <c:y val="-1.0478170340947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E-4560-BD4A-C78C7ADB304B}"/>
                </c:ext>
              </c:extLst>
            </c:dLbl>
            <c:dLbl>
              <c:idx val="2"/>
              <c:layout>
                <c:manualLayout>
                  <c:x val="-1.1494252873563218E-3"/>
                  <c:y val="-3.0319314678156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5E-4560-BD4A-C78C7ADB304B}"/>
                </c:ext>
              </c:extLst>
            </c:dLbl>
            <c:dLbl>
              <c:idx val="3"/>
              <c:layout>
                <c:manualLayout>
                  <c:x val="1.1494252873563218E-3"/>
                  <c:y val="-3.4927234469825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E-4560-BD4A-C78C7ADB304B}"/>
                </c:ext>
              </c:extLst>
            </c:dLbl>
            <c:dLbl>
              <c:idx val="4"/>
              <c:layout>
                <c:manualLayout>
                  <c:x val="1.1494252873563218E-3"/>
                  <c:y val="-5.239085170473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5E-4560-BD4A-C78C7ADB304B}"/>
                </c:ext>
              </c:extLst>
            </c:dLbl>
            <c:dLbl>
              <c:idx val="5"/>
              <c:layout>
                <c:manualLayout>
                  <c:x val="1.1494252873563218E-3"/>
                  <c:y val="-1.047817034094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5E-4560-BD4A-C78C7ADB3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ОтаФ</c:v>
                </c:pt>
                <c:pt idx="1">
                  <c:v>Менеджменту</c:v>
                </c:pt>
                <c:pt idx="2">
                  <c:v>МтаЛ</c:v>
                </c:pt>
                <c:pt idx="3">
                  <c:v>ЕтаМС</c:v>
                </c:pt>
                <c:pt idx="4">
                  <c:v>ЦТвБЕ</c:v>
                </c:pt>
                <c:pt idx="5">
                  <c:v>БтаУ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1430</c:v>
                </c:pt>
                <c:pt idx="1">
                  <c:v>1381</c:v>
                </c:pt>
                <c:pt idx="2">
                  <c:v>2540</c:v>
                </c:pt>
                <c:pt idx="3">
                  <c:v>1686</c:v>
                </c:pt>
                <c:pt idx="4">
                  <c:v>1265</c:v>
                </c:pt>
                <c:pt idx="5">
                  <c:v>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D-4ABD-8772-BB1278925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419472"/>
        <c:axId val="1932178064"/>
      </c:barChart>
      <c:catAx>
        <c:axId val="194341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Кафедри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78064"/>
        <c:crosses val="autoZero"/>
        <c:auto val="1"/>
        <c:lblAlgn val="ctr"/>
        <c:lblOffset val="100"/>
        <c:noMultiLvlLbl val="0"/>
      </c:catAx>
      <c:valAx>
        <c:axId val="193217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4341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2349349188495"/>
          <c:y val="0.12967536254937831"/>
          <c:w val="0.84774484220685442"/>
          <c:h val="0.74225620614233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783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133786848072604E-3"/>
                  <c:y val="-1.6835016835016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97-4BE9-AEDD-7FD644036F40}"/>
                </c:ext>
              </c:extLst>
            </c:dLbl>
            <c:dLbl>
              <c:idx val="1"/>
              <c:layout>
                <c:manualLayout>
                  <c:x val="4.5351473922902496E-3"/>
                  <c:y val="-1.515151515151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97-4BE9-AEDD-7FD644036F40}"/>
                </c:ext>
              </c:extLst>
            </c:dLbl>
            <c:dLbl>
              <c:idx val="2"/>
              <c:layout>
                <c:manualLayout>
                  <c:x val="-3.4013605442176869E-3"/>
                  <c:y val="-1.6835016835016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97-4BE9-AEDD-7FD644036F40}"/>
                </c:ext>
              </c:extLst>
            </c:dLbl>
            <c:dLbl>
              <c:idx val="3"/>
              <c:layout>
                <c:manualLayout>
                  <c:x val="2.2675736961449582E-3"/>
                  <c:y val="-8.417508417508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97-4BE9-AEDD-7FD644036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ІФтаП</c:v>
                </c:pt>
                <c:pt idx="1">
                  <c:v>УтаЗМП</c:v>
                </c:pt>
                <c:pt idx="2">
                  <c:v>ТГтаРБ</c:v>
                </c:pt>
                <c:pt idx="3">
                  <c:v>Філософії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2033</c:v>
                </c:pt>
                <c:pt idx="1">
                  <c:v>2405</c:v>
                </c:pt>
                <c:pt idx="2">
                  <c:v>1499</c:v>
                </c:pt>
                <c:pt idx="3">
                  <c:v>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D-40D9-BEFA-4A982EBFE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ІФтаП</c:v>
                </c:pt>
                <c:pt idx="1">
                  <c:v>УтаЗМП</c:v>
                </c:pt>
                <c:pt idx="2">
                  <c:v>ТГтаРБ</c:v>
                </c:pt>
                <c:pt idx="3">
                  <c:v>Філософії</c:v>
                </c:pt>
              </c:strCache>
            </c:strRef>
          </c:cat>
          <c:val>
            <c:numRef>
              <c:f>Лист1!$C$2:$C$6</c:f>
            </c:numRef>
          </c:val>
          <c:extLst>
            <c:ext xmlns:c16="http://schemas.microsoft.com/office/drawing/2014/chart" uri="{C3380CC4-5D6E-409C-BE32-E72D297353CC}">
              <c16:uniqueId val="{00000001-EB7D-40D9-BEFA-4A982EBFEF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ІФтаП</c:v>
                </c:pt>
                <c:pt idx="1">
                  <c:v>УтаЗМП</c:v>
                </c:pt>
                <c:pt idx="2">
                  <c:v>ТГтаРБ</c:v>
                </c:pt>
                <c:pt idx="3">
                  <c:v>Філософії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2-EB7D-40D9-BEFA-4A982EBFE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184048"/>
        <c:axId val="1932180784"/>
      </c:barChart>
      <c:catAx>
        <c:axId val="193218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Кафедри</a:t>
                </a:r>
              </a:p>
            </c:rich>
          </c:tx>
          <c:layout>
            <c:manualLayout>
              <c:xMode val="edge"/>
              <c:yMode val="edge"/>
              <c:x val="0.51130260503151392"/>
              <c:y val="0.93881266735597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80784"/>
        <c:crosses val="autoZero"/>
        <c:auto val="1"/>
        <c:lblAlgn val="ctr"/>
        <c:lblOffset val="100"/>
        <c:noMultiLvlLbl val="0"/>
      </c:catAx>
      <c:valAx>
        <c:axId val="19321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" panose="020B0604020202020204" charset="0"/>
                    <a:ea typeface="+mn-ea"/>
                    <a:cs typeface="Clear Sans" panose="020B0604020202020204" charset="0"/>
                  </a:defRPr>
                </a:pPr>
                <a:r>
                  <a:rPr lang="ru-RU" sz="2000">
                    <a:latin typeface="Clear Sans" panose="020B0604020202020204" charset="0"/>
                    <a:cs typeface="Clear Sans" panose="020B0604020202020204" charset="0"/>
                  </a:rPr>
                  <a:t>Рейтинговий бал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604020202020204" charset="0"/>
                  <a:ea typeface="+mn-ea"/>
                  <a:cs typeface="Clear Sans" panose="020B0604020202020204" charset="0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604020202020204" charset="0"/>
                <a:ea typeface="+mn-ea"/>
                <a:cs typeface="Clear Sans" panose="020B0604020202020204" charset="0"/>
              </a:defRPr>
            </a:pPr>
            <a:endParaRPr lang="uk-UA"/>
          </a:p>
        </c:txPr>
        <c:crossAx val="193218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1B70-E161-4D87-A760-3C4CD3582E9B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C529F-FC8C-4E97-9D11-44514A00C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529F-FC8C-4E97-9D11-44514A00C1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5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529F-FC8C-4E97-9D11-44514A00C1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6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1414" y="0"/>
            <a:ext cx="10241541" cy="6823427"/>
          </a:xfrm>
          <a:custGeom>
            <a:avLst/>
            <a:gdLst/>
            <a:ahLst/>
            <a:cxnLst/>
            <a:rect l="l" t="t" r="r" b="b"/>
            <a:pathLst>
              <a:path w="10241541" h="6823427">
                <a:moveTo>
                  <a:pt x="0" y="0"/>
                </a:moveTo>
                <a:lnTo>
                  <a:pt x="10241541" y="0"/>
                </a:lnTo>
                <a:lnTo>
                  <a:pt x="10241541" y="6823427"/>
                </a:lnTo>
                <a:lnTo>
                  <a:pt x="0" y="6823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2504656">
            <a:off x="5773080" y="-153655"/>
            <a:ext cx="15921804" cy="1278862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 rot="5400000">
            <a:off x="219073" y="-219073"/>
            <a:ext cx="4716515" cy="5154662"/>
            <a:chOff x="0" y="0"/>
            <a:chExt cx="6869494" cy="7507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898932" cy="10287000"/>
            <a:chOff x="0" y="0"/>
            <a:chExt cx="8851059" cy="115269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989671" y="4471548"/>
            <a:ext cx="11298329" cy="37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000"/>
              </a:lnSpc>
            </a:pPr>
            <a:r>
              <a:rPr lang="uk-UA" sz="5000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</a:t>
            </a:r>
            <a:r>
              <a:rPr lang="uk-UA" sz="50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ейтингова оцінка діяльності </a:t>
            </a:r>
          </a:p>
          <a:p>
            <a:pPr marL="0" lvl="0" indent="0" algn="just">
              <a:lnSpc>
                <a:spcPts val="5000"/>
              </a:lnSpc>
            </a:pPr>
            <a:r>
              <a:rPr lang="uk-UA" sz="50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науково-педагогічних працівників,</a:t>
            </a:r>
          </a:p>
          <a:p>
            <a:pPr marL="0" lvl="0" indent="0" algn="just">
              <a:lnSpc>
                <a:spcPts val="5000"/>
              </a:lnSpc>
            </a:pPr>
            <a:r>
              <a:rPr lang="uk-UA" sz="50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кафедр і факультетів </a:t>
            </a:r>
          </a:p>
          <a:p>
            <a:pPr marL="0" lvl="0" indent="0" algn="just">
              <a:lnSpc>
                <a:spcPts val="5000"/>
              </a:lnSpc>
            </a:pPr>
            <a:r>
              <a:rPr lang="uk-UA" sz="50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Національного університету</a:t>
            </a:r>
          </a:p>
          <a:p>
            <a:pPr marL="0" lvl="0" indent="0" algn="just">
              <a:lnSpc>
                <a:spcPts val="5000"/>
              </a:lnSpc>
            </a:pPr>
            <a:r>
              <a:rPr lang="uk-UA" sz="50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«Запорізька політехніка» </a:t>
            </a:r>
          </a:p>
          <a:p>
            <a:pPr marL="0" lvl="0" indent="0" algn="just">
              <a:lnSpc>
                <a:spcPts val="4300"/>
              </a:lnSpc>
            </a:pPr>
            <a:r>
              <a:rPr lang="uk-UA" sz="4300" u="none" dirty="0" smtClean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2024-2025 н/р</a:t>
            </a:r>
            <a:endParaRPr lang="uk-UA" sz="4300" u="none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84518" y="737301"/>
            <a:ext cx="9866681" cy="9866681"/>
          </a:xfrm>
          <a:custGeom>
            <a:avLst/>
            <a:gdLst/>
            <a:ahLst/>
            <a:cxnLst/>
            <a:rect l="l" t="t" r="r" b="b"/>
            <a:pathLst>
              <a:path w="9866681" h="9866681">
                <a:moveTo>
                  <a:pt x="0" y="0"/>
                </a:moveTo>
                <a:lnTo>
                  <a:pt x="9866681" y="0"/>
                </a:lnTo>
                <a:lnTo>
                  <a:pt x="9866681" y="9866681"/>
                </a:lnTo>
                <a:lnTo>
                  <a:pt x="0" y="9866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955202"/>
            <a:ext cx="6667500" cy="6786562"/>
          </a:xfrm>
          <a:custGeom>
            <a:avLst/>
            <a:gdLst/>
            <a:ahLst/>
            <a:cxnLst/>
            <a:rect l="l" t="t" r="r" b="b"/>
            <a:pathLst>
              <a:path w="6667500" h="6786562">
                <a:moveTo>
                  <a:pt x="0" y="0"/>
                </a:moveTo>
                <a:lnTo>
                  <a:pt x="6667500" y="0"/>
                </a:lnTo>
                <a:lnTo>
                  <a:pt x="6667500" y="6786563"/>
                </a:lnTo>
                <a:lnTo>
                  <a:pt x="0" y="6786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252434"/>
            <a:ext cx="143256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КОМП'ЮТЕРНИХ НАУК ТА ТЕХНОЛОГІЙ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716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b="1" dirty="0" err="1">
                <a:solidFill>
                  <a:srgbClr val="05289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Субботін</a:t>
            </a:r>
            <a:r>
              <a:rPr lang="en-US" sz="2749" b="1" dirty="0">
                <a:solidFill>
                  <a:srgbClr val="052896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С.О. 5768,00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Пархоменко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А.В. 4371,00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Олійник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А.О. 4367,00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Киричек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Г.Г.  3950,00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Табунщик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Г.В. 3893,00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69552"/>
              </p:ext>
            </p:extLst>
          </p:nvPr>
        </p:nvGraphicFramePr>
        <p:xfrm>
          <a:off x="6635545" y="2705100"/>
          <a:ext cx="11195255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911088"/>
            <a:ext cx="6667500" cy="6913874"/>
          </a:xfrm>
          <a:custGeom>
            <a:avLst/>
            <a:gdLst/>
            <a:ahLst/>
            <a:cxnLst/>
            <a:rect l="l" t="t" r="r" b="b"/>
            <a:pathLst>
              <a:path w="6667500" h="6913874">
                <a:moveTo>
                  <a:pt x="0" y="0"/>
                </a:moveTo>
                <a:lnTo>
                  <a:pt x="6667500" y="0"/>
                </a:lnTo>
                <a:lnTo>
                  <a:pt x="6667500" y="6913874"/>
                </a:lnTo>
                <a:lnTo>
                  <a:pt x="0" y="6913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252434"/>
            <a:ext cx="143256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БІЗНЕС-ТЕХНОЛОГІЙ ТА ЕКОНОМІКИ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Зеркаль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А.В.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5307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Карпенко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А.В.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3967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849"/>
              </a:lnSpc>
            </a:pPr>
            <a:r>
              <a:rPr lang="en-US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Лифар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В.В. 3688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 smtClean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Корольков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В.В</a:t>
            </a:r>
            <a:r>
              <a:rPr lang="en-US" sz="2749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3354</a:t>
            </a:r>
            <a:r>
              <a:rPr lang="uk-UA" sz="2749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 smtClean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Борисенко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О.Є</a:t>
            </a: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3354</a:t>
            </a:r>
            <a:r>
              <a:rPr lang="uk-UA" sz="2749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84155"/>
              </p:ext>
            </p:extLst>
          </p:nvPr>
        </p:nvGraphicFramePr>
        <p:xfrm>
          <a:off x="6781800" y="2552700"/>
          <a:ext cx="11049000" cy="727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844252"/>
            <a:ext cx="6667500" cy="6726609"/>
          </a:xfrm>
          <a:custGeom>
            <a:avLst/>
            <a:gdLst/>
            <a:ahLst/>
            <a:cxnLst/>
            <a:rect l="l" t="t" r="r" b="b"/>
            <a:pathLst>
              <a:path w="6667500" h="6726609">
                <a:moveTo>
                  <a:pt x="0" y="0"/>
                </a:moveTo>
                <a:lnTo>
                  <a:pt x="6667500" y="0"/>
                </a:lnTo>
                <a:lnTo>
                  <a:pt x="6667500" y="6726609"/>
                </a:lnTo>
                <a:lnTo>
                  <a:pt x="0" y="6726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709634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ГУМАНІТАРНИЙ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Жукова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Н.М.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4779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Полєжаєв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Ю.Г.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4410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Цвілий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С.М. 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3656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Зайцева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 3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585,00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uk-UA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Шелементьєва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Т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В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 3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546,00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uk-UA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Дєдков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М.В</a:t>
            </a:r>
            <a:r>
              <a:rPr lang="en-US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. 3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439,00</a:t>
            </a: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37817"/>
              </p:ext>
            </p:extLst>
          </p:nvPr>
        </p:nvGraphicFramePr>
        <p:xfrm>
          <a:off x="6858000" y="2476500"/>
          <a:ext cx="11201400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866928"/>
            <a:ext cx="6667500" cy="6410197"/>
          </a:xfrm>
          <a:custGeom>
            <a:avLst/>
            <a:gdLst/>
            <a:ahLst/>
            <a:cxnLst/>
            <a:rect l="l" t="t" r="r" b="b"/>
            <a:pathLst>
              <a:path w="6667500" h="6410197">
                <a:moveTo>
                  <a:pt x="0" y="0"/>
                </a:moveTo>
                <a:lnTo>
                  <a:pt x="6667500" y="0"/>
                </a:lnTo>
                <a:lnTo>
                  <a:pt x="6667500" y="6410197"/>
                </a:lnTo>
                <a:lnTo>
                  <a:pt x="0" y="6410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709634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ЮРИДИЧНИЙ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38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 працівники факультету з найвищим рейтингом: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Кириченко Ю.В. 3576,00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Максакова Р. М. 3388,00 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Купін А.П. 3372,00 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Буканов Г.М. 3013,00 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Пальченкова В.М. 3007,00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64284"/>
              </p:ext>
            </p:extLst>
          </p:nvPr>
        </p:nvGraphicFramePr>
        <p:xfrm>
          <a:off x="6647835" y="2628900"/>
          <a:ext cx="11335365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849615"/>
            <a:ext cx="6667500" cy="6985000"/>
          </a:xfrm>
          <a:custGeom>
            <a:avLst/>
            <a:gdLst/>
            <a:ahLst/>
            <a:cxnLst/>
            <a:rect l="l" t="t" r="r" b="b"/>
            <a:pathLst>
              <a:path w="6667500" h="6985000">
                <a:moveTo>
                  <a:pt x="0" y="0"/>
                </a:moveTo>
                <a:lnTo>
                  <a:pt x="6667500" y="0"/>
                </a:lnTo>
                <a:lnTo>
                  <a:pt x="6667500" y="6985000"/>
                </a:lnTo>
                <a:lnTo>
                  <a:pt x="0" y="698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43225"/>
            <a:ext cx="143256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УПРАВЛІННЯ ФІЗИЧНОЮ КУЛЬТУРОЮ ТА СПОРТОМ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435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 працівники факультету з найвищим рейтингом: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Атаманюк С.І. 5066,00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Ковальова О.В. 3767,00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Кокарева С.М. 3548,00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Кокарев Б.В. 3347,00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Мазін В.М. 3084,00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40180"/>
              </p:ext>
            </p:extLst>
          </p:nvPr>
        </p:nvGraphicFramePr>
        <p:xfrm>
          <a:off x="7010400" y="2552700"/>
          <a:ext cx="10820400" cy="728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95937" y="3142314"/>
            <a:ext cx="6667500" cy="6542484"/>
          </a:xfrm>
          <a:custGeom>
            <a:avLst/>
            <a:gdLst/>
            <a:ahLst/>
            <a:cxnLst/>
            <a:rect l="l" t="t" r="r" b="b"/>
            <a:pathLst>
              <a:path w="6667500" h="6542484">
                <a:moveTo>
                  <a:pt x="0" y="0"/>
                </a:moveTo>
                <a:lnTo>
                  <a:pt x="6667500" y="0"/>
                </a:lnTo>
                <a:lnTo>
                  <a:pt x="6667500" y="6542485"/>
                </a:lnTo>
                <a:lnTo>
                  <a:pt x="0" y="6542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43225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СОЦІАЛЬНИХ НАУК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484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 працівники факультету з найвищим рейтингом: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Бородулькіна Т.О. 4689,00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Щербина С.С. 3833,00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Погребна В.Л. 3569,00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Коваль В.О. 3244,00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Хітрова Т.В. 2697,00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329366"/>
              </p:ext>
            </p:extLst>
          </p:nvPr>
        </p:nvGraphicFramePr>
        <p:xfrm>
          <a:off x="6553200" y="2552700"/>
          <a:ext cx="1135380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647700"/>
            <a:ext cx="1214680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uk-UA" sz="9000" dirty="0" smtClean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Рейтинг факультетів</a:t>
            </a:r>
            <a:endParaRPr lang="uk-UA" sz="9000" dirty="0">
              <a:solidFill>
                <a:srgbClr val="191919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028825"/>
            <a:ext cx="5151320" cy="7680668"/>
          </a:xfrm>
          <a:custGeom>
            <a:avLst/>
            <a:gdLst/>
            <a:ahLst/>
            <a:cxnLst/>
            <a:rect l="l" t="t" r="r" b="b"/>
            <a:pathLst>
              <a:path w="7680668" h="7680668">
                <a:moveTo>
                  <a:pt x="0" y="0"/>
                </a:moveTo>
                <a:lnTo>
                  <a:pt x="7680668" y="0"/>
                </a:lnTo>
                <a:lnTo>
                  <a:pt x="7680668" y="7680668"/>
                </a:lnTo>
                <a:lnTo>
                  <a:pt x="0" y="768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rcRect/>
            <a:stretch>
              <a:fillRect l="-53251" t="-992" r="4150" b="992"/>
            </a:stretch>
          </a:blipFill>
        </p:spPr>
      </p:sp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56947"/>
              </p:ext>
            </p:extLst>
          </p:nvPr>
        </p:nvGraphicFramePr>
        <p:xfrm>
          <a:off x="3276600" y="2285349"/>
          <a:ext cx="13639800" cy="768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160568">
            <a:off x="-711276" y="1512352"/>
            <a:ext cx="12070388" cy="1110838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11463681" y="3462681"/>
            <a:ext cx="5333427" cy="8315211"/>
            <a:chOff x="0" y="0"/>
            <a:chExt cx="4381320" cy="68308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81320" cy="6830804"/>
            </a:xfrm>
            <a:custGeom>
              <a:avLst/>
              <a:gdLst/>
              <a:ahLst/>
              <a:cxnLst/>
              <a:rect l="l" t="t" r="r" b="b"/>
              <a:pathLst>
                <a:path w="4381320" h="6830804">
                  <a:moveTo>
                    <a:pt x="4381320" y="6830804"/>
                  </a:moveTo>
                  <a:lnTo>
                    <a:pt x="0" y="6830804"/>
                  </a:lnTo>
                  <a:lnTo>
                    <a:pt x="0" y="0"/>
                  </a:lnTo>
                  <a:lnTo>
                    <a:pt x="4381320" y="6830804"/>
                  </a:lnTo>
                  <a:close/>
                </a:path>
              </a:pathLst>
            </a:custGeom>
            <a:solidFill>
              <a:srgbClr val="05289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515466"/>
            <a:ext cx="1362536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19"/>
              </a:lnSpc>
              <a:spcBef>
                <a:spcPct val="0"/>
              </a:spcBef>
            </a:pPr>
            <a:r>
              <a:rPr lang="en-US" sz="11100" b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Дякую за увагу</a:t>
            </a:r>
            <a:r>
              <a:rPr lang="en-US" sz="11100" b="1" u="none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078035">
            <a:off x="-3267573" y="135072"/>
            <a:ext cx="13593765" cy="1009743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378203" y="1501092"/>
            <a:ext cx="7284817" cy="7284817"/>
          </a:xfrm>
          <a:custGeom>
            <a:avLst/>
            <a:gdLst/>
            <a:ahLst/>
            <a:cxnLst/>
            <a:rect l="l" t="t" r="r" b="b"/>
            <a:pathLst>
              <a:path w="7284817" h="7284817">
                <a:moveTo>
                  <a:pt x="0" y="0"/>
                </a:moveTo>
                <a:lnTo>
                  <a:pt x="7284817" y="0"/>
                </a:lnTo>
                <a:lnTo>
                  <a:pt x="7284817" y="7284816"/>
                </a:lnTo>
                <a:lnTo>
                  <a:pt x="0" y="7284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13785" y="1215112"/>
            <a:ext cx="7349984" cy="8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Рейтингове оцінювання за 2024-2025 навчальний рік здійснювалося у відповідності до «Положення про рейтингову систему оцінки діяльності науково-педагогічних працівників, кафедр і факультетів Національного університету «Запорізька політехніка» затвердженого Наказом від 14 квітня 2023 р.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№ 112 (протокол №8 засідання Вченої ради НУ «Запорізька політехніка» від 14.04.23)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078035">
            <a:off x="-3312958" y="-334319"/>
            <a:ext cx="13593765" cy="1009743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0213785" y="3382049"/>
            <a:ext cx="7349984" cy="37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Згідно з «Положенням…» оцінювання здійснювалося для кожного науково-педагогічного працівника університету, окремо для кожної кафедри, для кожного факультету університету </a:t>
            </a:r>
          </a:p>
        </p:txBody>
      </p:sp>
      <p:sp>
        <p:nvSpPr>
          <p:cNvPr id="4" name="Freeform 4"/>
          <p:cNvSpPr/>
          <p:nvPr/>
        </p:nvSpPr>
        <p:spPr>
          <a:xfrm>
            <a:off x="2214968" y="7240649"/>
            <a:ext cx="762350" cy="807886"/>
          </a:xfrm>
          <a:custGeom>
            <a:avLst/>
            <a:gdLst/>
            <a:ahLst/>
            <a:cxnLst/>
            <a:rect l="l" t="t" r="r" b="b"/>
            <a:pathLst>
              <a:path w="762350" h="807886">
                <a:moveTo>
                  <a:pt x="0" y="0"/>
                </a:moveTo>
                <a:lnTo>
                  <a:pt x="762350" y="0"/>
                </a:lnTo>
                <a:lnTo>
                  <a:pt x="762350" y="807885"/>
                </a:lnTo>
                <a:lnTo>
                  <a:pt x="0" y="807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78028" y="7240649"/>
            <a:ext cx="771164" cy="807886"/>
          </a:xfrm>
          <a:custGeom>
            <a:avLst/>
            <a:gdLst/>
            <a:ahLst/>
            <a:cxnLst/>
            <a:rect l="l" t="t" r="r" b="b"/>
            <a:pathLst>
              <a:path w="771164" h="807886">
                <a:moveTo>
                  <a:pt x="0" y="0"/>
                </a:moveTo>
                <a:lnTo>
                  <a:pt x="771164" y="0"/>
                </a:lnTo>
                <a:lnTo>
                  <a:pt x="771164" y="807885"/>
                </a:lnTo>
                <a:lnTo>
                  <a:pt x="0" y="807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49242" y="7240649"/>
            <a:ext cx="762350" cy="807886"/>
          </a:xfrm>
          <a:custGeom>
            <a:avLst/>
            <a:gdLst/>
            <a:ahLst/>
            <a:cxnLst/>
            <a:rect l="l" t="t" r="r" b="b"/>
            <a:pathLst>
              <a:path w="762350" h="807886">
                <a:moveTo>
                  <a:pt x="0" y="0"/>
                </a:moveTo>
                <a:lnTo>
                  <a:pt x="762350" y="0"/>
                </a:lnTo>
                <a:lnTo>
                  <a:pt x="762350" y="807885"/>
                </a:lnTo>
                <a:lnTo>
                  <a:pt x="0" y="807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11642" y="7240649"/>
            <a:ext cx="771164" cy="807886"/>
          </a:xfrm>
          <a:custGeom>
            <a:avLst/>
            <a:gdLst/>
            <a:ahLst/>
            <a:cxnLst/>
            <a:rect l="l" t="t" r="r" b="b"/>
            <a:pathLst>
              <a:path w="771164" h="807886">
                <a:moveTo>
                  <a:pt x="0" y="0"/>
                </a:moveTo>
                <a:lnTo>
                  <a:pt x="771164" y="0"/>
                </a:lnTo>
                <a:lnTo>
                  <a:pt x="771164" y="807885"/>
                </a:lnTo>
                <a:lnTo>
                  <a:pt x="0" y="807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62759" y="484477"/>
            <a:ext cx="1567657" cy="2477619"/>
          </a:xfrm>
          <a:custGeom>
            <a:avLst/>
            <a:gdLst/>
            <a:ahLst/>
            <a:cxnLst/>
            <a:rect l="l" t="t" r="r" b="b"/>
            <a:pathLst>
              <a:path w="1567657" h="2477619">
                <a:moveTo>
                  <a:pt x="0" y="0"/>
                </a:moveTo>
                <a:lnTo>
                  <a:pt x="1567658" y="0"/>
                </a:lnTo>
                <a:lnTo>
                  <a:pt x="1567658" y="2477619"/>
                </a:lnTo>
                <a:lnTo>
                  <a:pt x="0" y="24776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59242" y="4714398"/>
            <a:ext cx="1974693" cy="1493586"/>
          </a:xfrm>
          <a:custGeom>
            <a:avLst/>
            <a:gdLst/>
            <a:ahLst/>
            <a:cxnLst/>
            <a:rect l="l" t="t" r="r" b="b"/>
            <a:pathLst>
              <a:path w="1974693" h="1493586">
                <a:moveTo>
                  <a:pt x="0" y="0"/>
                </a:moveTo>
                <a:lnTo>
                  <a:pt x="1974692" y="0"/>
                </a:lnTo>
                <a:lnTo>
                  <a:pt x="1974692" y="1493585"/>
                </a:lnTo>
                <a:lnTo>
                  <a:pt x="0" y="1493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38408" y="3906512"/>
            <a:ext cx="810834" cy="807886"/>
          </a:xfrm>
          <a:custGeom>
            <a:avLst/>
            <a:gdLst/>
            <a:ahLst/>
            <a:cxnLst/>
            <a:rect l="l" t="t" r="r" b="b"/>
            <a:pathLst>
              <a:path w="810834" h="807886">
                <a:moveTo>
                  <a:pt x="0" y="0"/>
                </a:moveTo>
                <a:lnTo>
                  <a:pt x="810834" y="0"/>
                </a:lnTo>
                <a:lnTo>
                  <a:pt x="810834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3738408" y="3031951"/>
            <a:ext cx="810834" cy="807886"/>
          </a:xfrm>
          <a:custGeom>
            <a:avLst/>
            <a:gdLst/>
            <a:ahLst/>
            <a:cxnLst/>
            <a:rect l="l" t="t" r="r" b="b"/>
            <a:pathLst>
              <a:path w="810834" h="807886">
                <a:moveTo>
                  <a:pt x="0" y="0"/>
                </a:moveTo>
                <a:lnTo>
                  <a:pt x="810834" y="0"/>
                </a:lnTo>
                <a:lnTo>
                  <a:pt x="810834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3738408" y="6276214"/>
            <a:ext cx="810834" cy="807886"/>
          </a:xfrm>
          <a:custGeom>
            <a:avLst/>
            <a:gdLst/>
            <a:ahLst/>
            <a:cxnLst/>
            <a:rect l="l" t="t" r="r" b="b"/>
            <a:pathLst>
              <a:path w="810834" h="807886">
                <a:moveTo>
                  <a:pt x="0" y="0"/>
                </a:moveTo>
                <a:lnTo>
                  <a:pt x="810834" y="0"/>
                </a:lnTo>
                <a:lnTo>
                  <a:pt x="810834" y="807885"/>
                </a:lnTo>
                <a:lnTo>
                  <a:pt x="0" y="807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56539" y="1503870"/>
            <a:ext cx="2020779" cy="45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</a:pPr>
            <a:r>
              <a:rPr lang="en-US" sz="3133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Факультет</a:t>
            </a:r>
            <a:endParaRPr lang="en-US" sz="3133" b="1" dirty="0">
              <a:solidFill>
                <a:srgbClr val="191919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56539" y="5290575"/>
            <a:ext cx="2020779" cy="45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</a:pPr>
            <a:r>
              <a:rPr lang="en-US" sz="3133" b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Кафедра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38802" y="8457086"/>
            <a:ext cx="2020779" cy="45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</a:pPr>
            <a:r>
              <a:rPr lang="en-US" sz="3133" b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НПП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9099" y="2771915"/>
            <a:ext cx="6507848" cy="6863383"/>
          </a:xfrm>
          <a:custGeom>
            <a:avLst/>
            <a:gdLst/>
            <a:ahLst/>
            <a:cxnLst/>
            <a:rect l="l" t="t" r="r" b="b"/>
            <a:pathLst>
              <a:path w="6507848" h="6863383">
                <a:moveTo>
                  <a:pt x="0" y="0"/>
                </a:moveTo>
                <a:lnTo>
                  <a:pt x="6507848" y="0"/>
                </a:lnTo>
                <a:lnTo>
                  <a:pt x="6507848" y="6863384"/>
                </a:lnTo>
                <a:lnTo>
                  <a:pt x="0" y="686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28616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МАШИНОБУДІВНИЙ</a:t>
            </a:r>
            <a:r>
              <a:rPr lang="en-US" sz="6000" u="none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336" y="3807752"/>
            <a:ext cx="5964807" cy="47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uk-UA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Фролов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М.В. 4335,00</a:t>
            </a:r>
          </a:p>
          <a:p>
            <a:pPr algn="l">
              <a:lnSpc>
                <a:spcPts val="3849"/>
              </a:lnSpc>
            </a:pP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Павленко Д.В. 4183,00</a:t>
            </a:r>
          </a:p>
          <a:p>
            <a:pPr algn="l">
              <a:lnSpc>
                <a:spcPts val="3849"/>
              </a:lnSpc>
            </a:pP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Сніжко Н.В. 3340,00</a:t>
            </a:r>
          </a:p>
          <a:p>
            <a:pPr algn="l">
              <a:lnSpc>
                <a:spcPts val="3849"/>
              </a:lnSpc>
            </a:pPr>
            <a:r>
              <a:rPr lang="uk-UA" sz="2749" dirty="0" err="1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Матюхін</a:t>
            </a: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А.Ю. 3188,00</a:t>
            </a:r>
          </a:p>
          <a:p>
            <a:pPr algn="l">
              <a:lnSpc>
                <a:spcPts val="3849"/>
              </a:lnSpc>
            </a:pPr>
            <a:r>
              <a:rPr lang="uk-UA" sz="2749" dirty="0" smtClean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Козлова О.Б. 2964,00</a:t>
            </a: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961935"/>
              </p:ext>
            </p:extLst>
          </p:nvPr>
        </p:nvGraphicFramePr>
        <p:xfrm>
          <a:off x="6781800" y="2797505"/>
          <a:ext cx="10591800" cy="639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912664"/>
            <a:ext cx="6785069" cy="6801938"/>
          </a:xfrm>
          <a:custGeom>
            <a:avLst/>
            <a:gdLst/>
            <a:ahLst/>
            <a:cxnLst/>
            <a:rect l="l" t="t" r="r" b="b"/>
            <a:pathLst>
              <a:path w="6785069" h="6801938">
                <a:moveTo>
                  <a:pt x="0" y="0"/>
                </a:moveTo>
                <a:lnTo>
                  <a:pt x="6785069" y="0"/>
                </a:lnTo>
                <a:lnTo>
                  <a:pt x="6785069" y="6801938"/>
                </a:lnTo>
                <a:lnTo>
                  <a:pt x="0" y="680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b="-1365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28616"/>
            <a:ext cx="1482482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ТРАНСПОРТНИЙ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336" y="3674890"/>
            <a:ext cx="5783270" cy="52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 працівники факультету з найвищим рейтингом: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Турпак С.М. 3195,00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Кузькін О.Ф. 3142,00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Васильєва Л.О. 2598,00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Бойко С.М. 2456,00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Шевченко В.Г. 2379,00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13004"/>
              </p:ext>
            </p:extLst>
          </p:nvPr>
        </p:nvGraphicFramePr>
        <p:xfrm>
          <a:off x="6629400" y="2905147"/>
          <a:ext cx="10287000" cy="647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895055"/>
            <a:ext cx="6667500" cy="6947771"/>
          </a:xfrm>
          <a:custGeom>
            <a:avLst/>
            <a:gdLst/>
            <a:ahLst/>
            <a:cxnLst/>
            <a:rect l="l" t="t" r="r" b="b"/>
            <a:pathLst>
              <a:path w="6667500" h="6947771">
                <a:moveTo>
                  <a:pt x="0" y="0"/>
                </a:moveTo>
                <a:lnTo>
                  <a:pt x="6667500" y="0"/>
                </a:lnTo>
                <a:lnTo>
                  <a:pt x="6667500" y="6947771"/>
                </a:lnTo>
                <a:lnTo>
                  <a:pt x="0" y="6947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28616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ІНЖЕНЕРНО-ФІЗИЧНИЙ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570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Капустян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О.Є.  4009,00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Іванов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В.Г. 3346,00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Глотка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О.А. 3018,00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Парахневіч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Є.М. 2534,00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Міщенко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В.Г. 2472,00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020689"/>
              </p:ext>
            </p:extLst>
          </p:nvPr>
        </p:nvGraphicFramePr>
        <p:xfrm>
          <a:off x="6667500" y="2705099"/>
          <a:ext cx="11163300" cy="7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559556"/>
            <a:ext cx="6667500" cy="7248612"/>
          </a:xfrm>
          <a:custGeom>
            <a:avLst/>
            <a:gdLst/>
            <a:ahLst/>
            <a:cxnLst/>
            <a:rect l="l" t="t" r="r" b="b"/>
            <a:pathLst>
              <a:path w="6667500" h="7248612">
                <a:moveTo>
                  <a:pt x="0" y="0"/>
                </a:moveTo>
                <a:lnTo>
                  <a:pt x="6667500" y="0"/>
                </a:lnTo>
                <a:lnTo>
                  <a:pt x="6667500" y="7248612"/>
                </a:lnTo>
                <a:lnTo>
                  <a:pt x="0" y="724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528616"/>
            <a:ext cx="14325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ЕЛЕКТРОТЕХНІЧНИЙ ФАКУЛЬТЕТ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619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 працівники факультету з найвищим рейтингом: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Антонов М.Л. 4520,00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Шрам О.А. 4233,00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Яримбаш Д.С. 3595,00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Коцур М.І. 3593,00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Казурова А.Є. 3532,00</a:t>
            </a:r>
          </a:p>
          <a:p>
            <a:pPr algn="l">
              <a:lnSpc>
                <a:spcPts val="3849"/>
              </a:lnSpc>
            </a:pPr>
            <a:r>
              <a:rPr lang="en-US" sz="2749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Пирожок А.В. 3010,00</a:t>
            </a: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416868"/>
              </p:ext>
            </p:extLst>
          </p:nvPr>
        </p:nvGraphicFramePr>
        <p:xfrm>
          <a:off x="7010400" y="2442059"/>
          <a:ext cx="10706100" cy="738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0" y="2697937"/>
            <a:ext cx="6667500" cy="7011340"/>
          </a:xfrm>
          <a:custGeom>
            <a:avLst/>
            <a:gdLst/>
            <a:ahLst/>
            <a:cxnLst/>
            <a:rect l="l" t="t" r="r" b="b"/>
            <a:pathLst>
              <a:path w="6667500" h="7011340">
                <a:moveTo>
                  <a:pt x="0" y="0"/>
                </a:moveTo>
                <a:lnTo>
                  <a:pt x="6667500" y="0"/>
                </a:lnTo>
                <a:lnTo>
                  <a:pt x="6667500" y="7011340"/>
                </a:lnTo>
                <a:lnTo>
                  <a:pt x="0" y="7011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252434"/>
            <a:ext cx="1432560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БУДІВНИЦТВА АРХІТЕКТУРИ ТА ДИЗАЙНУ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667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Мітяєв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О.А. 4320,00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Рижова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І.С.  3182,00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Савченко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В.І. 2942,00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Потапенко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Г.М. 2560,00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Акімов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І.В. 2297,00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Северин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К.В. 2190,00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64787"/>
              </p:ext>
            </p:extLst>
          </p:nvPr>
        </p:nvGraphicFramePr>
        <p:xfrm>
          <a:off x="6667500" y="2857499"/>
          <a:ext cx="11087100" cy="701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0"/>
            <a:ext cx="18288000" cy="2352718"/>
          </a:xfrm>
          <a:prstGeom prst="rect">
            <a:avLst/>
          </a:prstGeom>
          <a:solidFill>
            <a:srgbClr val="052896"/>
          </a:solidFill>
        </p:spPr>
      </p:sp>
      <p:sp>
        <p:nvSpPr>
          <p:cNvPr id="4" name="Freeform 4"/>
          <p:cNvSpPr/>
          <p:nvPr/>
        </p:nvSpPr>
        <p:spPr>
          <a:xfrm>
            <a:off x="-133913" y="2882321"/>
            <a:ext cx="6667500" cy="6595184"/>
          </a:xfrm>
          <a:custGeom>
            <a:avLst/>
            <a:gdLst/>
            <a:ahLst/>
            <a:cxnLst/>
            <a:rect l="l" t="t" r="r" b="b"/>
            <a:pathLst>
              <a:path w="6667500" h="6595184">
                <a:moveTo>
                  <a:pt x="0" y="0"/>
                </a:moveTo>
                <a:lnTo>
                  <a:pt x="6667500" y="0"/>
                </a:lnTo>
                <a:lnTo>
                  <a:pt x="6667500" y="6595184"/>
                </a:lnTo>
                <a:lnTo>
                  <a:pt x="0" y="6595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1200" y="252434"/>
            <a:ext cx="143256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ФАКУЛЬТЕТ ІНФОРМАЦІЙНОЇ БЕЗПЕКИ ТА ЕЛЕКТРОННИХ КОМУНІКАЦІЙ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0894" y="4037965"/>
            <a:ext cx="5737885" cy="667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Науково-педагогічні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працівники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факультету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з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найвищим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49" dirty="0" err="1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рейтингом</a:t>
            </a:r>
            <a:r>
              <a:rPr lang="en-US" sz="2749" dirty="0">
                <a:solidFill>
                  <a:srgbClr val="191919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191919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Коротун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А.В. 4500,00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Мороз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Г.В. 3630,00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Сніжной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Г.В. 3376,00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Фурманова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Н.І. 3376,00</a:t>
            </a:r>
          </a:p>
          <a:p>
            <a:pPr algn="l">
              <a:lnSpc>
                <a:spcPts val="3849"/>
              </a:lnSpc>
            </a:pPr>
            <a:r>
              <a:rPr lang="en-US" sz="2749" dirty="0" err="1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Міронова</a:t>
            </a:r>
            <a:r>
              <a:rPr lang="en-US" sz="2749" dirty="0">
                <a:solidFill>
                  <a:srgbClr val="EA4B33"/>
                </a:solidFill>
                <a:latin typeface="Clear Sans"/>
                <a:ea typeface="Clear Sans"/>
                <a:cs typeface="Clear Sans"/>
                <a:sym typeface="Clear Sans"/>
              </a:rPr>
              <a:t> Н.О. 2765,00</a:t>
            </a: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49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430"/>
              </a:lnSpc>
            </a:pPr>
            <a:endParaRPr lang="en-US" sz="2749" dirty="0">
              <a:solidFill>
                <a:srgbClr val="EA4B33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19987"/>
              </p:ext>
            </p:extLst>
          </p:nvPr>
        </p:nvGraphicFramePr>
        <p:xfrm>
          <a:off x="6705600" y="2705100"/>
          <a:ext cx="111252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541</Words>
  <Application>Microsoft Office PowerPoint</Application>
  <PresentationFormat>Произвольный</PresentationFormat>
  <Paragraphs>162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Clear Sans</vt:lpstr>
      <vt:lpstr>Lato Bold</vt:lpstr>
      <vt:lpstr>Clear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Красный Диагональные Блоки Отчет о Продажах Презентация о Продажах</dc:title>
  <dc:creator>Kesha</dc:creator>
  <cp:lastModifiedBy>parhom</cp:lastModifiedBy>
  <cp:revision>21</cp:revision>
  <dcterms:created xsi:type="dcterms:W3CDTF">2006-08-16T00:00:00Z</dcterms:created>
  <dcterms:modified xsi:type="dcterms:W3CDTF">2025-10-21T11:24:46Z</dcterms:modified>
  <dc:identifier>DAG2KX4LmZ8</dc:identifier>
</cp:coreProperties>
</file>