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61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0970BF-5035-4C90-8B32-406AC6C57C87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DEDA7D-6170-4462-94FC-E77D05B23F8C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7917504" cy="2088232"/>
          </a:xfrm>
        </p:spPr>
        <p:txBody>
          <a:bodyPr>
            <a:normAutofit/>
          </a:bodyPr>
          <a:lstStyle/>
          <a:p>
            <a:pPr algn="ctr"/>
            <a:r>
              <a:rPr lang="uk-UA" sz="4000" i="1" dirty="0" smtClean="0">
                <a:latin typeface="Times New Roman" pitchFamily="18" charset="0"/>
                <a:cs typeface="Times New Roman" pitchFamily="18" charset="0"/>
              </a:rPr>
              <a:t>Наукова-дослідницька робота кафедри українознавства та загальної мовної підготовки</a:t>
            </a: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36912"/>
            <a:ext cx="8064568" cy="388843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5000" dirty="0" smtClean="0"/>
              <a:t>	</a:t>
            </a:r>
            <a:r>
              <a:rPr lang="ru-RU" sz="5000" dirty="0" err="1" smtClean="0"/>
              <a:t>Науково-дослідницька</a:t>
            </a:r>
            <a:r>
              <a:rPr lang="ru-RU" sz="5000" dirty="0" smtClean="0"/>
              <a:t> </a:t>
            </a:r>
            <a:r>
              <a:rPr lang="ru-RU" sz="5000" dirty="0" smtClean="0"/>
              <a:t>робота </a:t>
            </a:r>
            <a:r>
              <a:rPr lang="ru-RU" sz="5000" dirty="0" err="1" smtClean="0"/>
              <a:t>є</a:t>
            </a:r>
            <a:r>
              <a:rPr lang="ru-RU" sz="5000" dirty="0" smtClean="0"/>
              <a:t> </a:t>
            </a:r>
            <a:r>
              <a:rPr lang="ru-RU" sz="5000" dirty="0" err="1" smtClean="0"/>
              <a:t>необхідним</a:t>
            </a:r>
            <a:r>
              <a:rPr lang="ru-RU" sz="5000" dirty="0" smtClean="0"/>
              <a:t> </a:t>
            </a:r>
            <a:r>
              <a:rPr lang="ru-RU" sz="5000" dirty="0" err="1" smtClean="0"/>
              <a:t>складником</a:t>
            </a:r>
            <a:r>
              <a:rPr lang="ru-RU" sz="5000" dirty="0" smtClean="0"/>
              <a:t> </a:t>
            </a:r>
            <a:r>
              <a:rPr lang="ru-RU" sz="5000" dirty="0" err="1" smtClean="0"/>
              <a:t>діяльності</a:t>
            </a:r>
            <a:r>
              <a:rPr lang="ru-RU" sz="5000" dirty="0" smtClean="0"/>
              <a:t> </a:t>
            </a:r>
            <a:r>
              <a:rPr lang="ru-RU" sz="5000" dirty="0" err="1" smtClean="0"/>
              <a:t>науково-педагогічних</a:t>
            </a:r>
            <a:r>
              <a:rPr lang="ru-RU" sz="5000" dirty="0" smtClean="0"/>
              <a:t> </a:t>
            </a:r>
            <a:r>
              <a:rPr lang="ru-RU" sz="5000" dirty="0" err="1" smtClean="0"/>
              <a:t>працівників</a:t>
            </a:r>
            <a:r>
              <a:rPr lang="ru-RU" sz="5000" dirty="0" smtClean="0"/>
              <a:t>. </a:t>
            </a:r>
            <a:r>
              <a:rPr lang="ru-RU" sz="5000" dirty="0" err="1" smtClean="0"/>
              <a:t>Основними</a:t>
            </a:r>
            <a:r>
              <a:rPr lang="ru-RU" sz="5000" dirty="0" smtClean="0"/>
              <a:t> </a:t>
            </a:r>
            <a:r>
              <a:rPr lang="ru-RU" sz="5000" dirty="0" err="1" smtClean="0"/>
              <a:t>завданнями</a:t>
            </a:r>
            <a:r>
              <a:rPr lang="ru-RU" sz="5000" dirty="0" smtClean="0"/>
              <a:t> </a:t>
            </a:r>
            <a:r>
              <a:rPr lang="ru-RU" sz="5000" dirty="0" err="1" smtClean="0"/>
              <a:t>проведення</a:t>
            </a:r>
            <a:r>
              <a:rPr lang="ru-RU" sz="5000" dirty="0" smtClean="0"/>
              <a:t> </a:t>
            </a:r>
            <a:r>
              <a:rPr lang="ru-RU" sz="5000" dirty="0" err="1" smtClean="0"/>
              <a:t>наукових</a:t>
            </a:r>
            <a:r>
              <a:rPr lang="ru-RU" sz="5000" dirty="0" smtClean="0"/>
              <a:t> </a:t>
            </a:r>
            <a:r>
              <a:rPr lang="ru-RU" sz="5000" dirty="0" err="1" smtClean="0"/>
              <a:t>досліджень</a:t>
            </a:r>
            <a:r>
              <a:rPr lang="ru-RU" sz="5000" dirty="0" smtClean="0"/>
              <a:t> </a:t>
            </a:r>
            <a:r>
              <a:rPr lang="ru-RU" sz="5000" dirty="0" err="1" smtClean="0"/>
              <a:t>є</a:t>
            </a:r>
            <a:r>
              <a:rPr lang="ru-RU" sz="5000" dirty="0" smtClean="0"/>
              <a:t> </a:t>
            </a:r>
            <a:r>
              <a:rPr lang="ru-RU" sz="5000" dirty="0" err="1" smtClean="0"/>
              <a:t>подальший</a:t>
            </a:r>
            <a:r>
              <a:rPr lang="ru-RU" sz="5000" dirty="0" smtClean="0"/>
              <a:t> </a:t>
            </a:r>
            <a:r>
              <a:rPr lang="ru-RU" sz="5000" dirty="0" err="1" smtClean="0"/>
              <a:t>розвиток</a:t>
            </a:r>
            <a:r>
              <a:rPr lang="ru-RU" sz="5000" dirty="0" smtClean="0"/>
              <a:t> </a:t>
            </a:r>
            <a:r>
              <a:rPr lang="ru-RU" sz="5000" dirty="0" err="1" smtClean="0"/>
              <a:t>історичної</a:t>
            </a:r>
            <a:r>
              <a:rPr lang="ru-RU" sz="5000" dirty="0" smtClean="0"/>
              <a:t> думки, </a:t>
            </a:r>
            <a:r>
              <a:rPr lang="ru-RU" sz="5000" dirty="0" err="1" smtClean="0"/>
              <a:t>збагачення</a:t>
            </a:r>
            <a:r>
              <a:rPr lang="ru-RU" sz="5000" dirty="0" smtClean="0"/>
              <a:t> </a:t>
            </a:r>
            <a:r>
              <a:rPr lang="ru-RU" sz="5000" dirty="0" err="1" smtClean="0"/>
              <a:t>навчального</a:t>
            </a:r>
            <a:r>
              <a:rPr lang="ru-RU" sz="5000" dirty="0" smtClean="0"/>
              <a:t> </a:t>
            </a:r>
            <a:r>
              <a:rPr lang="ru-RU" sz="5000" dirty="0" err="1" smtClean="0"/>
              <a:t>процесу</a:t>
            </a:r>
            <a:r>
              <a:rPr lang="ru-RU" sz="5000" dirty="0" smtClean="0"/>
              <a:t> результатами </a:t>
            </a:r>
            <a:r>
              <a:rPr lang="ru-RU" sz="5000" dirty="0" err="1" smtClean="0"/>
              <a:t>новітніх</a:t>
            </a:r>
            <a:r>
              <a:rPr lang="ru-RU" sz="5000" dirty="0" smtClean="0"/>
              <a:t> </a:t>
            </a:r>
            <a:r>
              <a:rPr lang="ru-RU" sz="5000" dirty="0" err="1" smtClean="0"/>
              <a:t>наукових</a:t>
            </a:r>
            <a:r>
              <a:rPr lang="ru-RU" sz="5000" dirty="0" smtClean="0"/>
              <a:t> </a:t>
            </a:r>
            <a:r>
              <a:rPr lang="ru-RU" sz="5000" dirty="0" err="1" smtClean="0"/>
              <a:t>досліджень</a:t>
            </a:r>
            <a:r>
              <a:rPr lang="ru-RU" sz="5000" dirty="0" smtClean="0"/>
              <a:t>, </a:t>
            </a:r>
            <a:r>
              <a:rPr lang="ru-RU" sz="5000" dirty="0" err="1" smtClean="0"/>
              <a:t>практичне</a:t>
            </a:r>
            <a:r>
              <a:rPr lang="ru-RU" sz="5000" dirty="0" smtClean="0"/>
              <a:t> </a:t>
            </a:r>
            <a:r>
              <a:rPr lang="ru-RU" sz="5000" dirty="0" err="1" smtClean="0"/>
              <a:t>ознайомлення</a:t>
            </a:r>
            <a:r>
              <a:rPr lang="ru-RU" sz="5000" dirty="0" smtClean="0"/>
              <a:t> </a:t>
            </a:r>
            <a:r>
              <a:rPr lang="ru-RU" sz="5000" dirty="0" err="1" smtClean="0"/>
              <a:t>студентів</a:t>
            </a:r>
            <a:r>
              <a:rPr lang="ru-RU" sz="5000" dirty="0" smtClean="0"/>
              <a:t> </a:t>
            </a:r>
            <a:r>
              <a:rPr lang="ru-RU" sz="5000" dirty="0" err="1" smtClean="0"/>
              <a:t>із</a:t>
            </a:r>
            <a:r>
              <a:rPr lang="ru-RU" sz="5000" dirty="0" smtClean="0"/>
              <a:t> </a:t>
            </a:r>
            <a:r>
              <a:rPr lang="ru-RU" sz="5000" dirty="0" err="1" smtClean="0"/>
              <a:t>результатами</a:t>
            </a:r>
            <a:r>
              <a:rPr lang="ru-RU" sz="5000" dirty="0" smtClean="0"/>
              <a:t> </a:t>
            </a:r>
            <a:r>
              <a:rPr lang="ru-RU" sz="5000" dirty="0" err="1" smtClean="0"/>
              <a:t>дослідницької</a:t>
            </a:r>
            <a:r>
              <a:rPr lang="ru-RU" sz="5000" dirty="0" smtClean="0"/>
              <a:t> </a:t>
            </a:r>
            <a:r>
              <a:rPr lang="ru-RU" sz="5000" dirty="0" err="1" smtClean="0"/>
              <a:t>роботи</a:t>
            </a:r>
            <a:r>
              <a:rPr lang="ru-RU" sz="5000" dirty="0" smtClean="0"/>
              <a:t> </a:t>
            </a:r>
            <a:r>
              <a:rPr lang="ru-RU" sz="5000" dirty="0" smtClean="0"/>
              <a:t>та </a:t>
            </a:r>
            <a:r>
              <a:rPr lang="ru-RU" sz="5000" dirty="0" smtClean="0"/>
              <a:t> </a:t>
            </a:r>
            <a:r>
              <a:rPr lang="ru-RU" sz="5000" dirty="0" err="1" smtClean="0"/>
              <a:t>їх</a:t>
            </a:r>
            <a:r>
              <a:rPr lang="ru-RU" sz="5000" dirty="0" smtClean="0"/>
              <a:t> </a:t>
            </a:r>
            <a:r>
              <a:rPr lang="ru-RU" sz="5000" dirty="0" err="1" smtClean="0"/>
              <a:t>залучення</a:t>
            </a:r>
            <a:r>
              <a:rPr lang="ru-RU" sz="5000" dirty="0" smtClean="0"/>
              <a:t> до </a:t>
            </a:r>
            <a:r>
              <a:rPr lang="ru-RU" sz="5000" dirty="0" err="1" smtClean="0"/>
              <a:t>неї</a:t>
            </a:r>
            <a:r>
              <a:rPr lang="ru-RU" sz="5000" dirty="0" smtClean="0"/>
              <a:t>, </a:t>
            </a:r>
            <a:r>
              <a:rPr lang="ru-RU" sz="5000" dirty="0" err="1" smtClean="0"/>
              <a:t>підвищення</a:t>
            </a:r>
            <a:r>
              <a:rPr lang="ru-RU" sz="5000" dirty="0" smtClean="0"/>
              <a:t> </a:t>
            </a:r>
            <a:r>
              <a:rPr lang="ru-RU" sz="5000" dirty="0" err="1" smtClean="0"/>
              <a:t>кваліфікації</a:t>
            </a:r>
            <a:r>
              <a:rPr lang="ru-RU" sz="5000" dirty="0" smtClean="0"/>
              <a:t> </a:t>
            </a:r>
            <a:r>
              <a:rPr lang="ru-RU" sz="5000" dirty="0" err="1" smtClean="0"/>
              <a:t>викладачів</a:t>
            </a:r>
            <a:r>
              <a:rPr lang="ru-RU" sz="5000" dirty="0" smtClean="0"/>
              <a:t>, </a:t>
            </a:r>
            <a:r>
              <a:rPr lang="ru-RU" sz="5000" dirty="0" err="1" smtClean="0"/>
              <a:t>дослідження</a:t>
            </a:r>
            <a:r>
              <a:rPr lang="ru-RU" sz="5000" dirty="0" smtClean="0"/>
              <a:t> проблем </a:t>
            </a:r>
            <a:r>
              <a:rPr lang="ru-RU" sz="5000" dirty="0" err="1" smtClean="0"/>
              <a:t>науково-методичного</a:t>
            </a:r>
            <a:r>
              <a:rPr lang="ru-RU" sz="5000" dirty="0" smtClean="0"/>
              <a:t> характеру, </a:t>
            </a:r>
            <a:r>
              <a:rPr lang="ru-RU" sz="5000" dirty="0" err="1" smtClean="0"/>
              <a:t>підготовка</a:t>
            </a:r>
            <a:r>
              <a:rPr lang="ru-RU" sz="5000" dirty="0" smtClean="0"/>
              <a:t> </a:t>
            </a:r>
            <a:r>
              <a:rPr lang="ru-RU" sz="5000" dirty="0" err="1" smtClean="0"/>
              <a:t>підручників</a:t>
            </a:r>
            <a:r>
              <a:rPr lang="ru-RU" sz="5000" dirty="0" smtClean="0"/>
              <a:t> </a:t>
            </a:r>
            <a:r>
              <a:rPr lang="ru-RU" sz="5000" dirty="0" err="1" smtClean="0"/>
              <a:t>і</a:t>
            </a:r>
            <a:r>
              <a:rPr lang="ru-RU" sz="5000" dirty="0" smtClean="0"/>
              <a:t> </a:t>
            </a:r>
            <a:r>
              <a:rPr lang="ru-RU" sz="5000" dirty="0" err="1" smtClean="0"/>
              <a:t>навчальних</a:t>
            </a:r>
            <a:r>
              <a:rPr lang="ru-RU" sz="5000" dirty="0" smtClean="0"/>
              <a:t> </a:t>
            </a:r>
            <a:r>
              <a:rPr lang="ru-RU" sz="5000" dirty="0" err="1" smtClean="0"/>
              <a:t>посібників</a:t>
            </a:r>
            <a:r>
              <a:rPr lang="ru-RU" sz="5000" dirty="0" smtClean="0"/>
              <a:t>.</a:t>
            </a:r>
          </a:p>
          <a:p>
            <a:pPr algn="just"/>
            <a:endParaRPr lang="uk-UA" sz="5000" i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63272" cy="23042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i="1" dirty="0" smtClean="0">
                <a:latin typeface="Times New Roman" pitchFamily="18" charset="0"/>
                <a:cs typeface="Times New Roman" pitchFamily="18" charset="0"/>
              </a:rPr>
              <a:t>Основні напрями науково-дослідницької діяльності науково-педагогічних працівників </a:t>
            </a: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історичної секції</a:t>
            </a:r>
            <a:r>
              <a:rPr lang="uk-UA" sz="36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 р</a:t>
            </a:r>
            <a:r>
              <a:rPr lang="uk-UA" b="1" dirty="0" smtClean="0"/>
              <a:t>озробка </a:t>
            </a:r>
            <a:r>
              <a:rPr lang="uk-UA" b="1" dirty="0" smtClean="0"/>
              <a:t>генеалогії козацького роду </a:t>
            </a:r>
            <a:r>
              <a:rPr lang="uk-UA" b="1" dirty="0" err="1" smtClean="0"/>
              <a:t>Новицьких</a:t>
            </a:r>
            <a:r>
              <a:rPr lang="uk-UA" b="1" dirty="0" smtClean="0"/>
              <a:t> (польського походження).</a:t>
            </a:r>
            <a:endParaRPr lang="ru-RU" dirty="0" smtClean="0"/>
          </a:p>
          <a:p>
            <a:pPr marL="273050" indent="269875" algn="just">
              <a:buNone/>
            </a:pPr>
            <a:r>
              <a:rPr lang="uk-UA" dirty="0" smtClean="0"/>
              <a:t>У </a:t>
            </a:r>
            <a:r>
              <a:rPr lang="uk-UA" dirty="0" smtClean="0"/>
              <a:t>роботі досліджено життєвий шлях, військову, політичну, духовну, наукову і громадську діяльність таких представників козацького роду  </a:t>
            </a:r>
            <a:r>
              <a:rPr lang="uk-UA" dirty="0" err="1" smtClean="0"/>
              <a:t>Новицьких</a:t>
            </a:r>
            <a:r>
              <a:rPr lang="uk-UA" dirty="0" smtClean="0"/>
              <a:t>, як </a:t>
            </a:r>
            <a:r>
              <a:rPr lang="uk-UA" dirty="0" err="1" smtClean="0"/>
              <a:t>охочекомонний</a:t>
            </a:r>
            <a:r>
              <a:rPr lang="uk-UA" dirty="0" smtClean="0"/>
              <a:t> полковник Ілля Федорович </a:t>
            </a:r>
            <a:r>
              <a:rPr lang="uk-UA" dirty="0" err="1" smtClean="0"/>
              <a:t>Новицький</a:t>
            </a:r>
            <a:r>
              <a:rPr lang="uk-UA" dirty="0" smtClean="0"/>
              <a:t> (сподвижник гетьманів Д. Многогрішного, І. Самойловича та І. Мазепи), Григорія Ілліча </a:t>
            </a:r>
            <a:r>
              <a:rPr lang="uk-UA" dirty="0" err="1" smtClean="0"/>
              <a:t>Новицького</a:t>
            </a:r>
            <a:r>
              <a:rPr lang="uk-UA" dirty="0" smtClean="0"/>
              <a:t> (автора однієї з перших в Європі етнографічних монографій «</a:t>
            </a:r>
            <a:r>
              <a:rPr lang="uk-UA" dirty="0" err="1" smtClean="0"/>
              <a:t>Краткое</a:t>
            </a:r>
            <a:r>
              <a:rPr lang="uk-UA" dirty="0" smtClean="0"/>
              <a:t> </a:t>
            </a:r>
            <a:r>
              <a:rPr lang="uk-UA" dirty="0" err="1" smtClean="0"/>
              <a:t>описание</a:t>
            </a:r>
            <a:r>
              <a:rPr lang="uk-UA" dirty="0" smtClean="0"/>
              <a:t> о народе </a:t>
            </a:r>
            <a:r>
              <a:rPr lang="uk-UA" dirty="0" err="1" smtClean="0"/>
              <a:t>остяцком</a:t>
            </a:r>
            <a:r>
              <a:rPr lang="uk-UA" dirty="0" smtClean="0"/>
              <a:t>») і члена-кореспондента Всеукраїнської академії наук Якова Павловича </a:t>
            </a:r>
            <a:r>
              <a:rPr lang="uk-UA" dirty="0" err="1" smtClean="0"/>
              <a:t>Новицького</a:t>
            </a:r>
            <a:r>
              <a:rPr lang="uk-UA" dirty="0" smtClean="0"/>
              <a:t>, розроблено методику формування генеалогічного дерева </a:t>
            </a:r>
            <a:r>
              <a:rPr lang="uk-UA" dirty="0" err="1" smtClean="0"/>
              <a:t>Новицьких</a:t>
            </a:r>
            <a:r>
              <a:rPr lang="uk-UA" dirty="0" smtClean="0"/>
              <a:t>.</a:t>
            </a:r>
          </a:p>
          <a:p>
            <a:pPr marL="273050" indent="-273050" algn="just"/>
            <a:r>
              <a:rPr lang="uk-UA" dirty="0" smtClean="0"/>
              <a:t> </a:t>
            </a:r>
            <a:r>
              <a:rPr lang="uk-UA" b="1" dirty="0" smtClean="0"/>
              <a:t>соціально-економічна історія України першої половини ХІХ століття, а саме – історія південноукраїнського купецтва</a:t>
            </a:r>
            <a:r>
              <a:rPr lang="uk-UA" b="1" dirty="0" smtClean="0"/>
              <a:t>.</a:t>
            </a:r>
          </a:p>
          <a:p>
            <a:pPr marL="273050" indent="269875" algn="just">
              <a:buNone/>
            </a:pPr>
            <a:r>
              <a:rPr lang="uk-UA" dirty="0" smtClean="0"/>
              <a:t>Тема, що стала актуальною у часи ринкової економіки, і може бути використана при написанні відповідних тем до таких дисциплін: історія українського державотворення, історія та культура України тощо</a:t>
            </a:r>
            <a:r>
              <a:rPr lang="uk-UA" dirty="0" smtClean="0"/>
              <a:t>.</a:t>
            </a:r>
          </a:p>
          <a:p>
            <a:pPr marL="273050" indent="269875" algn="just">
              <a:buNone/>
            </a:pPr>
            <a:endParaRPr lang="uk-UA" b="1" dirty="0" smtClean="0"/>
          </a:p>
          <a:p>
            <a:pPr marL="273050" indent="269875" algn="just">
              <a:buNone/>
            </a:pPr>
            <a:endParaRPr lang="uk-UA" dirty="0" smtClean="0"/>
          </a:p>
          <a:p>
            <a:pPr marL="273050" indent="-273050"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4294967295"/>
          </p:nvPr>
        </p:nvSpPr>
        <p:spPr>
          <a:xfrm>
            <a:off x="323528" y="476673"/>
            <a:ext cx="7906072" cy="584792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b="1" dirty="0" smtClean="0"/>
              <a:t>дослідження  </a:t>
            </a:r>
            <a:r>
              <a:rPr lang="uk-UA" b="1" dirty="0" smtClean="0"/>
              <a:t>історії, ідеології та </a:t>
            </a:r>
            <a:r>
              <a:rPr lang="uk-UA" b="1" dirty="0" err="1" smtClean="0"/>
              <a:t>мілітарної</a:t>
            </a:r>
            <a:r>
              <a:rPr lang="uk-UA" b="1" dirty="0" smtClean="0"/>
              <a:t> культури махновського руху (1917 – 1923 рр.)</a:t>
            </a:r>
            <a:endParaRPr lang="ru-RU" b="1" dirty="0" smtClean="0"/>
          </a:p>
          <a:p>
            <a:pPr marL="273050" indent="355600" algn="just">
              <a:buNone/>
            </a:pPr>
            <a:r>
              <a:rPr lang="uk-UA" dirty="0" smtClean="0"/>
              <a:t> На </a:t>
            </a:r>
            <a:r>
              <a:rPr lang="uk-UA" dirty="0" smtClean="0"/>
              <a:t>основі унікальних, зібраних </a:t>
            </a:r>
            <a:r>
              <a:rPr lang="uk-UA" dirty="0" smtClean="0"/>
              <a:t>упродовж </a:t>
            </a:r>
            <a:r>
              <a:rPr lang="uk-UA" dirty="0" smtClean="0"/>
              <a:t>багаторічної роботи, колекцій архівних та музейних документів, спогадів старожилів, мемуарів учасників подій, фотодокументів приватних колекцій </a:t>
            </a:r>
            <a:r>
              <a:rPr lang="uk-UA" dirty="0" err="1" smtClean="0"/>
              <a:t>вокремлено</a:t>
            </a:r>
            <a:r>
              <a:rPr lang="uk-UA" dirty="0" smtClean="0"/>
              <a:t> </a:t>
            </a:r>
            <a:r>
              <a:rPr lang="uk-UA" dirty="0" smtClean="0"/>
              <a:t>комплекс проблем, пов’язаних із визначенням місця махновського /повстанського/ руху в історії України. Махновський рух 1917 – 1923 рр. став унікальним явищем української та всесвітньої історії, у рамках якого вперше, на значній території Степової України, населеній трьома мільйонами мешканців, була здійснена спроба широкомасштабного  анархістського соціального експерименту. Вперше в світовій історії виникла й проіснувала тривалий час анархістська республіка й армія анархістів. Також була зроблена спроба впровадження </a:t>
            </a:r>
            <a:r>
              <a:rPr lang="uk-UA" dirty="0" err="1" smtClean="0"/>
              <a:t>анархо-махновського</a:t>
            </a:r>
            <a:r>
              <a:rPr lang="uk-UA" dirty="0" smtClean="0"/>
              <a:t> суспільного ладу, що витікав сутністю своїх традицій народовладдя з епохи Запорізької Січі. У середовищі Революційної Повстанської Армії України (махновців) виник «український анархізм» – національна форма вчення, комплекс ідеології та політичної практики, заснований на синтезі ідей теоретичного анархізму та народного світогляду і традицій. </a:t>
            </a:r>
            <a:endParaRPr lang="ru-RU" dirty="0" smtClean="0"/>
          </a:p>
          <a:p>
            <a:pPr marL="273050" indent="441325" algn="just">
              <a:buNone/>
            </a:pPr>
            <a:r>
              <a:rPr lang="uk-UA" dirty="0" smtClean="0"/>
              <a:t>Дослідження розраховані на широке коло громадськості: науковців, викладачів, студентів, старшокласників, усіх, хто цікавиться історією рідного краю, проблемами військово-патріотичного виховання, розвитком туризму в регіоні тощо. </a:t>
            </a:r>
            <a:endParaRPr lang="ru-RU" dirty="0" smtClean="0"/>
          </a:p>
          <a:p>
            <a:r>
              <a:rPr lang="uk-UA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4294967295"/>
          </p:nvPr>
        </p:nvSpPr>
        <p:spPr>
          <a:xfrm>
            <a:off x="395536" y="764705"/>
            <a:ext cx="7834064" cy="5559896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1900" b="1" dirty="0" smtClean="0"/>
              <a:t>дослідження </a:t>
            </a:r>
            <a:r>
              <a:rPr lang="uk-UA" sz="1900" b="1" dirty="0" smtClean="0"/>
              <a:t>закономірностей, тенденцій, об'єктивних і суб'єктивних обставин формування і розвитку наукових історичних знань з проблеми культурних процесів в Україні у 1920-ті – на початку 1930-х років в українській та зарубіжній історіографії</a:t>
            </a:r>
            <a:r>
              <a:rPr lang="uk-UA" sz="1900" dirty="0" smtClean="0"/>
              <a:t>.</a:t>
            </a:r>
            <a:endParaRPr lang="ru-RU" sz="1900" dirty="0" smtClean="0"/>
          </a:p>
          <a:p>
            <a:pPr marL="273050" indent="441325" algn="just">
              <a:buNone/>
            </a:pPr>
            <a:r>
              <a:rPr lang="uk-UA" sz="1900" dirty="0" smtClean="0"/>
              <a:t>Створено цілісну модель історіографії культурних процесів в Україні окресленого періоду. Проведено періодизацію історіографічного процесу з проблеми дослідження, окреслено його етапи. У процесі історіографічного синтезу проаналізовано масив праць науковців, які належали до різних історичних шкіл і напрямків, виявлено їх здобутки та недоліки при висвітленні даної проблеми</a:t>
            </a:r>
            <a:r>
              <a:rPr lang="uk-UA" sz="1900" dirty="0" smtClean="0"/>
              <a:t>.</a:t>
            </a:r>
          </a:p>
          <a:p>
            <a:pPr marL="266700" indent="174625"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вивчення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державної національної політики  -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коренізації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та українізації</a:t>
            </a:r>
            <a:r>
              <a:rPr lang="uk-UA" sz="2000" dirty="0" smtClean="0"/>
              <a:t>, на другому етапі розвитку радянської влади у 1920-х </a:t>
            </a:r>
            <a:r>
              <a:rPr lang="uk-UA" sz="2000" dirty="0" smtClean="0"/>
              <a:t>– на </a:t>
            </a:r>
            <a:r>
              <a:rPr lang="uk-UA" sz="2000" dirty="0" smtClean="0"/>
              <a:t>початку 1930 – х років, на матеріалах Півдня УСРР. Дослідження напрямків проведення політики </a:t>
            </a:r>
            <a:r>
              <a:rPr lang="uk-UA" sz="2000" dirty="0" err="1" smtClean="0"/>
              <a:t>коренізації</a:t>
            </a:r>
            <a:r>
              <a:rPr lang="uk-UA" sz="2000" dirty="0" smtClean="0"/>
              <a:t>, ставлення населення до державної національної політики, співвідношення між різними напрямками політики </a:t>
            </a:r>
            <a:r>
              <a:rPr lang="uk-UA" sz="2000" dirty="0" err="1" smtClean="0"/>
              <a:t>коренізації</a:t>
            </a:r>
            <a:r>
              <a:rPr lang="uk-UA" sz="2000" dirty="0" smtClean="0"/>
              <a:t>.</a:t>
            </a:r>
            <a:endParaRPr lang="ru-RU" sz="2000" dirty="0" smtClean="0"/>
          </a:p>
          <a:p>
            <a:pPr marL="0" indent="441325" algn="just"/>
            <a:endParaRPr lang="ru-RU" sz="19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404665"/>
            <a:ext cx="7978080" cy="5919936"/>
          </a:xfrm>
        </p:spPr>
        <p:txBody>
          <a:bodyPr>
            <a:normAutofit/>
          </a:bodyPr>
          <a:lstStyle/>
          <a:p>
            <a:pPr algn="just"/>
            <a:r>
              <a:rPr lang="uk-UA" sz="1800" b="1" dirty="0" smtClean="0"/>
              <a:t>аналіз, характеристика та особливості нацистського окупаційного режиму на теренах України, а також визначення основних складових нацистської політики, зокрема: соціокультурної.</a:t>
            </a:r>
          </a:p>
          <a:p>
            <a:pPr marL="273050" indent="536575" algn="just">
              <a:buNone/>
            </a:pPr>
            <a:r>
              <a:rPr lang="uk-UA" sz="1800" dirty="0" smtClean="0"/>
              <a:t>Визначено роль органів місцевого самоврядування у реалізації соціокультурної політики, рівень соціального забезпечення населення, особливості політики окупаційної влади в освітній сфері.</a:t>
            </a:r>
          </a:p>
          <a:p>
            <a:pPr marL="273050" indent="536575" algn="just"/>
            <a:r>
              <a:rPr lang="ru-RU" sz="1800" b="1" dirty="0" err="1" smtClean="0"/>
              <a:t>дослідження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питань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розвитку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системи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вищої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освіти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післявоєнного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десятиліття</a:t>
            </a:r>
            <a:r>
              <a:rPr lang="ru-RU" sz="1800" b="1" dirty="0" smtClean="0"/>
              <a:t> у ХХ </a:t>
            </a:r>
            <a:r>
              <a:rPr lang="ru-RU" sz="1800" b="1" dirty="0" err="1" smtClean="0"/>
              <a:t>столітті</a:t>
            </a:r>
            <a:r>
              <a:rPr lang="ru-RU" sz="1800" b="1" dirty="0" smtClean="0"/>
              <a:t>: </a:t>
            </a:r>
            <a:r>
              <a:rPr lang="ru-RU" sz="1800" b="1" dirty="0" err="1" smtClean="0"/>
              <a:t>кадрова</a:t>
            </a:r>
            <a:r>
              <a:rPr lang="ru-RU" sz="1800" b="1" dirty="0" smtClean="0"/>
              <a:t> </a:t>
            </a:r>
            <a:r>
              <a:rPr lang="ru-RU" sz="1800" b="1" dirty="0" smtClean="0"/>
              <a:t>та </a:t>
            </a:r>
            <a:r>
              <a:rPr lang="ru-RU" sz="1800" b="1" dirty="0" err="1" smtClean="0"/>
              <a:t>ідеологічна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складова</a:t>
            </a:r>
            <a:r>
              <a:rPr lang="ru-RU" sz="1800" b="1" dirty="0" smtClean="0"/>
              <a:t>.</a:t>
            </a:r>
          </a:p>
          <a:p>
            <a:pPr marL="273050" indent="536575" algn="just">
              <a:buNone/>
            </a:pPr>
            <a:r>
              <a:rPr lang="ru-RU" sz="1800" dirty="0" err="1" smtClean="0"/>
              <a:t>Досліджено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впроваджено</a:t>
            </a:r>
            <a:r>
              <a:rPr lang="ru-RU" sz="1800" dirty="0" smtClean="0"/>
              <a:t> у </a:t>
            </a:r>
            <a:r>
              <a:rPr lang="ru-RU" sz="1800" dirty="0" err="1" smtClean="0"/>
              <a:t>науковий</a:t>
            </a:r>
            <a:r>
              <a:rPr lang="ru-RU" sz="1800" dirty="0" smtClean="0"/>
              <a:t> </a:t>
            </a:r>
            <a:r>
              <a:rPr lang="ru-RU" sz="1800" dirty="0" err="1" smtClean="0"/>
              <a:t>обіг</a:t>
            </a:r>
            <a:r>
              <a:rPr lang="ru-RU" sz="1800" dirty="0" smtClean="0"/>
              <a:t> </a:t>
            </a:r>
            <a:r>
              <a:rPr lang="ru-RU" sz="1800" dirty="0" err="1" smtClean="0"/>
              <a:t>розробки</a:t>
            </a:r>
            <a:r>
              <a:rPr lang="ru-RU" sz="1800" dirty="0" smtClean="0"/>
              <a:t> </a:t>
            </a:r>
            <a:r>
              <a:rPr lang="ru-RU" sz="1800" dirty="0" err="1" smtClean="0"/>
              <a:t>щодо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розвитку</a:t>
            </a:r>
            <a:r>
              <a:rPr lang="ru-RU" sz="1800" dirty="0" smtClean="0"/>
              <a:t> </a:t>
            </a:r>
            <a:r>
              <a:rPr lang="ru-RU" sz="1800" dirty="0" err="1" smtClean="0"/>
              <a:t>системи</a:t>
            </a:r>
            <a:r>
              <a:rPr lang="ru-RU" sz="1800" dirty="0" smtClean="0"/>
              <a:t> </a:t>
            </a:r>
            <a:r>
              <a:rPr lang="ru-RU" sz="1800" dirty="0" err="1" smtClean="0"/>
              <a:t>вищої</a:t>
            </a:r>
            <a:r>
              <a:rPr lang="ru-RU" sz="1800" dirty="0" smtClean="0"/>
              <a:t> </a:t>
            </a:r>
            <a:r>
              <a:rPr lang="ru-RU" sz="1800" dirty="0" err="1" smtClean="0"/>
              <a:t>освіти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України</a:t>
            </a:r>
            <a:r>
              <a:rPr lang="ru-RU" sz="1800" dirty="0" smtClean="0"/>
              <a:t> </a:t>
            </a:r>
            <a:r>
              <a:rPr lang="ru-RU" sz="1800" dirty="0" err="1" smtClean="0"/>
              <a:t>другої</a:t>
            </a:r>
            <a:r>
              <a:rPr lang="ru-RU" sz="1800" dirty="0" smtClean="0"/>
              <a:t> </a:t>
            </a:r>
            <a:r>
              <a:rPr lang="ru-RU" sz="1800" dirty="0" err="1" smtClean="0"/>
              <a:t>половини</a:t>
            </a:r>
            <a:r>
              <a:rPr lang="ru-RU" sz="1800" dirty="0" smtClean="0"/>
              <a:t> 40 </a:t>
            </a:r>
            <a:r>
              <a:rPr lang="ru-RU" sz="1800" dirty="0" err="1" smtClean="0"/>
              <a:t>х</a:t>
            </a:r>
            <a:r>
              <a:rPr lang="ru-RU" sz="1800" dirty="0" smtClean="0"/>
              <a:t> - </a:t>
            </a:r>
            <a:r>
              <a:rPr lang="ru-RU" sz="1800" dirty="0" err="1" smtClean="0"/>
              <a:t>першої</a:t>
            </a:r>
            <a:r>
              <a:rPr lang="ru-RU" sz="1800" dirty="0" smtClean="0"/>
              <a:t> </a:t>
            </a:r>
            <a:r>
              <a:rPr lang="ru-RU" sz="1800" dirty="0" err="1" smtClean="0"/>
              <a:t>половини</a:t>
            </a:r>
            <a:r>
              <a:rPr lang="ru-RU" sz="1800" dirty="0" smtClean="0"/>
              <a:t> 50 </a:t>
            </a:r>
            <a:r>
              <a:rPr lang="ru-RU" sz="1800" dirty="0" err="1" smtClean="0"/>
              <a:t>х</a:t>
            </a:r>
            <a:r>
              <a:rPr lang="ru-RU" sz="1800" dirty="0" smtClean="0"/>
              <a:t> </a:t>
            </a:r>
            <a:r>
              <a:rPr lang="ru-RU" sz="1800" dirty="0" err="1" smtClean="0"/>
              <a:t>років</a:t>
            </a:r>
            <a:r>
              <a:rPr lang="ru-RU" sz="1800" dirty="0" smtClean="0"/>
              <a:t> ХХ </a:t>
            </a:r>
            <a:r>
              <a:rPr lang="ru-RU" sz="1800" dirty="0" err="1" smtClean="0"/>
              <a:t>століття</a:t>
            </a:r>
            <a:r>
              <a:rPr lang="ru-RU" sz="1800" dirty="0" smtClean="0"/>
              <a:t>. </a:t>
            </a:r>
            <a:r>
              <a:rPr lang="ru-RU" sz="1800" dirty="0" err="1" smtClean="0"/>
              <a:t>Аналіз</a:t>
            </a:r>
            <a:r>
              <a:rPr lang="ru-RU" sz="1800" dirty="0" smtClean="0"/>
              <a:t> </a:t>
            </a:r>
            <a:r>
              <a:rPr lang="ru-RU" sz="1800" dirty="0" err="1" smtClean="0"/>
              <a:t>політики</a:t>
            </a:r>
            <a:r>
              <a:rPr lang="ru-RU" sz="1800" dirty="0" smtClean="0"/>
              <a:t> </a:t>
            </a:r>
            <a:r>
              <a:rPr lang="ru-RU" sz="1800" dirty="0" err="1" smtClean="0"/>
              <a:t>держави</a:t>
            </a:r>
            <a:r>
              <a:rPr lang="ru-RU" sz="1800" dirty="0" smtClean="0"/>
              <a:t> у </a:t>
            </a:r>
            <a:r>
              <a:rPr lang="ru-RU" sz="1800" dirty="0" err="1" smtClean="0"/>
              <a:t>сфері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відновлення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освітньої</a:t>
            </a:r>
            <a:r>
              <a:rPr lang="ru-RU" sz="1800" dirty="0" smtClean="0"/>
              <a:t> </a:t>
            </a:r>
            <a:r>
              <a:rPr lang="ru-RU" sz="1800" dirty="0" err="1" smtClean="0"/>
              <a:t>галузі</a:t>
            </a:r>
            <a:r>
              <a:rPr lang="ru-RU" sz="1800" dirty="0" smtClean="0"/>
              <a:t>, </a:t>
            </a:r>
            <a:r>
              <a:rPr lang="ru-RU" sz="1800" dirty="0" err="1" smtClean="0"/>
              <a:t>у</a:t>
            </a:r>
            <a:r>
              <a:rPr lang="ru-RU" sz="1800" dirty="0" smtClean="0"/>
              <a:t> </a:t>
            </a:r>
            <a:r>
              <a:rPr lang="ru-RU" sz="1800" dirty="0" err="1" smtClean="0"/>
              <a:t>складних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умовах</a:t>
            </a:r>
            <a:r>
              <a:rPr lang="ru-RU" sz="1800" dirty="0" smtClean="0"/>
              <a:t> </a:t>
            </a:r>
            <a:r>
              <a:rPr lang="ru-RU" sz="1800" dirty="0" err="1" smtClean="0"/>
              <a:t>повоєнної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відбудови</a:t>
            </a:r>
            <a:r>
              <a:rPr lang="ru-RU" sz="1800" dirty="0" smtClean="0"/>
              <a:t> та </a:t>
            </a:r>
            <a:r>
              <a:rPr lang="ru-RU" sz="1800" dirty="0" err="1" smtClean="0"/>
              <a:t>зміцнення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тоталітарної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системи</a:t>
            </a:r>
            <a:r>
              <a:rPr lang="ru-RU" sz="1800" dirty="0" smtClean="0"/>
              <a:t>, </a:t>
            </a:r>
            <a:r>
              <a:rPr lang="ru-RU" sz="1800" dirty="0" err="1" smtClean="0"/>
              <a:t>може</a:t>
            </a:r>
            <a:r>
              <a:rPr lang="ru-RU" sz="1800" dirty="0" smtClean="0"/>
              <a:t> стати </a:t>
            </a:r>
            <a:r>
              <a:rPr lang="ru-RU" sz="1800" dirty="0" err="1" smtClean="0"/>
              <a:t>складовою</a:t>
            </a:r>
            <a:r>
              <a:rPr lang="ru-RU" sz="1800" dirty="0" smtClean="0"/>
              <a:t> </a:t>
            </a:r>
            <a:r>
              <a:rPr lang="ru-RU" sz="1800" dirty="0" err="1" smtClean="0"/>
              <a:t>загальних</a:t>
            </a:r>
            <a:r>
              <a:rPr lang="ru-RU" sz="1800" dirty="0" smtClean="0"/>
              <a:t> та </a:t>
            </a:r>
            <a:r>
              <a:rPr lang="ru-RU" sz="1800" dirty="0" err="1" smtClean="0"/>
              <a:t>спеціальних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курсів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/>
              <a:t>вітчизняної</a:t>
            </a:r>
            <a:r>
              <a:rPr lang="ru-RU" sz="1800" dirty="0" smtClean="0"/>
              <a:t> науки</a:t>
            </a:r>
            <a:r>
              <a:rPr lang="ru-RU" sz="1800" b="1" dirty="0" smtClean="0"/>
              <a:t>.</a:t>
            </a:r>
          </a:p>
          <a:p>
            <a:pPr marL="273050" indent="536575" algn="just"/>
            <a:r>
              <a:rPr lang="uk-UA" sz="1800" b="1" dirty="0" smtClean="0"/>
              <a:t>історія </a:t>
            </a:r>
            <a:r>
              <a:rPr lang="uk-UA" sz="1800" b="1" dirty="0" err="1" smtClean="0"/>
              <a:t>авіадвигунобудування</a:t>
            </a:r>
            <a:r>
              <a:rPr lang="uk-UA" sz="1800" b="1" dirty="0" smtClean="0"/>
              <a:t> </a:t>
            </a:r>
            <a:r>
              <a:rPr lang="uk-UA" sz="1800" b="1" dirty="0" smtClean="0"/>
              <a:t>в Україні.  Розвиток поршневих та газотурбінних двигунів. Упровадження їх у виробництво та застосування в сучасній промисловості України. Співпраця запорізьких підприємств з іншими галузевими представниками.</a:t>
            </a:r>
            <a:endParaRPr lang="ru-RU" sz="1800" b="1" dirty="0" smtClean="0"/>
          </a:p>
          <a:p>
            <a:pPr marL="273050" indent="536575" algn="just"/>
            <a:endParaRPr lang="ru-RU" sz="1800" b="1" dirty="0" smtClean="0"/>
          </a:p>
          <a:p>
            <a:pPr marL="273050" indent="536575" algn="just">
              <a:buNone/>
            </a:pPr>
            <a:endParaRPr lang="ru-RU" sz="1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1052737"/>
            <a:ext cx="7834064" cy="5271864"/>
          </a:xfrm>
        </p:spPr>
        <p:txBody>
          <a:bodyPr>
            <a:normAutofit/>
          </a:bodyPr>
          <a:lstStyle/>
          <a:p>
            <a:pPr algn="just"/>
            <a:r>
              <a:rPr lang="uk-UA" sz="1800" b="1" dirty="0" smtClean="0"/>
              <a:t>дослідження жаргону правопорушників на пострадянському просторі.</a:t>
            </a:r>
            <a:endParaRPr lang="ru-RU" sz="1800" dirty="0" smtClean="0"/>
          </a:p>
          <a:p>
            <a:pPr marL="273050" indent="269875" algn="just">
              <a:buNone/>
            </a:pPr>
            <a:r>
              <a:rPr lang="uk-UA" sz="1800" dirty="0" smtClean="0"/>
              <a:t>У роботі зафіксовано і систематизовано слова, стійкі словосполучення та вирази жаргону правопорушників, які є застарілими або сучасними. Вживаний матеріал хронологічно охоплює післявоєнний період (з 1945 р.) й до сьогодення. Розроблено методику роботи з інформаторами та опрацювання зібраної інформації. Жаргон правопорушників є добрим джерелом для дослідження звичаїв і традицій злочинного світу, їх субкультури</a:t>
            </a:r>
            <a:r>
              <a:rPr lang="uk-UA" sz="1800" dirty="0" smtClean="0"/>
              <a:t>.</a:t>
            </a:r>
          </a:p>
          <a:p>
            <a:pPr marL="273050" indent="269875" algn="just">
              <a:buNone/>
            </a:pPr>
            <a:endParaRPr lang="uk-UA" sz="1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</TotalTime>
  <Words>700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Наукова-дослідницька робота кафедри українознавства та загальної мовної підготовки</vt:lpstr>
      <vt:lpstr>  Основні напрями науково-дослідницької діяльності науково-педагогічних працівників історичної секції: 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Ирина</cp:lastModifiedBy>
  <cp:revision>10</cp:revision>
  <dcterms:created xsi:type="dcterms:W3CDTF">2023-11-16T19:24:58Z</dcterms:created>
  <dcterms:modified xsi:type="dcterms:W3CDTF">2023-11-16T20:54:57Z</dcterms:modified>
</cp:coreProperties>
</file>