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CB083-B316-4CF1-9412-7418B5E78BA0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4F4F2-1480-4DEA-A451-05706A1AC6EC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78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Sentence</a:t>
            </a:r>
            <a:r>
              <a:rPr lang="pl-PL" dirty="0"/>
              <a:t> for </a:t>
            </a:r>
            <a:r>
              <a:rPr lang="pl-PL" dirty="0" err="1"/>
              <a:t>change</a:t>
            </a:r>
            <a:r>
              <a:rPr lang="pl-PL" dirty="0"/>
              <a:t> of </a:t>
            </a:r>
            <a:r>
              <a:rPr lang="pl-PL" dirty="0" err="1"/>
              <a:t>slide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80D3B-6324-4DAE-A199-9BB505D31D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DFCF2-F522-F5B1-C28D-B84C1ED56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19109-C0A3-3646-4B84-E5087E70D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6E144-00AB-A31E-2525-97C0AAF1E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1DD0-4675-4B4A-B327-511B8CE1350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AD966-254A-D4AA-C7B8-C44CD1E41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F3503-1886-F259-70E1-561A080EF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4B5F-D8FD-428D-A31B-4580AE959B24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94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4A699-A3B3-5FA0-6195-E8D22651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342B0-0C49-35D6-AC64-E90E59E10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A672B-093D-8E3F-1240-18FBEED3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1DD0-4675-4B4A-B327-511B8CE1350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893A2-015A-632A-A665-F0E7B63A2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8541E-C280-35DA-F8F0-690D0B631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4B5F-D8FD-428D-A31B-4580AE959B24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42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180237-B19A-C75F-05C2-96ED330FF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A47614-F538-32AD-BC8F-D03F5BFBE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D04A8-9265-9A35-DB94-AC5989F9F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1DD0-4675-4B4A-B327-511B8CE1350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BAE57-2881-F360-FC1A-41CDEB2C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62D12-A20F-F729-676F-04597D54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4B5F-D8FD-428D-A31B-4580AE959B24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87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801FD-15A8-00B9-2ED6-A43EF14F0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1E0F9-883C-7EB0-CE41-8CE30DE05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D707F-AC02-8340-9E20-CE3F4049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1DD0-4675-4B4A-B327-511B8CE1350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63BE6-2D1A-D198-FBA3-9AECD4E67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1B97B-3798-AEDA-14CE-CAB520B4D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4B5F-D8FD-428D-A31B-4580AE959B24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30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6C981-E4A4-46CF-B1B6-8CDC39CE4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3F025-9F9C-C100-8665-391E657E6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7C1EC-9D32-35C2-ED4A-E7128DF1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1DD0-4675-4B4A-B327-511B8CE1350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E1615-5DDB-EE1F-6F6A-F420A757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D28BB-7240-68C6-2B38-A5693224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4B5F-D8FD-428D-A31B-4580AE959B24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01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A5035-E170-99D4-D85A-292D5B90F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DB5CF-21D1-4289-1A09-0E1FF2651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446F2-9479-FA20-23F1-8778C45BF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C838B-DDCE-2369-D213-EDAC0D64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1DD0-4675-4B4A-B327-511B8CE1350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960DF-18E7-170E-80BC-F1350B3B1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199DF-9B8E-AC36-C6AD-66C8FFD6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4B5F-D8FD-428D-A31B-4580AE959B24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11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8A64C-B978-881D-4A3F-CCC9C322E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261C4-D53F-F7D6-67B1-AA54861CF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6BDE0-2C93-91F6-A51E-E77C95D28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5B7BC-7C8D-2220-3637-82C27AE776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C4F5FB-D11F-02FC-88C1-BC7568E811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E2182A-9186-946C-3AE4-A7FEAFD86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1DD0-4675-4B4A-B327-511B8CE1350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50DA44-43E1-9653-05F5-D6E294604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D007E7-B547-B1A2-677A-1B10E8CF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4B5F-D8FD-428D-A31B-4580AE959B24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18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C642-E1FD-3181-C9E6-D924DCA30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EC7C84-A153-AE33-0301-907C130A2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1DD0-4675-4B4A-B327-511B8CE1350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ED5A5-BEA8-EA75-D4F4-7255E0379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77123-C438-895D-6143-7715A50B8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4B5F-D8FD-428D-A31B-4580AE959B24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1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86173-15FD-AE97-031F-5200E17E1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1DD0-4675-4B4A-B327-511B8CE1350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BED3BE-F655-6268-8BD0-DC819C329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405A9-1949-0C98-C783-97A3A5BC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4B5F-D8FD-428D-A31B-4580AE959B24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17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0551B-EE12-925F-A5B5-15425069C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447B7-96A0-FED4-F394-72B7DA64C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48FD6-15D1-E8CD-3FF8-E6C5FB8DD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13928-95C7-710E-A3A4-769E5A50F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1DD0-4675-4B4A-B327-511B8CE1350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63933-C5A6-3F62-E283-33A95C1C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C6CBA-6C5E-955F-93CB-783A7FE6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4B5F-D8FD-428D-A31B-4580AE959B24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96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6F608-A249-42D9-B0BD-FFC4C186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98B73A-762B-4BD1-CA9D-6B795D8EB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EC445-72D5-A087-FE49-1A66BD1E7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20C41-694D-0ABD-F2DD-21605125C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1DD0-4675-4B4A-B327-511B8CE1350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E038F-8924-7AC9-433F-DC735F99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7EBF5-9EE9-437B-72C3-B6E127875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4B5F-D8FD-428D-A31B-4580AE959B24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31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66AA95-515A-2A79-F056-DD4821382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BC47B-D65C-AF04-43EC-4EEACFE73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6D9B6-94DA-99E9-0869-AAF43B99D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41DD0-4675-4B4A-B327-511B8CE1350A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75979-A633-AF14-CE29-C4A94F318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BF9D0-5207-022E-11F6-FC2047493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94B5F-D8FD-428D-A31B-4580AE959B24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6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mit.edu/2023/mit-ukraine-program-new-effort-0502" TargetMode="External"/><Relationship Id="rId2" Type="http://schemas.openxmlformats.org/officeDocument/2006/relationships/hyperlink" Target="https://www.businessperspectives.org/index.php/journals/problems-and-perspectives-in-management/issue-2-spec-issue-3/the-ukrainian-science-diaspora-initiative-in-the-wartim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UkScDs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www.facebook.com/UkrainianScienceDiaspor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mailto:yevheniia.polishchuk@gmail.com" TargetMode="External"/><Relationship Id="rId4" Type="http://schemas.openxmlformats.org/officeDocument/2006/relationships/hyperlink" Target="mailto:lyman@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zenodo.org/record/7380509#.ZAmZZ3bMK5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1804D0-57BC-DA02-F429-E4F02ACBD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17576"/>
            <a:ext cx="10909640" cy="2081784"/>
          </a:xfrm>
        </p:spPr>
        <p:txBody>
          <a:bodyPr anchor="ctr">
            <a:noAutofit/>
          </a:bodyPr>
          <a:lstStyle/>
          <a:p>
            <a:r>
              <a:rPr lang="ru-RU" sz="4000" b="1" i="0" dirty="0">
                <a:effectLst/>
                <a:latin typeface="Segoe UI Historic" panose="020B0502040204020203" pitchFamily="34" charset="0"/>
              </a:rPr>
              <a:t>Українська наукова діаспора в контексті інтернаціоналізації вищих навчальних закладів та наукових установ</a:t>
            </a:r>
            <a:endParaRPr lang="en-GB" sz="115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3A47B-A59C-87E2-1FCE-2B3902339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853" y="5514603"/>
            <a:ext cx="10909643" cy="687406"/>
          </a:xfrm>
        </p:spPr>
        <p:txBody>
          <a:bodyPr anchor="ctr">
            <a:normAutofit/>
          </a:bodyPr>
          <a:lstStyle/>
          <a:p>
            <a:r>
              <a:rPr lang="ru-RU" dirty="0"/>
              <a:t>2 червня 2023 року </a:t>
            </a:r>
            <a:endParaRPr lang="en-GB" dirty="0"/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 descr="Рада молодих учених при Міністерстві освіти і науки України | Kyiv">
            <a:extLst>
              <a:ext uri="{FF2B5EF4-FFF2-40B4-BE49-F238E27FC236}">
                <a16:creationId xmlns:a16="http://schemas.microsoft.com/office/drawing/2014/main" id="{81DFAB91-2DF8-77A1-E28C-266072879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911" y="4602254"/>
            <a:ext cx="1864360" cy="1435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D55155-4224-4A7E-1849-344CEDA4256B}"/>
              </a:ext>
            </a:extLst>
          </p:cNvPr>
          <p:cNvSpPr txBox="1"/>
          <p:nvPr/>
        </p:nvSpPr>
        <p:spPr>
          <a:xfrm>
            <a:off x="1355623" y="2766542"/>
            <a:ext cx="1036821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solidFill>
                  <a:srgbClr val="FF0000"/>
                </a:solidFill>
                <a:effectLst/>
                <a:latin typeface="Segoe UI Historic" panose="020B0502040204020203" pitchFamily="34" charset="0"/>
              </a:rPr>
              <a:t>"Дні освітнього лідерства«</a:t>
            </a:r>
          </a:p>
          <a:p>
            <a:pPr algn="ctr"/>
            <a:r>
              <a:rPr lang="ru-RU" sz="2000" b="0" i="0" dirty="0">
                <a:solidFill>
                  <a:srgbClr val="000000"/>
                </a:solidFill>
                <a:effectLst/>
                <a:latin typeface="Roboto Condensed" panose="020B0604020202020204" pitchFamily="2" charset="0"/>
              </a:rPr>
              <a:t>Національний університет «Запорізька політехніка»</a:t>
            </a:r>
            <a:br>
              <a:rPr lang="uk-UA" sz="2000" b="1" dirty="0"/>
            </a:br>
            <a:br>
              <a:rPr lang="uk-UA" sz="2000" b="1"/>
            </a:br>
            <a:r>
              <a:rPr lang="uk-UA" sz="2400" b="1"/>
              <a:t>д-р</a:t>
            </a:r>
            <a:r>
              <a:rPr lang="uk-UA" sz="2400" b="1" dirty="0"/>
              <a:t>. Ігор Лиман, д-р. Євгенія Поліщук</a:t>
            </a:r>
            <a:endParaRPr lang="en-GB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3B786ED-FC6D-4E2D-724D-736BC6908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9" y="4530778"/>
            <a:ext cx="2611120" cy="146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470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00C63-90F4-C734-4574-F2AE06DEA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498" y="688769"/>
            <a:ext cx="4613919" cy="2392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9 </a:t>
            </a:r>
            <a:r>
              <a:rPr lang="uk-UA" sz="3200" b="1" dirty="0"/>
              <a:t>березня </a:t>
            </a:r>
            <a:r>
              <a:rPr lang="en-US" sz="3200" b="1" dirty="0"/>
              <a:t>2023 </a:t>
            </a:r>
            <a:r>
              <a:rPr lang="uk-UA" sz="3200" b="1" dirty="0"/>
              <a:t>пілотна зустріч української наукової діаспори у Ягеллонському університеті у Кракові </a:t>
            </a:r>
            <a:endParaRPr lang="en-US" sz="3200" b="1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1405481-5116-1473-6A9D-E49259429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633" y="76927"/>
            <a:ext cx="5486789" cy="3086319"/>
          </a:xfrm>
          <a:prstGeom prst="rect">
            <a:avLst/>
          </a:prstGeom>
        </p:spPr>
      </p:pic>
      <p:pic>
        <p:nvPicPr>
          <p:cNvPr id="5" name="Picture 4" descr="A group of people posing for a photo in front of a large screen&#10;&#10;Description automatically generated">
            <a:extLst>
              <a:ext uri="{FF2B5EF4-FFF2-40B4-BE49-F238E27FC236}">
                <a16:creationId xmlns:a16="http://schemas.microsoft.com/office/drawing/2014/main" id="{48C7120F-A27B-2E02-51FB-8BEF22CCA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88" y="3402388"/>
            <a:ext cx="4607481" cy="3455611"/>
          </a:xfrm>
          <a:prstGeom prst="rect">
            <a:avLst/>
          </a:prstGeom>
        </p:spPr>
      </p:pic>
      <p:sp>
        <p:nvSpPr>
          <p:cNvPr id="2" name="Owal 1">
            <a:extLst>
              <a:ext uri="{FF2B5EF4-FFF2-40B4-BE49-F238E27FC236}">
                <a16:creationId xmlns:a16="http://schemas.microsoft.com/office/drawing/2014/main" id="{2D68C266-1BFD-DFD2-ED3B-78FDF3913CD6}"/>
              </a:ext>
            </a:extLst>
          </p:cNvPr>
          <p:cNvSpPr/>
          <p:nvPr/>
        </p:nvSpPr>
        <p:spPr>
          <a:xfrm>
            <a:off x="3749040" y="4055155"/>
            <a:ext cx="251460" cy="2788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98B840C-F519-4A98-1DB9-00D6035B2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638" y="3163246"/>
            <a:ext cx="4029075" cy="2913704"/>
          </a:xfrm>
          <a:prstGeom prst="rect">
            <a:avLst/>
          </a:prstGeom>
        </p:spPr>
      </p:pic>
      <p:sp>
        <p:nvSpPr>
          <p:cNvPr id="7" name="Owal 6">
            <a:extLst>
              <a:ext uri="{FF2B5EF4-FFF2-40B4-BE49-F238E27FC236}">
                <a16:creationId xmlns:a16="http://schemas.microsoft.com/office/drawing/2014/main" id="{FE9A89CD-B6AA-6838-A65D-48EEE525FAD5}"/>
              </a:ext>
            </a:extLst>
          </p:cNvPr>
          <p:cNvSpPr/>
          <p:nvPr/>
        </p:nvSpPr>
        <p:spPr>
          <a:xfrm>
            <a:off x="3710940" y="4023912"/>
            <a:ext cx="251460" cy="2788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2236A033-AB44-F82F-ADFE-0FAAA5A65439}"/>
              </a:ext>
            </a:extLst>
          </p:cNvPr>
          <p:cNvSpPr/>
          <p:nvPr/>
        </p:nvSpPr>
        <p:spPr>
          <a:xfrm>
            <a:off x="3423457" y="5329428"/>
            <a:ext cx="251460" cy="2788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8B43DCC9-4DBF-8C9D-1A85-FA6028CA8323}"/>
              </a:ext>
            </a:extLst>
          </p:cNvPr>
          <p:cNvSpPr/>
          <p:nvPr/>
        </p:nvSpPr>
        <p:spPr>
          <a:xfrm>
            <a:off x="2292129" y="2792239"/>
            <a:ext cx="251460" cy="2788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3A51E288-E6F0-275B-22EF-0E02CC4DE110}"/>
              </a:ext>
            </a:extLst>
          </p:cNvPr>
          <p:cNvSpPr/>
          <p:nvPr/>
        </p:nvSpPr>
        <p:spPr>
          <a:xfrm>
            <a:off x="4293870" y="4551155"/>
            <a:ext cx="251460" cy="2788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8B32079A-AECA-4AD6-C675-46ED8A975596}"/>
              </a:ext>
            </a:extLst>
          </p:cNvPr>
          <p:cNvSpPr/>
          <p:nvPr/>
        </p:nvSpPr>
        <p:spPr>
          <a:xfrm>
            <a:off x="2303559" y="4065761"/>
            <a:ext cx="251460" cy="2788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46442906-A994-A4F0-136A-F00EC7FE77E3}"/>
              </a:ext>
            </a:extLst>
          </p:cNvPr>
          <p:cNvSpPr/>
          <p:nvPr/>
        </p:nvSpPr>
        <p:spPr>
          <a:xfrm>
            <a:off x="1839132" y="4396469"/>
            <a:ext cx="251460" cy="2788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1AEC8BAC-0B4B-99B7-CAD8-9359DAADD324}"/>
              </a:ext>
            </a:extLst>
          </p:cNvPr>
          <p:cNvSpPr/>
          <p:nvPr/>
        </p:nvSpPr>
        <p:spPr>
          <a:xfrm>
            <a:off x="3146461" y="3446881"/>
            <a:ext cx="251460" cy="2788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5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0">
            <a:extLst>
              <a:ext uri="{FF2B5EF4-FFF2-40B4-BE49-F238E27FC236}">
                <a16:creationId xmlns:a16="http://schemas.microsoft.com/office/drawing/2014/main" id="{4169DD87-3EBE-44CA-9654-8AE0466B2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lose-up of a cv&#10;&#10;Description automatically generated with low confidence">
            <a:extLst>
              <a:ext uri="{FF2B5EF4-FFF2-40B4-BE49-F238E27FC236}">
                <a16:creationId xmlns:a16="http://schemas.microsoft.com/office/drawing/2014/main" id="{6A6A30A4-CC2A-25E5-E593-F3B941DD9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81" r="2" b="197"/>
          <a:stretch/>
        </p:blipFill>
        <p:spPr>
          <a:xfrm>
            <a:off x="192526" y="550518"/>
            <a:ext cx="5799477" cy="2783429"/>
          </a:xfrm>
          <a:prstGeom prst="rect">
            <a:avLst/>
          </a:prstGeom>
        </p:spPr>
      </p:pic>
      <p:pic>
        <p:nvPicPr>
          <p:cNvPr id="7" name="Picture 6" descr="A close-up of a id card&#10;&#10;Description automatically generated with low confidence">
            <a:extLst>
              <a:ext uri="{FF2B5EF4-FFF2-40B4-BE49-F238E27FC236}">
                <a16:creationId xmlns:a16="http://schemas.microsoft.com/office/drawing/2014/main" id="{2CE9C7AE-DFD5-4E18-CF2C-94F584F32C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445" r="-3" b="9221"/>
          <a:stretch/>
        </p:blipFill>
        <p:spPr>
          <a:xfrm>
            <a:off x="6191622" y="550517"/>
            <a:ext cx="5796945" cy="2783429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CB00CB4-92ED-1970-1B35-C453F98EE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2" r="2" b="1498"/>
          <a:stretch/>
        </p:blipFill>
        <p:spPr bwMode="auto">
          <a:xfrm>
            <a:off x="196714" y="3514856"/>
            <a:ext cx="5799477" cy="279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Возможно, это изображение 5 человек, люди учатся и текст">
            <a:extLst>
              <a:ext uri="{FF2B5EF4-FFF2-40B4-BE49-F238E27FC236}">
                <a16:creationId xmlns:a16="http://schemas.microsoft.com/office/drawing/2014/main" id="{D23C6E1B-4CC5-0BA9-ACBA-A375941C0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91" r="-1" b="20078"/>
          <a:stretch/>
        </p:blipFill>
        <p:spPr bwMode="auto">
          <a:xfrm>
            <a:off x="6195810" y="3514855"/>
            <a:ext cx="5796945" cy="279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662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1F2E2-18CC-CE31-C570-A740AF1AD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09" y="502400"/>
            <a:ext cx="3367171" cy="1818064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Since 22 March 2023: </a:t>
            </a:r>
            <a:r>
              <a:rPr lang="en-GB" sz="2800" b="1" dirty="0">
                <a:solidFill>
                  <a:srgbClr val="FF0000"/>
                </a:solidFill>
              </a:rPr>
              <a:t>Presentations during conferences and events</a:t>
            </a:r>
          </a:p>
        </p:txBody>
      </p:sp>
      <p:pic>
        <p:nvPicPr>
          <p:cNvPr id="4102" name="Picture 6" descr="На зображенні може бути: 6 людей, люди стоять, у приміщенні та текст «FOCUS ONGKRAINE OCUS Uniwersytet Gdański AWI»">
            <a:extLst>
              <a:ext uri="{FF2B5EF4-FFF2-40B4-BE49-F238E27FC236}">
                <a16:creationId xmlns:a16="http://schemas.microsoft.com/office/drawing/2014/main" id="{5862677A-436A-09BD-51D2-C81296E37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64"/>
          <a:stretch/>
        </p:blipFill>
        <p:spPr bwMode="auto">
          <a:xfrm>
            <a:off x="4555236" y="6"/>
            <a:ext cx="7636763" cy="276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 зображенні може бути: 18 людей та текст">
            <a:extLst>
              <a:ext uri="{FF2B5EF4-FFF2-40B4-BE49-F238E27FC236}">
                <a16:creationId xmlns:a16="http://schemas.microsoft.com/office/drawing/2014/main" id="{46DC466F-D94E-8F40-BA0D-05D38CA7E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8" b="3"/>
          <a:stretch/>
        </p:blipFill>
        <p:spPr bwMode="auto">
          <a:xfrm>
            <a:off x="-1" y="2826737"/>
            <a:ext cx="4565779" cy="403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BBC21-B873-22AE-548E-613F46D24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633" y="3455208"/>
            <a:ext cx="5742432" cy="2344708"/>
          </a:xfrm>
        </p:spPr>
        <p:txBody>
          <a:bodyPr anchor="ctr">
            <a:norm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Focus on Ukraine </a:t>
            </a:r>
            <a:r>
              <a:rPr lang="en-GB" sz="2000" dirty="0"/>
              <a:t>(NAWA Conference, Gdansk, Poland, 3-4 April)</a:t>
            </a:r>
          </a:p>
          <a:p>
            <a:r>
              <a:rPr lang="en-GB" sz="2000" b="1" i="0" dirty="0">
                <a:solidFill>
                  <a:srgbClr val="FF0000"/>
                </a:solidFill>
                <a:effectLst/>
                <a:latin typeface="Segoe UI Historic" panose="020B0502040204020203" pitchFamily="34" charset="0"/>
              </a:rPr>
              <a:t>5th Informal Working Group Meeting on Research and Innovation </a:t>
            </a:r>
            <a:r>
              <a:rPr lang="en-GB" sz="2000" b="0" i="0" dirty="0">
                <a:effectLst/>
                <a:latin typeface="Segoe UI Historic" panose="020B0502040204020203" pitchFamily="34" charset="0"/>
              </a:rPr>
              <a:t>(European Commission</a:t>
            </a:r>
            <a:r>
              <a:rPr lang="en-GB" sz="2000" dirty="0">
                <a:latin typeface="Segoe UI Historic" panose="020B0502040204020203" pitchFamily="34" charset="0"/>
              </a:rPr>
              <a:t>, </a:t>
            </a:r>
            <a:r>
              <a:rPr lang="en-GB" sz="2000" b="0" i="0" dirty="0">
                <a:effectLst/>
                <a:latin typeface="Segoe UI Historic" panose="020B0502040204020203" pitchFamily="34" charset="0"/>
              </a:rPr>
              <a:t>23-24 May, Chisinau, Moldova)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1D44F6-43AD-4F96-8207-AB87FE1AD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03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31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1F2E2-18CC-CE31-C570-A740AF1AD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09" y="502400"/>
            <a:ext cx="3367171" cy="1818064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Since 22 March 2023: </a:t>
            </a:r>
            <a:r>
              <a:rPr lang="en-GB" sz="2800" b="1" dirty="0">
                <a:solidFill>
                  <a:srgbClr val="FF0000"/>
                </a:solidFill>
              </a:rPr>
              <a:t>Presentations during conferences and events</a:t>
            </a:r>
          </a:p>
        </p:txBody>
      </p:sp>
      <p:pic>
        <p:nvPicPr>
          <p:cNvPr id="4102" name="Picture 6" descr="На зображенні може бути: 6 людей, люди стоять, у приміщенні та текст «FOCUS ONGKRAINE OCUS Uniwersytet Gdański AWI»">
            <a:extLst>
              <a:ext uri="{FF2B5EF4-FFF2-40B4-BE49-F238E27FC236}">
                <a16:creationId xmlns:a16="http://schemas.microsoft.com/office/drawing/2014/main" id="{5862677A-436A-09BD-51D2-C81296E37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64"/>
          <a:stretch/>
        </p:blipFill>
        <p:spPr bwMode="auto">
          <a:xfrm>
            <a:off x="4555236" y="6"/>
            <a:ext cx="7636763" cy="276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 зображенні може бути: 18 людей та текст">
            <a:extLst>
              <a:ext uri="{FF2B5EF4-FFF2-40B4-BE49-F238E27FC236}">
                <a16:creationId xmlns:a16="http://schemas.microsoft.com/office/drawing/2014/main" id="{46DC466F-D94E-8F40-BA0D-05D38CA7E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8" b="3"/>
          <a:stretch/>
        </p:blipFill>
        <p:spPr bwMode="auto">
          <a:xfrm>
            <a:off x="-1" y="2826737"/>
            <a:ext cx="4565779" cy="403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BBC21-B873-22AE-548E-613F46D24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633" y="3455208"/>
            <a:ext cx="5742432" cy="2344708"/>
          </a:xfrm>
        </p:spPr>
        <p:txBody>
          <a:bodyPr anchor="ctr">
            <a:norm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Focus on Ukraine </a:t>
            </a:r>
            <a:r>
              <a:rPr lang="en-GB" sz="2000" dirty="0"/>
              <a:t>(NAWA Conference, Gdansk, Poland, 3-4 April)</a:t>
            </a:r>
          </a:p>
          <a:p>
            <a:r>
              <a:rPr lang="en-GB" sz="2000" b="1" i="0" dirty="0">
                <a:solidFill>
                  <a:srgbClr val="FF0000"/>
                </a:solidFill>
                <a:effectLst/>
                <a:latin typeface="Segoe UI Historic" panose="020B0502040204020203" pitchFamily="34" charset="0"/>
              </a:rPr>
              <a:t>5th Informal Working Group Meeting on Research and Innovation </a:t>
            </a:r>
            <a:r>
              <a:rPr lang="en-GB" sz="2000" b="0" i="0" dirty="0">
                <a:effectLst/>
                <a:latin typeface="Segoe UI Historic" panose="020B0502040204020203" pitchFamily="34" charset="0"/>
              </a:rPr>
              <a:t>(European Commission</a:t>
            </a:r>
            <a:r>
              <a:rPr lang="en-GB" sz="2000" dirty="0">
                <a:latin typeface="Segoe UI Historic" panose="020B0502040204020203" pitchFamily="34" charset="0"/>
              </a:rPr>
              <a:t>, </a:t>
            </a:r>
            <a:r>
              <a:rPr lang="en-GB" sz="2000" b="0" i="0" dirty="0">
                <a:effectLst/>
                <a:latin typeface="Segoe UI Historic" panose="020B0502040204020203" pitchFamily="34" charset="0"/>
              </a:rPr>
              <a:t>23-24 May, Chisinau, Moldova)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A988BE-174D-47B9-9A39-3839FC708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26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8B40E-BCD0-34B8-3DB9-981983902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925"/>
            <a:ext cx="10515600" cy="1325563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Більше про Українську наукову діаспору в публікаціях: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92059-4B28-92C3-3FB8-80D271274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-</a:t>
            </a:r>
            <a:r>
              <a:rPr lang="uk-UA" dirty="0"/>
              <a:t> </a:t>
            </a:r>
            <a:r>
              <a:rPr lang="en-GB" b="0" i="0" dirty="0">
                <a:solidFill>
                  <a:srgbClr val="4E5C72"/>
                </a:solidFill>
                <a:effectLst/>
                <a:latin typeface="Helvetica Neue"/>
                <a:hlinkClick r:id="rId2"/>
              </a:rPr>
              <a:t>The “Ukrainian Science Diaspora” initiative in the wartime</a:t>
            </a:r>
            <a:endParaRPr lang="en-GB" b="0" i="0" dirty="0">
              <a:solidFill>
                <a:srgbClr val="4E5C72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GB" dirty="0">
                <a:solidFill>
                  <a:srgbClr val="4E5C72"/>
                </a:solidFill>
                <a:latin typeface="Helvetica Neue"/>
              </a:rPr>
              <a:t> - </a:t>
            </a:r>
            <a:r>
              <a:rPr lang="en-GB" dirty="0">
                <a:solidFill>
                  <a:srgbClr val="4E5C72"/>
                </a:solidFill>
                <a:latin typeface="Helvetica Neue"/>
                <a:hlinkClick r:id="rId3"/>
              </a:rPr>
              <a:t>In a time of war, a new effort to help</a:t>
            </a:r>
            <a:r>
              <a:rPr lang="en-GB" dirty="0">
                <a:solidFill>
                  <a:srgbClr val="4E5C72"/>
                </a:solidFill>
                <a:latin typeface="Helvetica Neue"/>
              </a:rPr>
              <a:t> (MIT News)</a:t>
            </a:r>
          </a:p>
          <a:p>
            <a:pPr marL="0" indent="0">
              <a:buNone/>
            </a:pPr>
            <a:endParaRPr lang="en-GB" b="0" i="0" dirty="0">
              <a:solidFill>
                <a:srgbClr val="4E5C72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GB" dirty="0"/>
              <a:t>  </a:t>
            </a:r>
          </a:p>
        </p:txBody>
      </p:sp>
      <p:pic>
        <p:nvPicPr>
          <p:cNvPr id="1026" name="Picture 2" descr="Polishchuk, Y., Lyman, I., &amp; Chugaievska, S. (2023). The “Ukrainian Science Diaspora” initiative in the wartime.">
            <a:extLst>
              <a:ext uri="{FF2B5EF4-FFF2-40B4-BE49-F238E27FC236}">
                <a16:creationId xmlns:a16="http://schemas.microsoft.com/office/drawing/2014/main" id="{DAE4ACC6-6687-9113-3B88-17660811F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" y="3608161"/>
            <a:ext cx="5128381" cy="28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4D655A9-F743-8FD9-58A8-D5C8BF4ABB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833" r="6659" b="7114"/>
          <a:stretch/>
        </p:blipFill>
        <p:spPr>
          <a:xfrm>
            <a:off x="3836641" y="3429000"/>
            <a:ext cx="6493902" cy="301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12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69B45-04E9-A736-DF33-7A7727DD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uk-UA" sz="3300" b="1" dirty="0"/>
              <a:t>Розробка цифрової платформи </a:t>
            </a:r>
            <a:endParaRPr lang="en-GB" sz="33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1C55932-CF3A-867F-40FE-3E21967600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5" b="1998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EC6A0-0B5E-09BC-AABE-57DD73B9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85%</a:t>
            </a:r>
            <a:r>
              <a:rPr lang="en-GB" sz="3600" dirty="0"/>
              <a:t> </a:t>
            </a:r>
            <a:r>
              <a:rPr lang="uk-UA" sz="3600" dirty="0"/>
              <a:t>готовності</a:t>
            </a:r>
            <a:endParaRPr lang="en-GB" sz="36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13930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FACF7-F371-CF72-7B69-8671DEC5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Які осередки української наукової діаспори утворюються?</a:t>
            </a:r>
            <a:endParaRPr lang="en-GB" dirty="0"/>
          </a:p>
        </p:txBody>
      </p:sp>
      <p:pic>
        <p:nvPicPr>
          <p:cNvPr id="4" name="Picture 4" descr="Plakat Zarys mapy Europy. Uproszczona mapa krawędziowa z czarną obwódką. na  wymiar • czarny, tło, odizolowany • REDRO.pl">
            <a:extLst>
              <a:ext uri="{FF2B5EF4-FFF2-40B4-BE49-F238E27FC236}">
                <a16:creationId xmlns:a16="http://schemas.microsoft.com/office/drawing/2014/main" id="{500AFA79-F422-3671-1B26-F81BD26A0A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876" y="1690688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2AB5D5-A1A0-2F10-6CB2-3A29A560B62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b="1" dirty="0"/>
              <a:t>Розвиток вже існуючих товариств</a:t>
            </a:r>
            <a:r>
              <a:rPr lang="en-GB" b="1" dirty="0"/>
              <a:t>:</a:t>
            </a:r>
          </a:p>
          <a:p>
            <a:r>
              <a:rPr lang="uk-UA" sz="2400" b="1" dirty="0">
                <a:solidFill>
                  <a:srgbClr val="00B050"/>
                </a:solidFill>
              </a:rPr>
              <a:t>Україно-німецьке наукове товариство</a:t>
            </a:r>
            <a:endParaRPr lang="en-GB" b="1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uk-UA" b="1" dirty="0"/>
              <a:t>Утворення нових товариств</a:t>
            </a:r>
            <a:endParaRPr lang="en-GB" b="1" dirty="0"/>
          </a:p>
          <a:p>
            <a:r>
              <a:rPr lang="uk-UA" sz="2400" b="1" dirty="0">
                <a:solidFill>
                  <a:srgbClr val="00B050"/>
                </a:solidFill>
              </a:rPr>
              <a:t>Українська наукова діаспора у Франції</a:t>
            </a:r>
            <a:r>
              <a:rPr lang="en-GB" sz="2400" b="1" dirty="0">
                <a:solidFill>
                  <a:srgbClr val="00B050"/>
                </a:solidFill>
              </a:rPr>
              <a:t>, </a:t>
            </a:r>
          </a:p>
          <a:p>
            <a:r>
              <a:rPr lang="uk-UA" sz="2400" b="1" dirty="0">
                <a:solidFill>
                  <a:srgbClr val="00B050"/>
                </a:solidFill>
              </a:rPr>
              <a:t>Україно-люксембургська дослідницька мережа</a:t>
            </a:r>
            <a:r>
              <a:rPr lang="en-GB" sz="2400" b="1" dirty="0">
                <a:solidFill>
                  <a:srgbClr val="00B050"/>
                </a:solidFill>
              </a:rPr>
              <a:t>, </a:t>
            </a:r>
          </a:p>
          <a:p>
            <a:r>
              <a:rPr lang="uk-UA" sz="2400" b="1" dirty="0">
                <a:solidFill>
                  <a:srgbClr val="00B050"/>
                </a:solidFill>
              </a:rPr>
              <a:t>Українська наукова діаспора у Польщі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7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3F699-B3D4-0EEA-3B0E-311C59F51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3A63"/>
                </a:solidFill>
                <a:latin typeface="Roboto" panose="02000000000000000000" pitchFamily="2" charset="0"/>
              </a:rPr>
              <a:t>Запрошуємо приєднуватися до Української наукової діаспори: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B7124B7-6DD3-C672-EA48-851C3E6D7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09568"/>
            <a:ext cx="5981278" cy="3690551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FB page -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https://www.facebook.com/UkrainianScienceDiaspora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en-US" sz="2000" dirty="0"/>
              <a:t>Telegram</a:t>
            </a:r>
            <a:r>
              <a:rPr lang="uk-UA" sz="2000" dirty="0"/>
              <a:t> </a:t>
            </a:r>
            <a:r>
              <a:rPr lang="uk-UA" sz="2000" u="sng" dirty="0">
                <a:hlinkClick r:id="rId3"/>
              </a:rPr>
              <a:t>https://t.me/UkScDs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Контактні особи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</a:pPr>
            <a:r>
              <a:rPr lang="uk-U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Ігор Лиман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lyman@</a:t>
            </a:r>
            <a:r>
              <a:rPr lang="en-US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ukr.net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>
              <a:spcAft>
                <a:spcPts val="800"/>
              </a:spcAft>
            </a:pPr>
            <a:r>
              <a:rPr lang="uk-U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Євгенія Поліщук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yevheniia.polishchuk@gmail.com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800"/>
              </a:spcAft>
            </a:pP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D73B65-0E03-92A6-134B-C847AB917E3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728" t="58089" r="6875" b="9058"/>
          <a:stretch/>
        </p:blipFill>
        <p:spPr>
          <a:xfrm>
            <a:off x="7187524" y="459699"/>
            <a:ext cx="4810874" cy="2050344"/>
          </a:xfrm>
          <a:prstGeom prst="rect">
            <a:avLst/>
          </a:prstGeom>
        </p:spPr>
      </p:pic>
      <p:pic>
        <p:nvPicPr>
          <p:cNvPr id="4" name="Picture 2" descr="Preview of your QR Code">
            <a:extLst>
              <a:ext uri="{FF2B5EF4-FFF2-40B4-BE49-F238E27FC236}">
                <a16:creationId xmlns:a16="http://schemas.microsoft.com/office/drawing/2014/main" id="{1ED5979A-147F-335D-2BA2-60E51FE36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3648" y="2961503"/>
            <a:ext cx="3138616" cy="313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358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2764C-71A4-6FCF-2B46-9C83CB7D9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"/>
            <a:ext cx="6096000" cy="685816"/>
          </a:xfrm>
        </p:spPr>
        <p:txBody>
          <a:bodyPr anchor="b">
            <a:normAutofit/>
          </a:bodyPr>
          <a:lstStyle/>
          <a:p>
            <a:pPr algn="ctr"/>
            <a:r>
              <a:rPr lang="uk-UA" sz="2800" b="1" dirty="0">
                <a:solidFill>
                  <a:srgbClr val="595959"/>
                </a:solidFill>
              </a:rPr>
              <a:t>Українська наукова діаспора у Європі</a:t>
            </a:r>
            <a:endParaRPr lang="en-GB" sz="2800" b="1" dirty="0">
              <a:solidFill>
                <a:srgbClr val="595959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1FFF05D-5C99-6E7C-8E56-B070F11B8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547" y="23363"/>
            <a:ext cx="6030562" cy="68346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B1D62-1B18-089A-ADD0-3D42DE4CF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90" y="709148"/>
            <a:ext cx="6149862" cy="437718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t">
            <a:normAutofit/>
          </a:bodyPr>
          <a:lstStyle/>
          <a:p>
            <a:pPr marL="0" indent="0">
              <a:buNone/>
            </a:pPr>
            <a:br>
              <a:rPr lang="uk-UA" sz="2400" dirty="0">
                <a:solidFill>
                  <a:srgbClr val="595959"/>
                </a:solidFill>
                <a:highlight>
                  <a:srgbClr val="FFFF00"/>
                </a:highlight>
              </a:rPr>
            </a:br>
            <a:endParaRPr lang="en-GB" sz="2400" dirty="0">
              <a:solidFill>
                <a:srgbClr val="595959"/>
              </a:solidFill>
              <a:highlight>
                <a:srgbClr val="FFFF00"/>
              </a:highlight>
            </a:endParaRPr>
          </a:p>
          <a:p>
            <a:r>
              <a:rPr lang="en-GB" sz="2400" b="0" i="0" dirty="0">
                <a:effectLst/>
                <a:latin typeface="Roboto" panose="02000000000000000000" pitchFamily="2" charset="0"/>
                <a:hlinkClick r:id="rId4"/>
              </a:rPr>
              <a:t>Beyond Resilience: Professional Challenges, Preferences, and Plans of Ukrainian Researchers Abroad</a:t>
            </a:r>
            <a:endParaRPr lang="en-GB" sz="2400" b="0" i="0" dirty="0">
              <a:effectLst/>
              <a:latin typeface="Roboto" panose="02000000000000000000" pitchFamily="2" charset="0"/>
            </a:endParaRPr>
          </a:p>
          <a:p>
            <a:pPr algn="ctr"/>
            <a:endParaRPr lang="en-GB" sz="2400" dirty="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5063AFA-69C9-2FEB-B30F-5E4CCD2AD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756" y="5086349"/>
            <a:ext cx="6214408" cy="177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3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559C2-930D-A86E-892D-64E5EC5E6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sz="5400" dirty="0">
                <a:latin typeface="Roboto" panose="02000000000000000000" pitchFamily="2" charset="0"/>
              </a:rPr>
              <a:t>Чому виникла ідея ініціативи «Українська наукова діаспора»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378BE45-738C-F8FC-047B-F5A4B7AD6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/>
          </a:bodyPr>
          <a:lstStyle/>
          <a:p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</a:rPr>
              <a:t>З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а кордоном перебувають понад </a:t>
            </a:r>
            <a:r>
              <a:rPr lang="uk-UA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 тис. науковців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які залишили Україну після вторгнення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</a:rPr>
              <a:t> і потенційно це </a:t>
            </a:r>
            <a:r>
              <a:rPr lang="uk-UA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 тис. партнерств. А скільки виїхало до війни?!</a:t>
            </a:r>
            <a:endParaRPr lang="uk-UA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Ці люди розпорошені по всьому світу, але зараз важливо підтримувати з ними контакт і не втратити його для </a:t>
            </a:r>
            <a:r>
              <a:rPr lang="uk-UA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подальшої співпраці з приймаючими університетами</a:t>
            </a: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</a:p>
          <a:p>
            <a:pPr algn="just"/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Як показує досвід інших країн, які пережили війну, </a:t>
            </a:r>
            <a:r>
              <a:rPr lang="uk-UA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міграція науковців для розвитку їх рідної країни може бути ефективною.</a:t>
            </a:r>
            <a:endParaRPr lang="uk-UA" sz="1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</a:rPr>
              <a:t>До РМУ при МОН </a:t>
            </a:r>
            <a:r>
              <a:rPr lang="uk-UA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надходять запити із запрошенням українських учених до консорціуму проєктів Горизонт Європа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</a:rPr>
              <a:t> і потрібен пул учених, які мають можливість приймати участь у таких проєктах</a:t>
            </a:r>
          </a:p>
          <a:p>
            <a:pPr algn="just"/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</a:rPr>
              <a:t>Під час повоєнної відбудови передбачається </a:t>
            </a: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значний попит на висококваліфікованих фахівців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</a:rPr>
              <a:t>, які зараз знаходяться закордоном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70264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640969-F255-789F-3C50-8C8AB891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uk-UA" sz="4200" dirty="0">
                <a:latin typeface="Roboto" panose="02000000000000000000" pitchFamily="2" charset="0"/>
              </a:rPr>
              <a:t>Ініціатива «Українська наукова діаспора»</a:t>
            </a:r>
            <a:endParaRPr lang="en-GB" sz="4200" dirty="0">
              <a:latin typeface="Roboto" panose="02000000000000000000" pitchFamily="2" charset="0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0826F-C480-49A3-36A3-AD14DE63C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uk-UA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Раді молодих учених при Міністерстві освіти і науки України в рамках проєкту Офіс підтримки вченого</a:t>
            </a:r>
          </a:p>
          <a:p>
            <a:r>
              <a:rPr lang="uk-UA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Ініціатива започаткована з </a:t>
            </a:r>
            <a:r>
              <a:rPr lang="uk-UA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метою</a:t>
            </a:r>
            <a:r>
              <a:rPr lang="uk-UA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об’єднання зусиль українських учених, які знаходяться за кордоном, для подальших спільних наукових проєктів, розроблення інструментів для програм їх підтримки та повернення в Україну.</a:t>
            </a:r>
            <a:endParaRPr lang="en-GB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463953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0F4F2-C9BA-BD26-802F-1DF9C1B8B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uk-U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Хто вважається частиною української наукової діаспори? </a:t>
            </a:r>
            <a:endParaRPr lang="uk-UA" sz="4200" dirty="0">
              <a:latin typeface="Roboto" panose="02000000000000000000" pitchFamily="2" charset="0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C41CCAC-82E5-5C44-6991-AF66831DB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 особи, які:</a:t>
            </a:r>
          </a:p>
          <a:p>
            <a:pPr marL="571500" indent="-342900" algn="just">
              <a:lnSpc>
                <a:spcPct val="115000"/>
              </a:lnSpc>
              <a:spcAft>
                <a:spcPts val="800"/>
              </a:spcAft>
              <a:buAutoNum type="arabicParenR"/>
            </a:pP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проживають в Україні, </a:t>
            </a:r>
          </a:p>
          <a:p>
            <a:pPr marL="571500" indent="-342900" algn="just">
              <a:lnSpc>
                <a:spcPct val="115000"/>
              </a:lnSpc>
              <a:spcAft>
                <a:spcPts val="800"/>
              </a:spcAft>
              <a:buAutoNum type="arabicParenR"/>
            </a:pP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 громадянство України або за походженням вважають себе українцями (мають українське коріння), </a:t>
            </a:r>
          </a:p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мають або мали статус науковця/дослідника, </a:t>
            </a:r>
          </a:p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зацікавлені у спільних дослідницьких та інших проєктах, пов’язаних з відновленням та розвитком України.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4004297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4E193-5F7B-455D-784A-9EB7E40C0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10"/>
            <a:ext cx="10515600" cy="1325563"/>
          </a:xfrm>
        </p:spPr>
        <p:txBody>
          <a:bodyPr>
            <a:normAutofit fontScale="90000"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Дії в рамках ініціативи «Українська наукова діаспора»: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47CA-46C6-C787-88AA-160D4832F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 потреб українських науковців для подальшої розробки політики з їхньої підтримки.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Залучення української наукової діаспори до діалогу та спілкування між собою, з науковцями, які залишилися в Україні.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Консультації щодо створення осередків українських наукових спільнот у різних країнах та підтримка їх діяльності.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мапінгу української наукової діаспори та бази даних тих науковців, які могли б брати участь у спільних ініціативах у майбутньому.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427448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A231BA-E5C6-E385-D78A-BA08021CD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Реалізація ініціативи «Українська наукова діаспора» сприятиме:</a:t>
            </a:r>
            <a:b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4200" dirty="0">
              <a:latin typeface="Roboto" panose="02000000000000000000" pitchFamily="2" charset="0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8D713-87EB-F5D9-856D-A42D1AA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  <a:tabLst>
                <a:tab pos="270510" algn="l"/>
              </a:tabLst>
            </a:pPr>
            <a:r>
              <a:rPr lang="uk-UA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зміцненню згуртованості 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українців за кордоном для реалізації ідей, пов’язаних зі повоєнним відновленням через науку;</a:t>
            </a:r>
            <a:endParaRPr lang="en-GB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  <a:tabLst>
                <a:tab pos="270510" algn="l"/>
              </a:tabLst>
            </a:pPr>
            <a:r>
              <a:rPr lang="uk-UA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покращенню іміджу 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української науки в світі;</a:t>
            </a:r>
            <a:endParaRPr lang="en-GB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  <a:tabLst>
                <a:tab pos="270510" algn="l"/>
              </a:tabLst>
            </a:pPr>
            <a:r>
              <a:rPr lang="uk-UA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налагодженню ефективного нетворкінгу 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різних галузях науки як в середині української наукової діаспори, так і між її представниками та науковцями в Україні;</a:t>
            </a:r>
            <a:endParaRPr lang="en-GB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  <a:tabLst>
                <a:tab pos="270510" algn="l"/>
              </a:tabLst>
            </a:pPr>
            <a:r>
              <a:rPr lang="uk-UA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інституційній співпраці 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між українськими і зарубіжними ЗВО та науковими установами;</a:t>
            </a:r>
            <a:endParaRPr lang="en-GB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  <a:tabLst>
                <a:tab pos="270510" algn="l"/>
              </a:tabLst>
            </a:pPr>
            <a:r>
              <a:rPr lang="uk-UA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організації менторства 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боку тих представників української наукової діаспори, які давно проживають за кордоном;</a:t>
            </a:r>
            <a:endParaRPr lang="en-GB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  <a:tabLst>
                <a:tab pos="270510" algn="l"/>
              </a:tabLst>
            </a:pPr>
            <a:r>
              <a:rPr lang="uk-UA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підвищенню видимості наукової діяльності членів спільноти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GB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  <a:tabLst>
                <a:tab pos="270510" algn="l"/>
              </a:tabLst>
            </a:pPr>
            <a:r>
              <a:rPr lang="uk-UA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започаткуванню та реалізації благодійних проєктів</a:t>
            </a:r>
            <a:r>
              <a:rPr lang="uk-UA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86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FCAF4-773B-9F6C-EFC1-EDCE85141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uk-UA" sz="4000" dirty="0">
                <a:latin typeface="Roboto" panose="02000000000000000000" pitchFamily="2" charset="0"/>
              </a:rPr>
              <a:t>Що вже зроблено в рамках ініціативи «Українська наукова діаспора»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39C1BE7-D2A1-1FBD-CFC4-3D3409F5A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Ініціатива здійснюється на основі методичного інструментарію Міжнародної організації з міграції, яка входить до складу ООН (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IOM Diaspora Mapping Toolkit)</a:t>
            </a:r>
            <a:endParaRPr lang="uk-UA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Кабінетний огляд та дослідження діяльності діаспори різних учених</a:t>
            </a:r>
          </a:p>
          <a:p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Консультації з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IIE-SRF (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Бельгія), науковцями та митцями, які перебувають у групі ризику та переміщеними особами (Канада), Академією наук Ізраїлю</a:t>
            </a:r>
          </a:p>
          <a:p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Розпочато дослідження «Українська наукова діаспора».Розпочато серію конференцій української наукової діаспори в кількох країнах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2913055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FCAF4-773B-9F6C-EFC1-EDCE85141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uk-UA" sz="5400">
                <a:latin typeface="Roboto" panose="02000000000000000000" pitchFamily="2" charset="0"/>
              </a:rPr>
              <a:t>Що зараз в роботі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39C1BE7-D2A1-1FBD-CFC4-3D3409F5A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ru-RU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Концепція</a:t>
            </a: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мапінгу</a:t>
            </a: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української</a:t>
            </a: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наукової</a:t>
            </a: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діаспори</a:t>
            </a: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гуманітарних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науках </a:t>
            </a:r>
            <a:r>
              <a:rPr lang="ru-RU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розроблена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підтримки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Інституту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наук про </a:t>
            </a:r>
            <a:r>
              <a:rPr lang="ru-RU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людину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Wissenschaften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vom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Menschen, IWM) 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партнерстві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Українським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науково-дослідним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інститутом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HURI) </a:t>
            </a:r>
            <a:r>
              <a:rPr lang="ru-RU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Гарвардського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університету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Інститутом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Гаррімана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Колумбійського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університету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</a:t>
            </a: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платформа української наукової діаспори 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розробляється у співпраці з Массачусетським технологічним інститутом (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MIT)</a:t>
            </a:r>
          </a:p>
          <a:p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20-22 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березня 2023 року </a:t>
            </a: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відбулася конференція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year into the Ukrainian war, 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присвячена дослідженню впливу на науковий сектор та підтримці ініціатив, організована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ISC 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ALLEA. 22 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березня повністю було присвячено українській науковій діаспорі.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660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