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80" r:id="rId3"/>
    <p:sldId id="281" r:id="rId4"/>
    <p:sldId id="257" r:id="rId5"/>
    <p:sldId id="258" r:id="rId6"/>
    <p:sldId id="259" r:id="rId7"/>
    <p:sldId id="261" r:id="rId8"/>
    <p:sldId id="265" r:id="rId9"/>
    <p:sldId id="266" r:id="rId10"/>
    <p:sldId id="268" r:id="rId11"/>
    <p:sldId id="270" r:id="rId12"/>
    <p:sldId id="271" r:id="rId13"/>
    <p:sldId id="272" r:id="rId14"/>
    <p:sldId id="273" r:id="rId15"/>
    <p:sldId id="274" r:id="rId16"/>
    <p:sldId id="276" r:id="rId17"/>
    <p:sldId id="282" r:id="rId18"/>
    <p:sldId id="283" r:id="rId19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21"/>
    </p:embeddedFont>
    <p:embeddedFont>
      <p:font typeface="Montserrat" panose="020B0604020202020204" charset="-52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29f80af16f_1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29f80af16f_1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29f80af16f_1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29f80af16f_1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29f80af16f_1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29f80af16f_1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29f80af16f_1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29f80af16f_1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29f80af16f_1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29f80af16f_1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29f80af16f_1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29f80af16f_1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29f80af16f_1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29f80af16f_1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29f80af16f_1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29f80af16f_1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776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29f80af16f_1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29f80af16f_1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92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29f80af16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29f80af16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270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29f80af16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29f80af16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6453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29f80af16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29f80af16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29f80af16f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29f80af16f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9f80af16f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29f80af16f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29f80af16f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29f80af16f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29f80af16f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29f80af16f_1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29f80af16f_1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29f80af16f_1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921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9.pn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3854100"/>
            <a:ext cx="9158100" cy="972300"/>
          </a:xfrm>
          <a:prstGeom prst="rect">
            <a:avLst/>
          </a:prstGeom>
          <a:solidFill>
            <a:srgbClr val="00676B">
              <a:alpha val="32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4100" y="289163"/>
            <a:ext cx="822127" cy="31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l="11925" t="14194" b="16562"/>
          <a:stretch/>
        </p:blipFill>
        <p:spPr>
          <a:xfrm>
            <a:off x="8280070" y="246599"/>
            <a:ext cx="717554" cy="38845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-7050" y="3763050"/>
            <a:ext cx="9158100" cy="1169521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chemeClr val="dk1">
                <a:alpha val="55000"/>
              </a:scheme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solidFill>
                  <a:srgbClr val="F7AF2A"/>
                </a:solidFill>
                <a:latin typeface="Impact"/>
                <a:ea typeface="Impact"/>
                <a:cs typeface="Impact"/>
                <a:sym typeface="Impact"/>
              </a:rPr>
              <a:t>Реалізація права на навчання впродовж життя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i="1" dirty="0">
                <a:solidFill>
                  <a:srgbClr val="F7AF2A"/>
                </a:solidFill>
                <a:latin typeface="Impact"/>
                <a:ea typeface="Impact"/>
                <a:cs typeface="Impact"/>
                <a:sym typeface="Impact"/>
              </a:rPr>
              <a:t>(Андрєєв Микита)</a:t>
            </a:r>
            <a:endParaRPr sz="3200" i="1" dirty="0"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6B">
            <a:alpha val="10060"/>
          </a:srgbClr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5"/>
          <p:cNvSpPr txBox="1">
            <a:spLocks noGrp="1"/>
          </p:cNvSpPr>
          <p:nvPr>
            <p:ph type="title"/>
          </p:nvPr>
        </p:nvSpPr>
        <p:spPr>
          <a:xfrm>
            <a:off x="2811300" y="2177300"/>
            <a:ext cx="5326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Кабінет Міністрів України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забезпечує підтримку 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неформальної та інформальної освіти, спрямованої на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вивчення державної мови.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Міністерство освіти і науки України та органи місцевого самоврядування відповідають за організацію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безкоштовних курсів української мови для дорослих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та можливість вільно опанувати державну мову громадянам України, які не мали такої змоги.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25"/>
          <p:cNvSpPr/>
          <p:nvPr/>
        </p:nvSpPr>
        <p:spPr>
          <a:xfrm>
            <a:off x="0" y="246600"/>
            <a:ext cx="7496700" cy="5532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6" name="Google Shape;286;p25"/>
          <p:cNvSpPr txBox="1"/>
          <p:nvPr/>
        </p:nvSpPr>
        <p:spPr>
          <a:xfrm>
            <a:off x="311700" y="307675"/>
            <a:ext cx="7178100" cy="446400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chemeClr val="dk1">
                <a:alpha val="55000"/>
              </a:scheme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7AF2A"/>
                </a:solidFill>
                <a:latin typeface="Impact"/>
                <a:ea typeface="Impact"/>
                <a:cs typeface="Impact"/>
                <a:sym typeface="Impact"/>
              </a:rPr>
              <a:t>Впровадження безкоштовних курсів української мови</a:t>
            </a:r>
            <a:endParaRPr sz="1700"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7" name="Google Shape;287;p25"/>
          <p:cNvSpPr/>
          <p:nvPr/>
        </p:nvSpPr>
        <p:spPr>
          <a:xfrm>
            <a:off x="0" y="867025"/>
            <a:ext cx="7496700" cy="846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88" name="Google Shape;2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6175" y="276712"/>
            <a:ext cx="581594" cy="22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5"/>
          <p:cNvPicPr preferRelativeResize="0"/>
          <p:nvPr/>
        </p:nvPicPr>
        <p:blipFill rotWithShape="1">
          <a:blip r:embed="rId4">
            <a:alphaModFix/>
          </a:blip>
          <a:srcRect l="11925" t="14194" b="16562"/>
          <a:stretch/>
        </p:blipFill>
        <p:spPr>
          <a:xfrm>
            <a:off x="8490008" y="246601"/>
            <a:ext cx="507617" cy="2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5"/>
          <p:cNvPicPr preferRelativeResize="0"/>
          <p:nvPr/>
        </p:nvPicPr>
        <p:blipFill rotWithShape="1">
          <a:blip r:embed="rId5">
            <a:alphaModFix/>
          </a:blip>
          <a:srcRect t="-14820" b="14820"/>
          <a:stretch/>
        </p:blipFill>
        <p:spPr>
          <a:xfrm>
            <a:off x="7856175" y="424049"/>
            <a:ext cx="1141450" cy="6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275" y="2496050"/>
            <a:ext cx="2134599" cy="100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6B">
            <a:alpha val="10060"/>
          </a:srgbClr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"/>
          <p:cNvSpPr txBox="1">
            <a:spLocks noGrp="1"/>
          </p:cNvSpPr>
          <p:nvPr>
            <p:ph type="title"/>
          </p:nvPr>
        </p:nvSpPr>
        <p:spPr>
          <a:xfrm>
            <a:off x="690500" y="3212913"/>
            <a:ext cx="7447500" cy="7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Доступ до освітнього портфоліо дорослої особи, розміщеного в ЄДЕБО надається через Дію.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Таким чином, людина, показавши QR-код роботодавцю, може надати йому верифіковану інформацію про пройдені освітні курси та здобуті компетентності.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27"/>
          <p:cNvSpPr/>
          <p:nvPr/>
        </p:nvSpPr>
        <p:spPr>
          <a:xfrm>
            <a:off x="0" y="246600"/>
            <a:ext cx="7496700" cy="5532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15" name="Google Shape;315;p27"/>
          <p:cNvSpPr txBox="1"/>
          <p:nvPr/>
        </p:nvSpPr>
        <p:spPr>
          <a:xfrm>
            <a:off x="311700" y="307675"/>
            <a:ext cx="7178100" cy="446400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chemeClr val="dk1">
                <a:alpha val="55000"/>
              </a:scheme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7AF2A"/>
                </a:solidFill>
                <a:latin typeface="Impact"/>
                <a:ea typeface="Impact"/>
                <a:cs typeface="Impact"/>
                <a:sym typeface="Impact"/>
              </a:rPr>
              <a:t>Освітнє портфоліо в Дії</a:t>
            </a:r>
            <a:endParaRPr sz="1700"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16" name="Google Shape;316;p27"/>
          <p:cNvSpPr/>
          <p:nvPr/>
        </p:nvSpPr>
        <p:spPr>
          <a:xfrm>
            <a:off x="0" y="867025"/>
            <a:ext cx="7496700" cy="846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17" name="Google Shape;3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6175" y="276712"/>
            <a:ext cx="581594" cy="22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7"/>
          <p:cNvPicPr preferRelativeResize="0"/>
          <p:nvPr/>
        </p:nvPicPr>
        <p:blipFill rotWithShape="1">
          <a:blip r:embed="rId4">
            <a:alphaModFix/>
          </a:blip>
          <a:srcRect l="11925" t="14194" b="16562"/>
          <a:stretch/>
        </p:blipFill>
        <p:spPr>
          <a:xfrm>
            <a:off x="8490008" y="246601"/>
            <a:ext cx="507617" cy="2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7"/>
          <p:cNvPicPr preferRelativeResize="0"/>
          <p:nvPr/>
        </p:nvPicPr>
        <p:blipFill rotWithShape="1">
          <a:blip r:embed="rId5">
            <a:alphaModFix/>
          </a:blip>
          <a:srcRect t="-14820" b="14820"/>
          <a:stretch/>
        </p:blipFill>
        <p:spPr>
          <a:xfrm>
            <a:off x="7856175" y="424049"/>
            <a:ext cx="1141450" cy="6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47700" y="1789288"/>
            <a:ext cx="3848600" cy="118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6B">
            <a:alpha val="10060"/>
          </a:srgbClr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8"/>
          <p:cNvSpPr txBox="1">
            <a:spLocks noGrp="1"/>
          </p:cNvSpPr>
          <p:nvPr>
            <p:ph type="title"/>
          </p:nvPr>
        </p:nvSpPr>
        <p:spPr>
          <a:xfrm>
            <a:off x="852550" y="1857075"/>
            <a:ext cx="7285500" cy="10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Комунальні центри навчання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та освіти дорослих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створюються місцевими радами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з метою забезпечення потреб в навчанні та освіті дорослих органами місцевого самоврядування із розрахунку щонайменше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один центр навчання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та освіти дорослих на район або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на територіальну громаду з населенням понад 100 тисяч осіб.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Google Shape;326;p28"/>
          <p:cNvSpPr/>
          <p:nvPr/>
        </p:nvSpPr>
        <p:spPr>
          <a:xfrm>
            <a:off x="0" y="246600"/>
            <a:ext cx="7496700" cy="5532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27" name="Google Shape;327;p28"/>
          <p:cNvSpPr txBox="1"/>
          <p:nvPr/>
        </p:nvSpPr>
        <p:spPr>
          <a:xfrm>
            <a:off x="311700" y="307675"/>
            <a:ext cx="7178100" cy="446400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chemeClr val="dk1">
                <a:alpha val="55000"/>
              </a:scheme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7AF2A"/>
                </a:solidFill>
                <a:latin typeface="Impact"/>
                <a:ea typeface="Impact"/>
                <a:cs typeface="Impact"/>
                <a:sym typeface="Impact"/>
              </a:rPr>
              <a:t>Територіальна мережа центрів навчання та освіти дорослих</a:t>
            </a:r>
            <a:endParaRPr sz="1700"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28" name="Google Shape;328;p28"/>
          <p:cNvSpPr/>
          <p:nvPr/>
        </p:nvSpPr>
        <p:spPr>
          <a:xfrm>
            <a:off x="0" y="867025"/>
            <a:ext cx="7496700" cy="846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29" name="Google Shape;3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6175" y="276712"/>
            <a:ext cx="581594" cy="22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8"/>
          <p:cNvPicPr preferRelativeResize="0"/>
          <p:nvPr/>
        </p:nvPicPr>
        <p:blipFill rotWithShape="1">
          <a:blip r:embed="rId4">
            <a:alphaModFix/>
          </a:blip>
          <a:srcRect l="11925" t="14194" b="16562"/>
          <a:stretch/>
        </p:blipFill>
        <p:spPr>
          <a:xfrm>
            <a:off x="8490008" y="246601"/>
            <a:ext cx="507617" cy="2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8"/>
          <p:cNvPicPr preferRelativeResize="0"/>
          <p:nvPr/>
        </p:nvPicPr>
        <p:blipFill rotWithShape="1">
          <a:blip r:embed="rId5">
            <a:alphaModFix/>
          </a:blip>
          <a:srcRect t="-14820" b="14820"/>
          <a:stretch/>
        </p:blipFill>
        <p:spPr>
          <a:xfrm>
            <a:off x="7856175" y="424049"/>
            <a:ext cx="1141450" cy="6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8"/>
          <p:cNvSpPr txBox="1">
            <a:spLocks noGrp="1"/>
          </p:cNvSpPr>
          <p:nvPr>
            <p:ph type="title"/>
          </p:nvPr>
        </p:nvSpPr>
        <p:spPr>
          <a:xfrm>
            <a:off x="848250" y="3149000"/>
            <a:ext cx="72855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Комунальні центри освіти дорослих можуть створюватися як: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3" name="Google Shape;333;p28"/>
          <p:cNvPicPr preferRelativeResize="0"/>
          <p:nvPr/>
        </p:nvPicPr>
        <p:blipFill rotWithShape="1">
          <a:blip r:embed="rId6">
            <a:alphaModFix/>
          </a:blip>
          <a:srcRect l="-13677" r="-12729"/>
          <a:stretch/>
        </p:blipFill>
        <p:spPr>
          <a:xfrm>
            <a:off x="225225" y="1955724"/>
            <a:ext cx="475825" cy="37645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8"/>
          <p:cNvSpPr txBox="1">
            <a:spLocks noGrp="1"/>
          </p:cNvSpPr>
          <p:nvPr>
            <p:ph type="title"/>
          </p:nvPr>
        </p:nvSpPr>
        <p:spPr>
          <a:xfrm>
            <a:off x="690500" y="3473563"/>
            <a:ext cx="74475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юридичні особи публічного права;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p28"/>
          <p:cNvSpPr txBox="1">
            <a:spLocks noGrp="1"/>
          </p:cNvSpPr>
          <p:nvPr>
            <p:ph type="title"/>
          </p:nvPr>
        </p:nvSpPr>
        <p:spPr>
          <a:xfrm>
            <a:off x="690500" y="3842863"/>
            <a:ext cx="7447500" cy="5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структурні підрозділи державних або комунальних закладів освіти, культури, фізичної культури і спорту, охорони здоров’я тощо.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6B">
            <a:alpha val="10060"/>
          </a:srgbClr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title"/>
          </p:nvPr>
        </p:nvSpPr>
        <p:spPr>
          <a:xfrm>
            <a:off x="1300400" y="2437300"/>
            <a:ext cx="6989400" cy="5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формує перелік пріоритетних напрямів на відповідний рік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для фінансування проєктів в сфері освіти дорослих та громадянської освіти;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29"/>
          <p:cNvSpPr txBox="1">
            <a:spLocks noGrp="1"/>
          </p:cNvSpPr>
          <p:nvPr>
            <p:ph type="title"/>
          </p:nvPr>
        </p:nvSpPr>
        <p:spPr>
          <a:xfrm>
            <a:off x="311650" y="1342725"/>
            <a:ext cx="8065800" cy="7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Створення Національної ради з питань освіти дорослих та громадянської освіти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Мета 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—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координування державно-громадського партнерства у сфері освіти дорослих та громадянської освіти.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p29"/>
          <p:cNvSpPr/>
          <p:nvPr/>
        </p:nvSpPr>
        <p:spPr>
          <a:xfrm>
            <a:off x="0" y="246600"/>
            <a:ext cx="7496700" cy="5532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43" name="Google Shape;343;p29"/>
          <p:cNvSpPr txBox="1"/>
          <p:nvPr/>
        </p:nvSpPr>
        <p:spPr>
          <a:xfrm>
            <a:off x="311700" y="307675"/>
            <a:ext cx="7178100" cy="446400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chemeClr val="dk1">
                <a:alpha val="55000"/>
              </a:scheme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7AF2A"/>
                </a:solidFill>
                <a:latin typeface="Impact"/>
                <a:ea typeface="Impact"/>
                <a:cs typeface="Impact"/>
                <a:sym typeface="Impact"/>
              </a:rPr>
              <a:t>Створення Національної ради</a:t>
            </a:r>
            <a:endParaRPr sz="1700"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0" y="867025"/>
            <a:ext cx="7496700" cy="846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45" name="Google Shape;3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6175" y="276712"/>
            <a:ext cx="581594" cy="22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9"/>
          <p:cNvPicPr preferRelativeResize="0"/>
          <p:nvPr/>
        </p:nvPicPr>
        <p:blipFill rotWithShape="1">
          <a:blip r:embed="rId4">
            <a:alphaModFix/>
          </a:blip>
          <a:srcRect l="11925" t="14194" b="16562"/>
          <a:stretch/>
        </p:blipFill>
        <p:spPr>
          <a:xfrm>
            <a:off x="8490008" y="246601"/>
            <a:ext cx="507617" cy="2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9"/>
          <p:cNvPicPr preferRelativeResize="0"/>
          <p:nvPr/>
        </p:nvPicPr>
        <p:blipFill rotWithShape="1">
          <a:blip r:embed="rId5">
            <a:alphaModFix/>
          </a:blip>
          <a:srcRect t="-14820" b="14820"/>
          <a:stretch/>
        </p:blipFill>
        <p:spPr>
          <a:xfrm>
            <a:off x="7856175" y="424049"/>
            <a:ext cx="1141450" cy="6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9"/>
          <p:cNvSpPr txBox="1">
            <a:spLocks noGrp="1"/>
          </p:cNvSpPr>
          <p:nvPr>
            <p:ph type="title"/>
          </p:nvPr>
        </p:nvSpPr>
        <p:spPr>
          <a:xfrm>
            <a:off x="311650" y="2136825"/>
            <a:ext cx="80658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Повноваження Ради: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9" name="Google Shape;34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512" y="2527925"/>
            <a:ext cx="404950" cy="4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1575" y="3152688"/>
            <a:ext cx="858827" cy="40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8525" y="3777475"/>
            <a:ext cx="404925" cy="4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0200" y="4333075"/>
            <a:ext cx="581600" cy="5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9"/>
          <p:cNvSpPr txBox="1">
            <a:spLocks noGrp="1"/>
          </p:cNvSpPr>
          <p:nvPr>
            <p:ph type="title"/>
          </p:nvPr>
        </p:nvSpPr>
        <p:spPr>
          <a:xfrm>
            <a:off x="1300400" y="2969413"/>
            <a:ext cx="6989400" cy="7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розробляє та подає на затвердження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Кабінету Міністрів України державну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стратегію розвитку освіти дорослих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та громадянської освіти на три роки, оцінює стан її виконання, ініціює внесення змін (у разі необхідності);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p29"/>
          <p:cNvSpPr txBox="1">
            <a:spLocks noGrp="1"/>
          </p:cNvSpPr>
          <p:nvPr>
            <p:ph type="title"/>
          </p:nvPr>
        </p:nvSpPr>
        <p:spPr>
          <a:xfrm>
            <a:off x="1300400" y="3691350"/>
            <a:ext cx="6989400" cy="5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аналізує якість освітньої діяльності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надавачів послуг у сфері освіти дорослих та громадянської освіти;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Google Shape;355;p29"/>
          <p:cNvSpPr txBox="1">
            <a:spLocks noGrp="1"/>
          </p:cNvSpPr>
          <p:nvPr>
            <p:ph type="title"/>
          </p:nvPr>
        </p:nvSpPr>
        <p:spPr>
          <a:xfrm>
            <a:off x="1300400" y="4226825"/>
            <a:ext cx="6989400" cy="7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розробляє методичні рекомендації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для надавачів послуг у сфері освіти дорослих та громадянської освіти і органів місцевого самоврядування з питань розвитку освіти дорослих та громадянської освіти на місцевому рівні. 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6B">
            <a:alpha val="10060"/>
          </a:srgbClr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0"/>
          <p:cNvSpPr txBox="1">
            <a:spLocks noGrp="1"/>
          </p:cNvSpPr>
          <p:nvPr>
            <p:ph type="title"/>
          </p:nvPr>
        </p:nvSpPr>
        <p:spPr>
          <a:xfrm>
            <a:off x="1243375" y="2134025"/>
            <a:ext cx="6989400" cy="28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-"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Міністерство освіти і науки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-"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Міністерство молоді та спорту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-"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Міністерство економіки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-"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Міністерство соціальної політики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-"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Міністерство культури та інформаційної політики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Montserrat"/>
                <a:ea typeface="Montserrat"/>
                <a:cs typeface="Montserrat"/>
                <a:sym typeface="Montserrat"/>
              </a:rPr>
              <a:t>По два представники до Ради делегують:</a:t>
            </a:r>
            <a:endParaRPr sz="15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-"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Федерація роботодавців України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-"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Українська асоціація освіти дорослих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-"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Національна академія педагогічних наук України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" name="Google Shape;361;p30"/>
          <p:cNvSpPr txBox="1">
            <a:spLocks noGrp="1"/>
          </p:cNvSpPr>
          <p:nvPr>
            <p:ph type="title"/>
          </p:nvPr>
        </p:nvSpPr>
        <p:spPr>
          <a:xfrm>
            <a:off x="311650" y="1342725"/>
            <a:ext cx="84111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latin typeface="Montserrat"/>
                <a:ea typeface="Montserrat"/>
                <a:cs typeface="Montserrat"/>
                <a:sym typeface="Montserrat"/>
              </a:rPr>
              <a:t>Склад Національної ради з питань освіти дорослих та громадянської освіти - 11 осіб</a:t>
            </a:r>
            <a:endParaRPr sz="1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2" name="Google Shape;362;p30"/>
          <p:cNvSpPr/>
          <p:nvPr/>
        </p:nvSpPr>
        <p:spPr>
          <a:xfrm>
            <a:off x="0" y="246600"/>
            <a:ext cx="7496700" cy="5532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63" name="Google Shape;363;p30"/>
          <p:cNvSpPr txBox="1"/>
          <p:nvPr/>
        </p:nvSpPr>
        <p:spPr>
          <a:xfrm>
            <a:off x="311700" y="307675"/>
            <a:ext cx="7178100" cy="446400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chemeClr val="dk1">
                <a:alpha val="55000"/>
              </a:scheme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7AF2A"/>
                </a:solidFill>
                <a:latin typeface="Impact"/>
                <a:ea typeface="Impact"/>
                <a:cs typeface="Impact"/>
                <a:sym typeface="Impact"/>
              </a:rPr>
              <a:t>Склад Національної ради</a:t>
            </a:r>
            <a:endParaRPr sz="1700"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64" name="Google Shape;364;p30"/>
          <p:cNvSpPr/>
          <p:nvPr/>
        </p:nvSpPr>
        <p:spPr>
          <a:xfrm>
            <a:off x="0" y="867025"/>
            <a:ext cx="7496700" cy="846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65" name="Google Shape;3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6175" y="276712"/>
            <a:ext cx="581594" cy="22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0"/>
          <p:cNvPicPr preferRelativeResize="0"/>
          <p:nvPr/>
        </p:nvPicPr>
        <p:blipFill rotWithShape="1">
          <a:blip r:embed="rId4">
            <a:alphaModFix/>
          </a:blip>
          <a:srcRect l="11925" t="14194" b="16562"/>
          <a:stretch/>
        </p:blipFill>
        <p:spPr>
          <a:xfrm>
            <a:off x="8490008" y="246601"/>
            <a:ext cx="507617" cy="2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0"/>
          <p:cNvPicPr preferRelativeResize="0"/>
          <p:nvPr/>
        </p:nvPicPr>
        <p:blipFill rotWithShape="1">
          <a:blip r:embed="rId5">
            <a:alphaModFix/>
          </a:blip>
          <a:srcRect t="-14820" b="14820"/>
          <a:stretch/>
        </p:blipFill>
        <p:spPr>
          <a:xfrm>
            <a:off x="7856175" y="424049"/>
            <a:ext cx="1141450" cy="6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0"/>
          <p:cNvSpPr txBox="1">
            <a:spLocks noGrp="1"/>
          </p:cNvSpPr>
          <p:nvPr>
            <p:ph type="title"/>
          </p:nvPr>
        </p:nvSpPr>
        <p:spPr>
          <a:xfrm>
            <a:off x="311650" y="1737525"/>
            <a:ext cx="80658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latin typeface="Montserrat"/>
                <a:ea typeface="Montserrat"/>
                <a:cs typeface="Montserrat"/>
                <a:sym typeface="Montserrat"/>
              </a:rPr>
              <a:t>По одному представнику до Ради делегують:</a:t>
            </a:r>
            <a:endParaRPr sz="1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9" name="Google Shape;369;p30"/>
          <p:cNvPicPr preferRelativeResize="0"/>
          <p:nvPr/>
        </p:nvPicPr>
        <p:blipFill rotWithShape="1">
          <a:blip r:embed="rId6">
            <a:alphaModFix/>
          </a:blip>
          <a:srcRect l="25215" t="37708" r="25205" b="37708"/>
          <a:stretch/>
        </p:blipFill>
        <p:spPr>
          <a:xfrm>
            <a:off x="294136" y="2257847"/>
            <a:ext cx="949248" cy="235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1162" y="2794839"/>
            <a:ext cx="1066793" cy="213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9705" y="2530585"/>
            <a:ext cx="592226" cy="2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5593" y="3040629"/>
            <a:ext cx="882867" cy="247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4237" y="3260078"/>
            <a:ext cx="1067622" cy="32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8561" y="4105229"/>
            <a:ext cx="592224" cy="224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10" y="4356076"/>
            <a:ext cx="592227" cy="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94133" y="4603036"/>
            <a:ext cx="287006" cy="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0"/>
          <p:cNvSpPr txBox="1"/>
          <p:nvPr/>
        </p:nvSpPr>
        <p:spPr>
          <a:xfrm>
            <a:off x="510950" y="4552175"/>
            <a:ext cx="1337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00" b="1">
                <a:solidFill>
                  <a:srgbClr val="3B3E99"/>
                </a:solidFill>
                <a:latin typeface="Montserrat"/>
                <a:ea typeface="Montserrat"/>
                <a:cs typeface="Montserrat"/>
                <a:sym typeface="Montserrat"/>
              </a:rPr>
              <a:t>НАЦІОНАЛЬНА </a:t>
            </a:r>
            <a:endParaRPr sz="400" b="1">
              <a:solidFill>
                <a:srgbClr val="3B3E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00" b="1">
                <a:solidFill>
                  <a:srgbClr val="3B3E99"/>
                </a:solidFill>
                <a:latin typeface="Montserrat"/>
                <a:ea typeface="Montserrat"/>
                <a:cs typeface="Montserrat"/>
                <a:sym typeface="Montserrat"/>
              </a:rPr>
              <a:t>АКАДЕМІЯ ПЕДАГОГІЧНИХ</a:t>
            </a:r>
            <a:endParaRPr sz="400" b="1">
              <a:solidFill>
                <a:srgbClr val="3B3E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00" b="1">
                <a:solidFill>
                  <a:srgbClr val="3B3E99"/>
                </a:solidFill>
                <a:latin typeface="Montserrat"/>
                <a:ea typeface="Montserrat"/>
                <a:cs typeface="Montserrat"/>
                <a:sym typeface="Montserrat"/>
              </a:rPr>
              <a:t>НАУК УКРАЇНИ.</a:t>
            </a:r>
            <a:endParaRPr sz="300" b="1">
              <a:solidFill>
                <a:srgbClr val="3B3E9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6B">
            <a:alpha val="10060"/>
          </a:srgbClr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1"/>
          <p:cNvSpPr txBox="1">
            <a:spLocks noGrp="1"/>
          </p:cNvSpPr>
          <p:nvPr>
            <p:ph type="title"/>
          </p:nvPr>
        </p:nvSpPr>
        <p:spPr>
          <a:xfrm>
            <a:off x="771950" y="2300675"/>
            <a:ext cx="69894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експертний відбір проєктів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у сфері освіти дорослих,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надання грантів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на їх реалізацію,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моніторинг реалізації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освітніх проєктів;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підтримка реалізації міжнародних проєктів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та програм міжнародного співробітництва, спрямованих на безперервний розвиток особистості та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забезпечення освіти впродовж життя;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підтримка підприємств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, установ, організацій в частині безперервного розвитку їх працівників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шляхом надання грантів, ваучерів та субсидій.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3" name="Google Shape;383;p31"/>
          <p:cNvSpPr txBox="1">
            <a:spLocks noGrp="1"/>
          </p:cNvSpPr>
          <p:nvPr>
            <p:ph type="title"/>
          </p:nvPr>
        </p:nvSpPr>
        <p:spPr>
          <a:xfrm>
            <a:off x="311650" y="1342725"/>
            <a:ext cx="8065800" cy="5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Національний фонд підтримки освіти дорослих — 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створюється для підтримки проєктів та програм, спрямованих на розвиток освіти дорослих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" name="Google Shape;384;p31"/>
          <p:cNvSpPr/>
          <p:nvPr/>
        </p:nvSpPr>
        <p:spPr>
          <a:xfrm>
            <a:off x="0" y="246600"/>
            <a:ext cx="7496700" cy="5532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85" name="Google Shape;385;p31"/>
          <p:cNvSpPr txBox="1"/>
          <p:nvPr/>
        </p:nvSpPr>
        <p:spPr>
          <a:xfrm>
            <a:off x="311700" y="307675"/>
            <a:ext cx="7178100" cy="446400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chemeClr val="dk1">
                <a:alpha val="55000"/>
              </a:scheme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7AF2A"/>
                </a:solidFill>
                <a:latin typeface="Impact"/>
                <a:ea typeface="Impact"/>
                <a:cs typeface="Impact"/>
                <a:sym typeface="Impact"/>
              </a:rPr>
              <a:t>Національний фонд безперервного розвитку</a:t>
            </a:r>
            <a:endParaRPr sz="1700"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86" name="Google Shape;386;p31"/>
          <p:cNvSpPr/>
          <p:nvPr/>
        </p:nvSpPr>
        <p:spPr>
          <a:xfrm>
            <a:off x="0" y="867025"/>
            <a:ext cx="7496700" cy="846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87" name="Google Shape;3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6175" y="276712"/>
            <a:ext cx="581594" cy="22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1"/>
          <p:cNvPicPr preferRelativeResize="0"/>
          <p:nvPr/>
        </p:nvPicPr>
        <p:blipFill rotWithShape="1">
          <a:blip r:embed="rId4">
            <a:alphaModFix/>
          </a:blip>
          <a:srcRect l="11925" t="14194" b="16562"/>
          <a:stretch/>
        </p:blipFill>
        <p:spPr>
          <a:xfrm>
            <a:off x="8490008" y="246601"/>
            <a:ext cx="507617" cy="2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1"/>
          <p:cNvPicPr preferRelativeResize="0"/>
          <p:nvPr/>
        </p:nvPicPr>
        <p:blipFill rotWithShape="1">
          <a:blip r:embed="rId5">
            <a:alphaModFix/>
          </a:blip>
          <a:srcRect t="-14820" b="14820"/>
          <a:stretch/>
        </p:blipFill>
        <p:spPr>
          <a:xfrm>
            <a:off x="7856175" y="424049"/>
            <a:ext cx="1141450" cy="6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1"/>
          <p:cNvSpPr txBox="1">
            <a:spLocks noGrp="1"/>
          </p:cNvSpPr>
          <p:nvPr>
            <p:ph type="title"/>
          </p:nvPr>
        </p:nvSpPr>
        <p:spPr>
          <a:xfrm>
            <a:off x="311650" y="1923725"/>
            <a:ext cx="80658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Завдання фонду: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1" name="Google Shape;39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975" y="2327913"/>
            <a:ext cx="48768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75" y="3091238"/>
            <a:ext cx="48768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3975" y="3854575"/>
            <a:ext cx="487680" cy="48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6B">
            <a:alpha val="10060"/>
          </a:srgbClr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3"/>
          <p:cNvSpPr txBox="1">
            <a:spLocks noGrp="1"/>
          </p:cNvSpPr>
          <p:nvPr>
            <p:ph type="title"/>
          </p:nvPr>
        </p:nvSpPr>
        <p:spPr>
          <a:xfrm>
            <a:off x="810275" y="1800400"/>
            <a:ext cx="7100700" cy="24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на бюджетне фінансування 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навчання зареєстрованих безробітних на конкурсних засадах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зможуть претендувати будь-які надавачі послуг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у сфері освіти дорослих,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незалежно від форми власності;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порядок відбору виконавців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навчання зареєстрованих безробітних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затверджується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спільним наказом Міністерства економіки та Міністерства освіти і науки;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щорічно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не пізніше 31 березня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Мінекономіки оприлюднює обсяг коштів, який було спрямовано на професійне навчання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зареєстрованих безробітних,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а також перелік надавачів послуг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у сфері освіти дорослих,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які їх отримали.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1" name="Google Shape;421;p33"/>
          <p:cNvSpPr txBox="1">
            <a:spLocks noGrp="1"/>
          </p:cNvSpPr>
          <p:nvPr>
            <p:ph type="title"/>
          </p:nvPr>
        </p:nvSpPr>
        <p:spPr>
          <a:xfrm>
            <a:off x="311650" y="1342725"/>
            <a:ext cx="80658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Удосконалюється система фінансування заходів з навчання зареєстрованих безробітних: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2" name="Google Shape;422;p33"/>
          <p:cNvSpPr/>
          <p:nvPr/>
        </p:nvSpPr>
        <p:spPr>
          <a:xfrm>
            <a:off x="0" y="246600"/>
            <a:ext cx="7496700" cy="5532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23" name="Google Shape;423;p33"/>
          <p:cNvSpPr txBox="1"/>
          <p:nvPr/>
        </p:nvSpPr>
        <p:spPr>
          <a:xfrm>
            <a:off x="311700" y="307675"/>
            <a:ext cx="7178100" cy="446400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chemeClr val="dk1">
                <a:alpha val="55000"/>
              </a:scheme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7AF2A"/>
                </a:solidFill>
                <a:latin typeface="Impact"/>
                <a:ea typeface="Impact"/>
                <a:cs typeface="Impact"/>
                <a:sym typeface="Impact"/>
              </a:rPr>
              <a:t>Удосконалння системи фінансування навчання безробітних</a:t>
            </a:r>
            <a:endParaRPr sz="1700"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24" name="Google Shape;424;p33"/>
          <p:cNvSpPr/>
          <p:nvPr/>
        </p:nvSpPr>
        <p:spPr>
          <a:xfrm>
            <a:off x="0" y="867025"/>
            <a:ext cx="7496700" cy="846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425" name="Google Shape;42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6175" y="276712"/>
            <a:ext cx="581594" cy="22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3"/>
          <p:cNvPicPr preferRelativeResize="0"/>
          <p:nvPr/>
        </p:nvPicPr>
        <p:blipFill rotWithShape="1">
          <a:blip r:embed="rId4">
            <a:alphaModFix/>
          </a:blip>
          <a:srcRect l="11925" t="14194" b="16562"/>
          <a:stretch/>
        </p:blipFill>
        <p:spPr>
          <a:xfrm>
            <a:off x="8490008" y="246601"/>
            <a:ext cx="507617" cy="2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3"/>
          <p:cNvPicPr preferRelativeResize="0"/>
          <p:nvPr/>
        </p:nvPicPr>
        <p:blipFill rotWithShape="1">
          <a:blip r:embed="rId5">
            <a:alphaModFix/>
          </a:blip>
          <a:srcRect t="-14820" b="14820"/>
          <a:stretch/>
        </p:blipFill>
        <p:spPr>
          <a:xfrm>
            <a:off x="7856175" y="424049"/>
            <a:ext cx="1141450" cy="6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375" y="3645050"/>
            <a:ext cx="438912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6988" y="2803363"/>
            <a:ext cx="48768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7000" y="1955713"/>
            <a:ext cx="487680" cy="48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6B">
            <a:alpha val="10060"/>
          </a:srgbClr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3"/>
          <p:cNvSpPr txBox="1">
            <a:spLocks noGrp="1"/>
          </p:cNvSpPr>
          <p:nvPr>
            <p:ph type="title"/>
          </p:nvPr>
        </p:nvSpPr>
        <p:spPr>
          <a:xfrm>
            <a:off x="810275" y="1800400"/>
            <a:ext cx="7100700" cy="24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на бюджетне фінансування 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навчання зареєстрованих безробітних на конкурсних засадах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зможуть претендувати будь-які надавачі послуг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у сфері освіти дорослих,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незалежно від форми власності;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порядок відбору виконавців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навчання зареєстрованих безробітних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затверджується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спільним наказом Міністерства економіки та Міністерства освіти і науки;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щорічно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не пізніше 31 березня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Мінекономіки оприлюднює обсяг коштів, який було спрямовано на професійне навчання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зареєстрованих безробітних,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а також перелік надавачів послуг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у сфері освіти дорослих,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які їх отримали.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1" name="Google Shape;421;p33"/>
          <p:cNvSpPr txBox="1">
            <a:spLocks noGrp="1"/>
          </p:cNvSpPr>
          <p:nvPr>
            <p:ph type="title"/>
          </p:nvPr>
        </p:nvSpPr>
        <p:spPr>
          <a:xfrm>
            <a:off x="311650" y="1328875"/>
            <a:ext cx="8065800" cy="3970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2" name="Google Shape;422;p33"/>
          <p:cNvSpPr/>
          <p:nvPr/>
        </p:nvSpPr>
        <p:spPr>
          <a:xfrm>
            <a:off x="0" y="246600"/>
            <a:ext cx="7496700" cy="5532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23" name="Google Shape;423;p33"/>
          <p:cNvSpPr txBox="1"/>
          <p:nvPr/>
        </p:nvSpPr>
        <p:spPr>
          <a:xfrm>
            <a:off x="311700" y="307675"/>
            <a:ext cx="7178100" cy="446400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chemeClr val="dk1">
                <a:alpha val="55000"/>
              </a:scheme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 err="1">
                <a:solidFill>
                  <a:srgbClr val="F7AF2A"/>
                </a:solidFill>
                <a:latin typeface="Impact"/>
                <a:ea typeface="Impact"/>
                <a:cs typeface="Impact"/>
                <a:sym typeface="Impact"/>
              </a:rPr>
              <a:t>Контакти</a:t>
            </a:r>
            <a:endParaRPr sz="1700" dirty="0"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24" name="Google Shape;424;p33"/>
          <p:cNvSpPr/>
          <p:nvPr/>
        </p:nvSpPr>
        <p:spPr>
          <a:xfrm>
            <a:off x="0" y="867025"/>
            <a:ext cx="7496700" cy="846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425" name="Google Shape;42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6175" y="276712"/>
            <a:ext cx="581594" cy="22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3"/>
          <p:cNvPicPr preferRelativeResize="0"/>
          <p:nvPr/>
        </p:nvPicPr>
        <p:blipFill rotWithShape="1">
          <a:blip r:embed="rId4">
            <a:alphaModFix/>
          </a:blip>
          <a:srcRect l="11925" t="14194" b="16562"/>
          <a:stretch/>
        </p:blipFill>
        <p:spPr>
          <a:xfrm>
            <a:off x="8490008" y="246601"/>
            <a:ext cx="507617" cy="2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3"/>
          <p:cNvPicPr preferRelativeResize="0"/>
          <p:nvPr/>
        </p:nvPicPr>
        <p:blipFill rotWithShape="1">
          <a:blip r:embed="rId5">
            <a:alphaModFix/>
          </a:blip>
          <a:srcRect t="-14820" b="14820"/>
          <a:stretch/>
        </p:blipFill>
        <p:spPr>
          <a:xfrm>
            <a:off x="7856175" y="424049"/>
            <a:ext cx="1141450" cy="6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375" y="3645050"/>
            <a:ext cx="438912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6988" y="2803363"/>
            <a:ext cx="487680" cy="487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603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6B">
            <a:alpha val="10060"/>
          </a:srgbClr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3"/>
          <p:cNvSpPr/>
          <p:nvPr/>
        </p:nvSpPr>
        <p:spPr>
          <a:xfrm>
            <a:off x="0" y="246600"/>
            <a:ext cx="7496700" cy="5532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23" name="Google Shape;423;p33"/>
          <p:cNvSpPr txBox="1"/>
          <p:nvPr/>
        </p:nvSpPr>
        <p:spPr>
          <a:xfrm>
            <a:off x="311700" y="307675"/>
            <a:ext cx="7178100" cy="446400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chemeClr val="dk1">
                <a:alpha val="55000"/>
              </a:scheme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 err="1">
                <a:solidFill>
                  <a:srgbClr val="F7AF2A"/>
                </a:solidFill>
                <a:latin typeface="Impact"/>
                <a:ea typeface="Impact"/>
                <a:cs typeface="Impact"/>
                <a:sym typeface="Impact"/>
              </a:rPr>
              <a:t>Посилання</a:t>
            </a:r>
            <a:r>
              <a:rPr lang="ru-RU" sz="1700" dirty="0">
                <a:solidFill>
                  <a:srgbClr val="F7AF2A"/>
                </a:solidFill>
                <a:latin typeface="Impact"/>
                <a:ea typeface="Impact"/>
                <a:cs typeface="Impact"/>
                <a:sym typeface="Impact"/>
              </a:rPr>
              <a:t> на </a:t>
            </a:r>
            <a:r>
              <a:rPr lang="ru-RU" sz="1700" dirty="0" err="1">
                <a:solidFill>
                  <a:srgbClr val="F7AF2A"/>
                </a:solidFill>
                <a:latin typeface="Impact"/>
                <a:ea typeface="Impact"/>
                <a:cs typeface="Impact"/>
                <a:sym typeface="Impact"/>
              </a:rPr>
              <a:t>сторінку</a:t>
            </a:r>
            <a:r>
              <a:rPr lang="ru-RU" sz="1700" dirty="0">
                <a:solidFill>
                  <a:srgbClr val="F7AF2A"/>
                </a:solidFill>
                <a:latin typeface="Impact"/>
                <a:ea typeface="Impact"/>
                <a:cs typeface="Impact"/>
                <a:sym typeface="Impact"/>
              </a:rPr>
              <a:t> у </a:t>
            </a:r>
            <a:r>
              <a:rPr lang="ru-RU" sz="1700" dirty="0" err="1">
                <a:solidFill>
                  <a:srgbClr val="F7AF2A"/>
                </a:solidFill>
                <a:latin typeface="Impact"/>
                <a:ea typeface="Impact"/>
                <a:cs typeface="Impact"/>
                <a:sym typeface="Impact"/>
              </a:rPr>
              <a:t>фейсбук</a:t>
            </a:r>
            <a:endParaRPr sz="1700" dirty="0"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24" name="Google Shape;424;p33"/>
          <p:cNvSpPr/>
          <p:nvPr/>
        </p:nvSpPr>
        <p:spPr>
          <a:xfrm>
            <a:off x="0" y="867025"/>
            <a:ext cx="7496700" cy="846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425" name="Google Shape;42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6175" y="276712"/>
            <a:ext cx="581594" cy="22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3"/>
          <p:cNvPicPr preferRelativeResize="0"/>
          <p:nvPr/>
        </p:nvPicPr>
        <p:blipFill rotWithShape="1">
          <a:blip r:embed="rId4">
            <a:alphaModFix/>
          </a:blip>
          <a:srcRect l="11925" t="14194" b="16562"/>
          <a:stretch/>
        </p:blipFill>
        <p:spPr>
          <a:xfrm>
            <a:off x="8490008" y="246601"/>
            <a:ext cx="507617" cy="2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3"/>
          <p:cNvPicPr preferRelativeResize="0"/>
          <p:nvPr/>
        </p:nvPicPr>
        <p:blipFill rotWithShape="1">
          <a:blip r:embed="rId5">
            <a:alphaModFix/>
          </a:blip>
          <a:srcRect t="-14820" b="14820"/>
          <a:stretch/>
        </p:blipFill>
        <p:spPr>
          <a:xfrm>
            <a:off x="7856175" y="424049"/>
            <a:ext cx="1141450" cy="6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D0FCC4-8B18-482A-9DAB-A359DDFF0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7851F2-6214-494B-8354-88B56C91D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50" y="1085850"/>
            <a:ext cx="40576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6B">
            <a:alpha val="10060"/>
          </a:srgbClr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833113" y="1084950"/>
            <a:ext cx="7096450" cy="3970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 algn="just">
              <a:lnSpc>
                <a:spcPct val="115000"/>
              </a:lnSpc>
              <a:buSzPts val="990"/>
            </a:pP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Пренатальне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та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перинатальне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навчання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(1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рік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0" y="246600"/>
            <a:ext cx="7496700" cy="5532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11700" y="292350"/>
            <a:ext cx="7178100" cy="461700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chemeClr val="dk1">
                <a:alpha val="55000"/>
              </a:scheme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F7AF2A"/>
                </a:solidFill>
                <a:latin typeface="Impact"/>
                <a:ea typeface="Impact"/>
                <a:cs typeface="Impact"/>
                <a:sym typeface="Impact"/>
              </a:rPr>
              <a:t>ПРАВО НА ОСВІТУ ВПРОДОВЖ ЖИТТЯ</a:t>
            </a:r>
            <a:endParaRPr sz="1800" dirty="0"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6175" y="276712"/>
            <a:ext cx="581594" cy="22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/>
          </a:blip>
          <a:srcRect l="11925" t="14194" b="16562"/>
          <a:stretch/>
        </p:blipFill>
        <p:spPr>
          <a:xfrm>
            <a:off x="8490008" y="246601"/>
            <a:ext cx="507617" cy="2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941069" y="4909407"/>
            <a:ext cx="7496700" cy="279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33124" y="1647600"/>
            <a:ext cx="4903307" cy="3970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 algn="just">
              <a:lnSpc>
                <a:spcPct val="115000"/>
              </a:lnSpc>
              <a:buSzPts val="990"/>
            </a:pP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Дошкільна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освіта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(3-4 роки)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833125" y="2271699"/>
            <a:ext cx="6001500" cy="3970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 algn="just">
              <a:lnSpc>
                <a:spcPct val="115000"/>
              </a:lnSpc>
              <a:buSzPts val="990"/>
            </a:pP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Шкільна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та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позашкільна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освіта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(10-12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років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33125" y="2868587"/>
            <a:ext cx="6001500" cy="3970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 algn="just">
              <a:lnSpc>
                <a:spcPct val="115000"/>
              </a:lnSpc>
              <a:buSzPts val="990"/>
            </a:pP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Професійно-технічна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освіта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(2-4 роки)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833125" y="3445674"/>
            <a:ext cx="7604700" cy="3970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 algn="just">
              <a:lnSpc>
                <a:spcPct val="115000"/>
              </a:lnSpc>
              <a:buSzPts val="990"/>
            </a:pP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Вища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освіта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(4-6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років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3EF9E7F-3922-4FE8-81DA-53200E992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UA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19C3D4CB-FC88-4E36-9669-F19BE3C5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UA"/>
          </a:p>
        </p:txBody>
      </p:sp>
      <p:sp>
        <p:nvSpPr>
          <p:cNvPr id="41" name="Google Shape;74;p14">
            <a:extLst>
              <a:ext uri="{FF2B5EF4-FFF2-40B4-BE49-F238E27FC236}">
                <a16:creationId xmlns:a16="http://schemas.microsoft.com/office/drawing/2014/main" id="{44EF2255-92BF-483B-BD3F-3DDC0DEFB99C}"/>
              </a:ext>
            </a:extLst>
          </p:cNvPr>
          <p:cNvSpPr txBox="1">
            <a:spLocks/>
          </p:cNvSpPr>
          <p:nvPr/>
        </p:nvSpPr>
        <p:spPr>
          <a:xfrm>
            <a:off x="833069" y="3909900"/>
            <a:ext cx="76047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15000"/>
              </a:lnSpc>
              <a:buSzPts val="990"/>
            </a:pPr>
            <a:r>
              <a:rPr lang="ru-RU" sz="1200" b="1" dirty="0" err="1">
                <a:latin typeface="Montserrat"/>
                <a:ea typeface="Montserrat"/>
                <a:cs typeface="Montserrat"/>
                <a:sym typeface="Montserrat"/>
              </a:rPr>
              <a:t>Освіта</a:t>
            </a:r>
            <a:r>
              <a:rPr lang="ru-RU" sz="12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b="1" dirty="0" err="1">
                <a:latin typeface="Montserrat"/>
                <a:ea typeface="Montserrat"/>
                <a:cs typeface="Montserrat"/>
                <a:sym typeface="Montserrat"/>
              </a:rPr>
              <a:t>дорослих</a:t>
            </a:r>
            <a:r>
              <a:rPr lang="ru-RU" sz="1200" b="1" dirty="0">
                <a:latin typeface="Montserrat"/>
                <a:ea typeface="Montserrat"/>
                <a:cs typeface="Montserrat"/>
                <a:sym typeface="Montserrat"/>
              </a:rPr>
              <a:t> (50-70 </a:t>
            </a:r>
            <a:r>
              <a:rPr lang="ru-RU" sz="1200" b="1" dirty="0" err="1">
                <a:latin typeface="Montserrat"/>
                <a:ea typeface="Montserrat"/>
                <a:cs typeface="Montserrat"/>
                <a:sym typeface="Montserrat"/>
              </a:rPr>
              <a:t>років</a:t>
            </a:r>
            <a:r>
              <a:rPr lang="ru-RU" sz="1200" b="1" dirty="0"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061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6B">
            <a:alpha val="10060"/>
          </a:srgbClr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833113" y="1084950"/>
            <a:ext cx="7096450" cy="3970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 algn="just">
              <a:lnSpc>
                <a:spcPct val="115000"/>
              </a:lnSpc>
              <a:buSzPts val="990"/>
            </a:pP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Освіта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дорослих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це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про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навчання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пенсіонерів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(людей «золотого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віку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»)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0" y="246600"/>
            <a:ext cx="7496700" cy="5532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11700" y="292350"/>
            <a:ext cx="7178100" cy="461700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chemeClr val="dk1">
                <a:alpha val="55000"/>
              </a:scheme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7AF2A"/>
                </a:solidFill>
                <a:latin typeface="Impact"/>
                <a:ea typeface="Impact"/>
                <a:cs typeface="Impact"/>
                <a:sym typeface="Impact"/>
              </a:rPr>
              <a:t>ТОП-5 М</a:t>
            </a:r>
            <a:r>
              <a:rPr lang="uk-UA" sz="1800" dirty="0">
                <a:solidFill>
                  <a:srgbClr val="F7AF2A"/>
                </a:solidFill>
                <a:latin typeface="Impact"/>
                <a:ea typeface="Impact"/>
                <a:cs typeface="Impact"/>
                <a:sym typeface="Impact"/>
              </a:rPr>
              <a:t>ІФІВ ПРО ОСВІТУ ДОРОСЛИХ</a:t>
            </a:r>
            <a:endParaRPr sz="1800" dirty="0"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6175" y="276712"/>
            <a:ext cx="581594" cy="22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/>
          </a:blip>
          <a:srcRect l="11925" t="14194" b="16562"/>
          <a:stretch/>
        </p:blipFill>
        <p:spPr>
          <a:xfrm>
            <a:off x="8490008" y="246601"/>
            <a:ext cx="507617" cy="2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887125" y="3949388"/>
            <a:ext cx="7496700" cy="279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33124" y="1647600"/>
            <a:ext cx="4903307" cy="3970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 algn="just">
              <a:lnSpc>
                <a:spcPct val="115000"/>
              </a:lnSpc>
              <a:buSzPts val="990"/>
            </a:pP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Освіта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дорослих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це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про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майстерні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народної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творчості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833125" y="2271699"/>
            <a:ext cx="6001500" cy="3970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 algn="just">
              <a:lnSpc>
                <a:spcPct val="115000"/>
              </a:lnSpc>
              <a:buSzPts val="990"/>
            </a:pP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Освіта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дорослих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це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нова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назва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для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післядипломної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освіти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33125" y="2868587"/>
            <a:ext cx="6001500" cy="3970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 algn="just">
              <a:lnSpc>
                <a:spcPct val="115000"/>
              </a:lnSpc>
              <a:buSzPts val="990"/>
            </a:pP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На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освіту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дорослих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немає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коштів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йде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війна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833125" y="3445674"/>
            <a:ext cx="7604700" cy="3970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 algn="just">
              <a:lnSpc>
                <a:spcPct val="115000"/>
              </a:lnSpc>
              <a:buSzPts val="990"/>
            </a:pP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Освіта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дорослих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і так не заборонена,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навіщо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потрібен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закон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833125" y="3987325"/>
            <a:ext cx="8019300" cy="3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lnSpc>
                <a:spcPct val="115000"/>
              </a:lnSpc>
              <a:buSzPts val="990"/>
            </a:pP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Законопроект – не панацея.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Він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допоможе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тим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хто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хоче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і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робить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, але не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допоможе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тим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хто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імітує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і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паразитує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833125" y="4400466"/>
            <a:ext cx="8019300" cy="6093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 algn="just">
              <a:lnSpc>
                <a:spcPct val="115000"/>
              </a:lnSpc>
              <a:buSzPts val="990"/>
            </a:pP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Конкуренція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за доступ до наших з вами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коштів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у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сфері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освіти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дорослих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до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сьогодні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була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відсутня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або</a:t>
            </a:r>
            <a:r>
              <a:rPr lang="ru-RU" sz="1200" dirty="0">
                <a:latin typeface="Montserrat"/>
                <a:ea typeface="Montserrat"/>
                <a:cs typeface="Montserrat"/>
                <a:sym typeface="Montserrat"/>
              </a:rPr>
              <a:t> ж </a:t>
            </a:r>
            <a:r>
              <a:rPr lang="ru-RU" sz="1200" dirty="0" err="1">
                <a:latin typeface="Montserrat"/>
                <a:ea typeface="Montserrat"/>
                <a:cs typeface="Montserrat"/>
                <a:sym typeface="Montserrat"/>
              </a:rPr>
              <a:t>вдавана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125" y="1062546"/>
            <a:ext cx="486001" cy="4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113" y="1648680"/>
            <a:ext cx="486001" cy="4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9463" y="2234814"/>
            <a:ext cx="486001" cy="48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9287" y="3408763"/>
            <a:ext cx="48768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90;p14">
            <a:extLst>
              <a:ext uri="{FF2B5EF4-FFF2-40B4-BE49-F238E27FC236}">
                <a16:creationId xmlns:a16="http://schemas.microsoft.com/office/drawing/2014/main" id="{C18F8B86-EA09-4940-99D1-6D1D0F70F895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9126" y="2750593"/>
            <a:ext cx="612439" cy="607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21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6B">
            <a:alpha val="10060"/>
          </a:srgbClr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833113" y="1098800"/>
            <a:ext cx="50394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розвиток і самореалізація особистості впродовж життя;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0" y="246600"/>
            <a:ext cx="7496700" cy="5532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11700" y="292350"/>
            <a:ext cx="7178100" cy="461700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chemeClr val="dk1">
                <a:alpha val="55000"/>
              </a:scheme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7AF2A"/>
                </a:solidFill>
                <a:latin typeface="Impact"/>
                <a:ea typeface="Impact"/>
                <a:cs typeface="Impact"/>
                <a:sym typeface="Impact"/>
              </a:rPr>
              <a:t>Принципи державної політики, яка передбачена законопроєктом</a:t>
            </a:r>
            <a:endParaRPr sz="1800"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6175" y="276712"/>
            <a:ext cx="581594" cy="22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/>
          </a:blip>
          <a:srcRect l="11925" t="14194" b="16562"/>
          <a:stretch/>
        </p:blipFill>
        <p:spPr>
          <a:xfrm>
            <a:off x="8490008" y="246601"/>
            <a:ext cx="507617" cy="2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5">
            <a:alphaModFix/>
          </a:blip>
          <a:srcRect t="-14820" b="14820"/>
          <a:stretch/>
        </p:blipFill>
        <p:spPr>
          <a:xfrm>
            <a:off x="7856175" y="424049"/>
            <a:ext cx="1141450" cy="6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887125" y="3949388"/>
            <a:ext cx="7496700" cy="279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33125" y="1661450"/>
            <a:ext cx="39933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сприяння зайнятості населення;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833125" y="2179350"/>
            <a:ext cx="6001500" cy="5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залучення роботодавців до організації навчання на робочому місці (на виробництві) на взаємовигідних умовах;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33125" y="2776238"/>
            <a:ext cx="6001500" cy="5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забезпечення конкурентних умов надання освіти (освітніх послуг) та вільного вибору надавача послуг у сфері освіти дорослих;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833125" y="3353325"/>
            <a:ext cx="7604700" cy="5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захист прав здобувачів, роботодавців та інших учасників освітнього процесу у сфері освіти дорослих.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833125" y="3987325"/>
            <a:ext cx="8019300" cy="3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Додаткове ліцензування надавачів послуг у сфері освіти дорослих —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не впроваджується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833125" y="4308100"/>
            <a:ext cx="8019300" cy="7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Додаткові вимоги (механізми регулювання) до неурядових організацій,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які навчають — 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не впроваджуються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(крім випадків, коли такі організацію фінансуються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за рахунок бюджетних коштів)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125" y="1062546"/>
            <a:ext cx="486001" cy="4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7">
            <a:alphaModFix/>
          </a:blip>
          <a:srcRect l="-2040" t="-8830" r="-4797" b="217"/>
          <a:stretch/>
        </p:blipFill>
        <p:spPr>
          <a:xfrm>
            <a:off x="6148475" y="1453200"/>
            <a:ext cx="581600" cy="55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8">
            <a:alphaModFix/>
          </a:blip>
          <a:srcRect l="-13677" r="-12729"/>
          <a:stretch/>
        </p:blipFill>
        <p:spPr>
          <a:xfrm>
            <a:off x="7132462" y="1481400"/>
            <a:ext cx="625600" cy="49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9">
            <a:alphaModFix/>
          </a:blip>
          <a:srcRect l="-19246"/>
          <a:stretch/>
        </p:blipFill>
        <p:spPr>
          <a:xfrm>
            <a:off x="8376187" y="2025950"/>
            <a:ext cx="476076" cy="39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10">
            <a:alphaModFix/>
          </a:blip>
          <a:srcRect l="-10533"/>
          <a:stretch/>
        </p:blipFill>
        <p:spPr>
          <a:xfrm>
            <a:off x="8376188" y="1513525"/>
            <a:ext cx="476076" cy="4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11">
            <a:alphaModFix/>
          </a:blip>
          <a:srcRect l="-10533" b="10"/>
          <a:stretch/>
        </p:blipFill>
        <p:spPr>
          <a:xfrm>
            <a:off x="8376163" y="1062538"/>
            <a:ext cx="476076" cy="430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4"/>
          <p:cNvCxnSpPr>
            <a:stCxn id="78" idx="3"/>
            <a:endCxn id="79" idx="1"/>
          </p:cNvCxnSpPr>
          <p:nvPr/>
        </p:nvCxnSpPr>
        <p:spPr>
          <a:xfrm>
            <a:off x="6730075" y="1728875"/>
            <a:ext cx="402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" name="Google Shape;84;p14"/>
          <p:cNvCxnSpPr>
            <a:stCxn id="79" idx="3"/>
            <a:endCxn id="82" idx="1"/>
          </p:cNvCxnSpPr>
          <p:nvPr/>
        </p:nvCxnSpPr>
        <p:spPr>
          <a:xfrm rot="10800000" flipH="1">
            <a:off x="7758062" y="1277975"/>
            <a:ext cx="618000" cy="45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5" name="Google Shape;85;p14"/>
          <p:cNvCxnSpPr>
            <a:stCxn id="79" idx="3"/>
            <a:endCxn id="81" idx="1"/>
          </p:cNvCxnSpPr>
          <p:nvPr/>
        </p:nvCxnSpPr>
        <p:spPr>
          <a:xfrm>
            <a:off x="7758062" y="1728875"/>
            <a:ext cx="618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" name="Google Shape;86;p14"/>
          <p:cNvCxnSpPr>
            <a:stCxn id="79" idx="3"/>
            <a:endCxn id="80" idx="1"/>
          </p:cNvCxnSpPr>
          <p:nvPr/>
        </p:nvCxnSpPr>
        <p:spPr>
          <a:xfrm>
            <a:off x="7758062" y="1728875"/>
            <a:ext cx="618000" cy="49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7" name="Google Shape;87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0113" y="1648680"/>
            <a:ext cx="486001" cy="4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19463" y="2234814"/>
            <a:ext cx="486001" cy="48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18625" y="2820948"/>
            <a:ext cx="48768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5421" y="4083325"/>
            <a:ext cx="794100" cy="79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19287" y="3408763"/>
            <a:ext cx="487680" cy="48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6B">
            <a:alpha val="10060"/>
          </a:srgbClr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833124" y="1218642"/>
            <a:ext cx="7917900" cy="6093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 dirty="0">
                <a:latin typeface="Montserrat"/>
                <a:ea typeface="Montserrat"/>
                <a:cs typeface="Montserrat"/>
                <a:sym typeface="Montserrat"/>
              </a:rPr>
              <a:t>Здобувач освіти дорослих, хто це?</a:t>
            </a:r>
            <a:br>
              <a:rPr lang="ru" sz="12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 dirty="0">
                <a:latin typeface="Montserrat"/>
                <a:ea typeface="Montserrat"/>
                <a:cs typeface="Montserrat"/>
                <a:sym typeface="Montserrat"/>
              </a:rPr>
              <a:t>Це повнолітня особа, яка навчається в будь-який спосіб у будь-якого надавача послуг.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0" y="246600"/>
            <a:ext cx="7496700" cy="5532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311700" y="292350"/>
            <a:ext cx="7178100" cy="461700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chemeClr val="dk1">
                <a:alpha val="55000"/>
              </a:scheme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7AF2A"/>
                </a:solidFill>
                <a:latin typeface="Impact"/>
                <a:ea typeface="Impact"/>
                <a:cs typeface="Impact"/>
                <a:sym typeface="Impact"/>
              </a:rPr>
              <a:t>Визначаються основні терміни</a:t>
            </a:r>
            <a:endParaRPr sz="1800"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0" y="867025"/>
            <a:ext cx="7496700" cy="846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833124" y="3170043"/>
            <a:ext cx="6001500" cy="1034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b="1" dirty="0">
                <a:latin typeface="Montserrat"/>
                <a:ea typeface="Montserrat"/>
                <a:cs typeface="Montserrat"/>
                <a:sym typeface="Montserrat"/>
              </a:rPr>
              <a:t>Що таке особисте освітнє портфоліо?</a:t>
            </a:r>
            <a:br>
              <a:rPr lang="ru" sz="12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 dirty="0">
                <a:latin typeface="Montserrat"/>
                <a:ea typeface="Montserrat"/>
                <a:cs typeface="Montserrat"/>
                <a:sym typeface="Montserrat"/>
              </a:rPr>
              <a:t>Це сукупність відомостей про персональні досягнень особи (в т. ч. дипломи і сертифікати), які засвідчують результати навчання будь-яким шляхом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833124" y="4265725"/>
            <a:ext cx="7604700" cy="5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Андрагог, хто це?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Це людина, яка професійно навчає дорослих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113" y="1280317"/>
            <a:ext cx="486001" cy="48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833124" y="2088142"/>
            <a:ext cx="7604700" cy="821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b="1" dirty="0">
                <a:latin typeface="Montserrat"/>
                <a:ea typeface="Montserrat"/>
                <a:cs typeface="Montserrat"/>
                <a:sym typeface="Montserrat"/>
              </a:rPr>
              <a:t>Надавач послуг у сфері освіти дорослих, хто це?</a:t>
            </a:r>
            <a:endParaRPr sz="12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dirty="0">
                <a:latin typeface="Montserrat"/>
                <a:ea typeface="Montserrat"/>
                <a:cs typeface="Montserrat"/>
                <a:sym typeface="Montserrat"/>
              </a:rPr>
              <a:t>Це будь-яка юридична особа, відокремлений підрозділ юридичної особи, фізична особа, які навчають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287" y="2259338"/>
            <a:ext cx="48768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300" y="3337050"/>
            <a:ext cx="48768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300" y="4312725"/>
            <a:ext cx="48768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56175" y="276712"/>
            <a:ext cx="581594" cy="22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8">
            <a:alphaModFix/>
          </a:blip>
          <a:srcRect l="11925" t="14194" b="16562"/>
          <a:stretch/>
        </p:blipFill>
        <p:spPr>
          <a:xfrm>
            <a:off x="8490008" y="246601"/>
            <a:ext cx="507617" cy="2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9">
            <a:alphaModFix/>
          </a:blip>
          <a:srcRect t="-14820" b="14820"/>
          <a:stretch/>
        </p:blipFill>
        <p:spPr>
          <a:xfrm>
            <a:off x="7856175" y="424049"/>
            <a:ext cx="1141450" cy="6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6B">
            <a:alpha val="10060"/>
          </a:srgbClr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833124" y="1232475"/>
            <a:ext cx="7917900" cy="5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Додаткова особистісно орієнтована освіта і навчання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Навчання для самопізнання, творчості, взаємодії в родині і колі друзів.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0" y="246600"/>
            <a:ext cx="7496700" cy="5532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311700" y="292350"/>
            <a:ext cx="7178100" cy="461700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chemeClr val="dk1">
                <a:alpha val="55000"/>
              </a:scheme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7AF2A"/>
                </a:solidFill>
                <a:latin typeface="Impact"/>
                <a:ea typeface="Impact"/>
                <a:cs typeface="Impact"/>
                <a:sym typeface="Impact"/>
              </a:rPr>
              <a:t>Складники освіти дорослих згідно законопроєкту</a:t>
            </a:r>
            <a:endParaRPr sz="1800"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0" y="867025"/>
            <a:ext cx="7496700" cy="846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833125" y="3254642"/>
            <a:ext cx="6867900" cy="5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Безперервний професійний розвиток, у тому числі післядипломна освіта 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Навчання для професійної самореалізації та взаємодії з роботодавцями.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833124" y="4265725"/>
            <a:ext cx="7604700" cy="5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Компенсаторна освіта 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Здобуття обов’язкової середньої освіти дорослими, які її не здобули.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833124" y="2243558"/>
            <a:ext cx="7604700" cy="5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Громадянська освіта 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Навчання для взаємодії з суспільством та державою.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300" y="1278263"/>
            <a:ext cx="48768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300" y="4313150"/>
            <a:ext cx="48768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300" y="3301650"/>
            <a:ext cx="48768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287" y="2290150"/>
            <a:ext cx="48768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56175" y="276712"/>
            <a:ext cx="581594" cy="22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 rotWithShape="1">
          <a:blip r:embed="rId8">
            <a:alphaModFix/>
          </a:blip>
          <a:srcRect l="11925" t="14194" b="16562"/>
          <a:stretch/>
        </p:blipFill>
        <p:spPr>
          <a:xfrm>
            <a:off x="8490008" y="246601"/>
            <a:ext cx="507617" cy="2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9">
            <a:alphaModFix/>
          </a:blip>
          <a:srcRect t="-14820" b="14820"/>
          <a:stretch/>
        </p:blipFill>
        <p:spPr>
          <a:xfrm>
            <a:off x="7856175" y="424049"/>
            <a:ext cx="1141450" cy="6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6B">
            <a:alpha val="10060"/>
          </a:srgbClr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87" y="3235672"/>
            <a:ext cx="487680" cy="48768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>
            <a:spLocks noGrp="1"/>
          </p:cNvSpPr>
          <p:nvPr>
            <p:ph type="title"/>
          </p:nvPr>
        </p:nvSpPr>
        <p:spPr>
          <a:xfrm>
            <a:off x="833124" y="1232475"/>
            <a:ext cx="7917900" cy="5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Юридичні особи, які надають освітні послуги для дорослих.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Заклади освіти, підприємства, установи, організації.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0" y="246600"/>
            <a:ext cx="7496700" cy="5532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311700" y="307675"/>
            <a:ext cx="7178100" cy="446400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chemeClr val="dk1">
                <a:alpha val="55000"/>
              </a:scheme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7AF2A"/>
                </a:solidFill>
                <a:latin typeface="Impact"/>
                <a:ea typeface="Impact"/>
                <a:cs typeface="Impact"/>
                <a:sym typeface="Impact"/>
              </a:rPr>
              <a:t>Надавачі послуг у сфері освіти дорослих</a:t>
            </a:r>
            <a:endParaRPr sz="1700"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0" y="867025"/>
            <a:ext cx="7496700" cy="846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56" name="Google Shape;156;p18"/>
          <p:cNvPicPr preferRelativeResize="0"/>
          <p:nvPr/>
        </p:nvPicPr>
        <p:blipFill rotWithShape="1">
          <a:blip r:embed="rId4">
            <a:alphaModFix/>
          </a:blip>
          <a:srcRect l="-2040" t="-8830" r="-4797" b="217"/>
          <a:stretch/>
        </p:blipFill>
        <p:spPr>
          <a:xfrm>
            <a:off x="959125" y="2473911"/>
            <a:ext cx="325696" cy="32569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833125" y="3188663"/>
            <a:ext cx="7917900" cy="5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Фізичні особи, які надають освітні послуги для дорослих. 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Репетитори, тренери, коучі.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833124" y="4249875"/>
            <a:ext cx="7604700" cy="5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Реєстрація надавачів у ЄДЕБО є обов’язковою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виключно,</a:t>
            </a: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 якщо вони проводять навчання за рахунок бюджетних коштів, 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для всіх інших — за бажанням надавача.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1394925" y="2292575"/>
            <a:ext cx="69471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Відокремлені підрозділи цих організацій.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0" name="Google Shape;160;p18"/>
          <p:cNvPicPr preferRelativeResize="0"/>
          <p:nvPr/>
        </p:nvPicPr>
        <p:blipFill rotWithShape="1">
          <a:blip r:embed="rId5">
            <a:alphaModFix/>
          </a:blip>
          <a:srcRect l="-13677" r="-12729"/>
          <a:stretch/>
        </p:blipFill>
        <p:spPr>
          <a:xfrm>
            <a:off x="225225" y="1335699"/>
            <a:ext cx="475825" cy="37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/>
          <p:cNvPicPr preferRelativeResize="0"/>
          <p:nvPr/>
        </p:nvPicPr>
        <p:blipFill rotWithShape="1">
          <a:blip r:embed="rId6">
            <a:alphaModFix/>
          </a:blip>
          <a:srcRect l="-10533" b="10"/>
          <a:stretch/>
        </p:blipFill>
        <p:spPr>
          <a:xfrm>
            <a:off x="955359" y="2157438"/>
            <a:ext cx="333251" cy="31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/>
          <p:cNvPicPr preferRelativeResize="0"/>
          <p:nvPr/>
        </p:nvPicPr>
        <p:blipFill rotWithShape="1">
          <a:blip r:embed="rId5">
            <a:alphaModFix/>
          </a:blip>
          <a:srcRect l="-13677" r="-12729"/>
          <a:stretch/>
        </p:blipFill>
        <p:spPr>
          <a:xfrm>
            <a:off x="225225" y="2285685"/>
            <a:ext cx="475825" cy="376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18"/>
          <p:cNvCxnSpPr>
            <a:stCxn id="162" idx="3"/>
            <a:endCxn id="161" idx="1"/>
          </p:cNvCxnSpPr>
          <p:nvPr/>
        </p:nvCxnSpPr>
        <p:spPr>
          <a:xfrm rot="10800000" flipH="1">
            <a:off x="701050" y="2315811"/>
            <a:ext cx="254400" cy="15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" name="Google Shape;164;p18"/>
          <p:cNvCxnSpPr>
            <a:stCxn id="162" idx="3"/>
            <a:endCxn id="156" idx="1"/>
          </p:cNvCxnSpPr>
          <p:nvPr/>
        </p:nvCxnSpPr>
        <p:spPr>
          <a:xfrm>
            <a:off x="701050" y="2473911"/>
            <a:ext cx="258000" cy="16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65" name="Google Shape;16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9300" y="4296888"/>
            <a:ext cx="48768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56175" y="276712"/>
            <a:ext cx="581594" cy="22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 rotWithShape="1">
          <a:blip r:embed="rId9">
            <a:alphaModFix/>
          </a:blip>
          <a:srcRect l="11925" t="14194" b="16562"/>
          <a:stretch/>
        </p:blipFill>
        <p:spPr>
          <a:xfrm>
            <a:off x="8490008" y="246601"/>
            <a:ext cx="507617" cy="2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 rotWithShape="1">
          <a:blip r:embed="rId10">
            <a:alphaModFix/>
          </a:blip>
          <a:srcRect t="-14820" b="14820"/>
          <a:stretch/>
        </p:blipFill>
        <p:spPr>
          <a:xfrm>
            <a:off x="7856175" y="424049"/>
            <a:ext cx="1141450" cy="6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6B">
            <a:alpha val="10060"/>
          </a:srgbClr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311700" y="1369700"/>
            <a:ext cx="78264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Дозволяється здійснювати фінансування з місцевих бюджетів, що раніше було неможливо.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22"/>
          <p:cNvSpPr/>
          <p:nvPr/>
        </p:nvSpPr>
        <p:spPr>
          <a:xfrm>
            <a:off x="0" y="246600"/>
            <a:ext cx="7496700" cy="5532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9" name="Google Shape;239;p22"/>
          <p:cNvSpPr txBox="1"/>
          <p:nvPr/>
        </p:nvSpPr>
        <p:spPr>
          <a:xfrm>
            <a:off x="311700" y="307675"/>
            <a:ext cx="7178100" cy="446400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chemeClr val="dk1">
                <a:alpha val="55000"/>
              </a:scheme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7AF2A"/>
                </a:solidFill>
                <a:latin typeface="Impact"/>
                <a:ea typeface="Impact"/>
                <a:cs typeface="Impact"/>
                <a:sym typeface="Impact"/>
              </a:rPr>
              <a:t>Державне та місцеве фінансування освіти дорослих</a:t>
            </a:r>
            <a:endParaRPr sz="1700"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0" name="Google Shape;240;p22"/>
          <p:cNvSpPr/>
          <p:nvPr/>
        </p:nvSpPr>
        <p:spPr>
          <a:xfrm>
            <a:off x="0" y="867025"/>
            <a:ext cx="7496700" cy="846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41" name="Google Shape;2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6175" y="276712"/>
            <a:ext cx="581594" cy="22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2"/>
          <p:cNvPicPr preferRelativeResize="0"/>
          <p:nvPr/>
        </p:nvPicPr>
        <p:blipFill rotWithShape="1">
          <a:blip r:embed="rId4">
            <a:alphaModFix/>
          </a:blip>
          <a:srcRect l="11925" t="14194" b="16562"/>
          <a:stretch/>
        </p:blipFill>
        <p:spPr>
          <a:xfrm>
            <a:off x="8490008" y="246601"/>
            <a:ext cx="507617" cy="2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2"/>
          <p:cNvPicPr preferRelativeResize="0"/>
          <p:nvPr/>
        </p:nvPicPr>
        <p:blipFill rotWithShape="1">
          <a:blip r:embed="rId5">
            <a:alphaModFix/>
          </a:blip>
          <a:srcRect t="-14820" b="14820"/>
          <a:stretch/>
        </p:blipFill>
        <p:spPr>
          <a:xfrm>
            <a:off x="7856175" y="424049"/>
            <a:ext cx="1141450" cy="6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2"/>
          <p:cNvSpPr txBox="1">
            <a:spLocks noGrp="1"/>
          </p:cNvSpPr>
          <p:nvPr>
            <p:ph type="title"/>
          </p:nvPr>
        </p:nvSpPr>
        <p:spPr>
          <a:xfrm>
            <a:off x="311700" y="1760650"/>
            <a:ext cx="7826400" cy="5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Може здійснюватися шляхом прийняття державних, регіональних або місцевих програм фінансування за визначеними пріоритетними напрямами.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311700" y="2364000"/>
            <a:ext cx="78264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latin typeface="Montserrat"/>
                <a:ea typeface="Montserrat"/>
                <a:cs typeface="Montserrat"/>
                <a:sym typeface="Montserrat"/>
              </a:rPr>
              <a:t>Визначені інструменти фінансування: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22"/>
          <p:cNvSpPr txBox="1">
            <a:spLocks noGrp="1"/>
          </p:cNvSpPr>
          <p:nvPr>
            <p:ph type="title"/>
          </p:nvPr>
        </p:nvSpPr>
        <p:spPr>
          <a:xfrm>
            <a:off x="833125" y="2788825"/>
            <a:ext cx="78264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запровадження індивідуальних рахунків, ваучерів на здобуття освіти дорослих;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22"/>
          <p:cNvSpPr txBox="1">
            <a:spLocks noGrp="1"/>
          </p:cNvSpPr>
          <p:nvPr>
            <p:ph type="title"/>
          </p:nvPr>
        </p:nvSpPr>
        <p:spPr>
          <a:xfrm>
            <a:off x="833125" y="3210217"/>
            <a:ext cx="78264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надання субсидій і пільгових кредитів на здобуття освіти дорослих;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22"/>
          <p:cNvSpPr txBox="1">
            <a:spLocks noGrp="1"/>
          </p:cNvSpPr>
          <p:nvPr>
            <p:ph type="title"/>
          </p:nvPr>
        </p:nvSpPr>
        <p:spPr>
          <a:xfrm>
            <a:off x="833125" y="3631608"/>
            <a:ext cx="7826400" cy="5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відшкодування витрат на проїзд і проживання здобувачів освіти дорослих з віддалених громад для участі у програмах освіти дорослих;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22"/>
          <p:cNvSpPr txBox="1">
            <a:spLocks noGrp="1"/>
          </p:cNvSpPr>
          <p:nvPr>
            <p:ph type="title"/>
          </p:nvPr>
        </p:nvSpPr>
        <p:spPr>
          <a:xfrm>
            <a:off x="833125" y="4265400"/>
            <a:ext cx="78264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реалізації різних форм соціальної підтримки дорослих осіб під час здобуття ними освіти.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0" name="Google Shape;25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275" y="2776688"/>
            <a:ext cx="390150" cy="39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4275" y="3199788"/>
            <a:ext cx="390144" cy="390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9900" y="3702988"/>
            <a:ext cx="438912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1838" y="4254975"/>
            <a:ext cx="395021" cy="395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6B">
            <a:alpha val="10060"/>
          </a:srgbClr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"/>
          <p:cNvSpPr txBox="1">
            <a:spLocks noGrp="1"/>
          </p:cNvSpPr>
          <p:nvPr>
            <p:ph type="title"/>
          </p:nvPr>
        </p:nvSpPr>
        <p:spPr>
          <a:xfrm>
            <a:off x="993475" y="1369700"/>
            <a:ext cx="7144500" cy="7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Cприяють громадянській освіті шляхом замовлення розроблення, повного або часткового фінансування реалізації освітніх програм неформальної освіти відповідного спрямування.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23"/>
          <p:cNvSpPr/>
          <p:nvPr/>
        </p:nvSpPr>
        <p:spPr>
          <a:xfrm>
            <a:off x="0" y="246600"/>
            <a:ext cx="7496700" cy="5532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0" name="Google Shape;260;p23"/>
          <p:cNvSpPr txBox="1"/>
          <p:nvPr/>
        </p:nvSpPr>
        <p:spPr>
          <a:xfrm>
            <a:off x="311700" y="307675"/>
            <a:ext cx="7178100" cy="446400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chemeClr val="dk1">
                <a:alpha val="55000"/>
              </a:scheme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7AF2A"/>
                </a:solidFill>
                <a:latin typeface="Impact"/>
                <a:ea typeface="Impact"/>
                <a:cs typeface="Impact"/>
                <a:sym typeface="Impact"/>
              </a:rPr>
              <a:t>Державні органи та органи місцевого самоврядування</a:t>
            </a:r>
            <a:endParaRPr sz="1700"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1" name="Google Shape;261;p23"/>
          <p:cNvSpPr/>
          <p:nvPr/>
        </p:nvSpPr>
        <p:spPr>
          <a:xfrm>
            <a:off x="0" y="867025"/>
            <a:ext cx="7496700" cy="84600"/>
          </a:xfrm>
          <a:prstGeom prst="rect">
            <a:avLst/>
          </a:prstGeom>
          <a:solidFill>
            <a:srgbClr val="0067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AF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62" name="Google Shape;2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6175" y="276712"/>
            <a:ext cx="581594" cy="22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3"/>
          <p:cNvPicPr preferRelativeResize="0"/>
          <p:nvPr/>
        </p:nvPicPr>
        <p:blipFill rotWithShape="1">
          <a:blip r:embed="rId4">
            <a:alphaModFix/>
          </a:blip>
          <a:srcRect l="11925" t="14194" b="16562"/>
          <a:stretch/>
        </p:blipFill>
        <p:spPr>
          <a:xfrm>
            <a:off x="8490008" y="246601"/>
            <a:ext cx="507617" cy="2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3"/>
          <p:cNvPicPr preferRelativeResize="0"/>
          <p:nvPr/>
        </p:nvPicPr>
        <p:blipFill rotWithShape="1">
          <a:blip r:embed="rId5">
            <a:alphaModFix/>
          </a:blip>
          <a:srcRect t="-14820" b="14820"/>
          <a:stretch/>
        </p:blipFill>
        <p:spPr>
          <a:xfrm>
            <a:off x="7856175" y="424049"/>
            <a:ext cx="1141450" cy="6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3"/>
          <p:cNvSpPr txBox="1">
            <a:spLocks noGrp="1"/>
          </p:cNvSpPr>
          <p:nvPr>
            <p:ph type="title"/>
          </p:nvPr>
        </p:nvSpPr>
        <p:spPr>
          <a:xfrm>
            <a:off x="993475" y="2546888"/>
            <a:ext cx="7144500" cy="5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Підтримують додаткову особистісно орієнтовану освіту і навчання шляхом формування та розвитку мережі надавачів послуг у сфері освіти дорослих.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23"/>
          <p:cNvSpPr txBox="1">
            <a:spLocks noGrp="1"/>
          </p:cNvSpPr>
          <p:nvPr>
            <p:ph type="title"/>
          </p:nvPr>
        </p:nvSpPr>
        <p:spPr>
          <a:xfrm>
            <a:off x="993475" y="3511675"/>
            <a:ext cx="7144500" cy="10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Держава щороку оплачує розроблення та безстрокове розміщення у вільному доступі не менше 100 освітніх програм та відповідних навчальних курсів, які спрямовані на задоволення потреб громадян в особистісно орієнтованій освіті і навчанні, громадянській освіті.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7" name="Google Shape;267;p23"/>
          <p:cNvPicPr preferRelativeResize="0"/>
          <p:nvPr/>
        </p:nvPicPr>
        <p:blipFill rotWithShape="1">
          <a:blip r:embed="rId6">
            <a:alphaModFix/>
          </a:blip>
          <a:srcRect t="15000" b="15000"/>
          <a:stretch/>
        </p:blipFill>
        <p:spPr>
          <a:xfrm rot="635374">
            <a:off x="267836" y="3809764"/>
            <a:ext cx="585977" cy="410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4861" y="2531674"/>
            <a:ext cx="611927" cy="612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5152" y="1404900"/>
            <a:ext cx="651351" cy="651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1274</Words>
  <Application>Microsoft Office PowerPoint</Application>
  <PresentationFormat>Экран (16:9)</PresentationFormat>
  <Paragraphs>117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Impact</vt:lpstr>
      <vt:lpstr>Montserrat</vt:lpstr>
      <vt:lpstr>Arial</vt:lpstr>
      <vt:lpstr>Simple Light</vt:lpstr>
      <vt:lpstr>Презентация PowerPoint</vt:lpstr>
      <vt:lpstr>Пренатальне та перинатальне навчання (1 рік)</vt:lpstr>
      <vt:lpstr>Освіта дорослих – це про навчання пенсіонерів (людей «золотого віку»)</vt:lpstr>
      <vt:lpstr>розвиток і самореалізація особистості впродовж життя;</vt:lpstr>
      <vt:lpstr>Здобувач освіти дорослих, хто це? Це повнолітня особа, яка навчається в будь-який спосіб у будь-якого надавача послуг.</vt:lpstr>
      <vt:lpstr>Додаткова особистісно орієнтована освіта і навчання Навчання для самопізнання, творчості, взаємодії в родині і колі друзів.</vt:lpstr>
      <vt:lpstr>Юридичні особи, які надають освітні послуги для дорослих. Заклади освіти, підприємства, установи, організації.</vt:lpstr>
      <vt:lpstr>Дозволяється здійснювати фінансування з місцевих бюджетів, що раніше було неможливо.</vt:lpstr>
      <vt:lpstr>Cприяють громадянській освіті шляхом замовлення розроблення, повного або часткового фінансування реалізації освітніх програм неформальної освіти відповідного спрямування.</vt:lpstr>
      <vt:lpstr>Кабінет Міністрів України забезпечує підтримку неформальної та інформальної освіти, спрямованої на вивчення державної мови. Міністерство освіти і науки України та органи місцевого самоврядування відповідають за організацію безкоштовних курсів української мови для дорослих та можливість вільно опанувати державну мову громадянам України, які не мали такої змоги.</vt:lpstr>
      <vt:lpstr>Доступ до освітнього портфоліо дорослої особи, розміщеного в ЄДЕБО надається через Дію. Таким чином, людина, показавши QR-код роботодавцю, може надати йому верифіковану інформацію про пройдені освітні курси та здобуті компетентності.</vt:lpstr>
      <vt:lpstr>Комунальні центри навчання та освіти дорослих створюються місцевими радами з метою забезпечення потреб в навчанні та освіті дорослих органами місцевого самоврядування із розрахунку щонайменше один центр навчання та освіти дорослих на район або на територіальну громаду з населенням понад 100 тисяч осіб.</vt:lpstr>
      <vt:lpstr>формує перелік пріоритетних напрямів на відповідний рік для фінансування проєктів в сфері освіти дорослих та громадянської освіти;</vt:lpstr>
      <vt:lpstr>Міністерство освіти і науки Міністерство молоді та спорту Міністерство економіки Міністерство соціальної політики Міністерство культури та інформаційної політики  По два представники до Ради делегують: Федерація роботодавців України Українська асоціація освіти дорослих Національна академія педагогічних наук України</vt:lpstr>
      <vt:lpstr>експертний відбір проєктів у сфері освіти дорослих, надання грантів на їх реалізацію, моніторинг реалізації освітніх проєктів;  підтримка реалізації міжнародних проєктів та програм міжнародного співробітництва, спрямованих на безперервний розвиток особистості та забезпечення освіти впродовж життя;  підтримка підприємств, установ, організацій в частині безперервного розвитку їх працівників шляхом надання грантів, ваучерів та субсидій.</vt:lpstr>
      <vt:lpstr>на бюджетне фінансування навчання зареєстрованих безробітних на конкурсних засадах зможуть претендувати будь-які надавачі послуг у сфері освіти дорослих, незалежно від форми власності;  порядок відбору виконавців навчання зареєстрованих безробітних затверджується спільним наказом Міністерства економіки та Міністерства освіти і науки;  щорічно не пізніше 31 березня Мінекономіки оприлюднює обсяг коштів, який було спрямовано на професійне навчання зареєстрованих безробітних, а також перелік надавачів послуг у сфері освіти дорослих, які їх отримали.</vt:lpstr>
      <vt:lpstr>на бюджетне фінансування навчання зареєстрованих безробітних на конкурсних засадах зможуть претендувати будь-які надавачі послуг у сфері освіти дорослих, незалежно від форми власності;  порядок відбору виконавців навчання зареєстрованих безробітних затверджується спільним наказом Міністерства економіки та Міністерства освіти і науки;  щорічно не пізніше 31 березня Мінекономіки оприлюднює обсяг коштів, який було спрямовано на професійне навчання зареєстрованих безробітних, а також перелік надавачів послуг у сфері освіти дорослих, які їх отримали.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Пренатальне та перинатальне навчання</dc:title>
  <cp:lastModifiedBy>USER</cp:lastModifiedBy>
  <cp:revision>7</cp:revision>
  <dcterms:modified xsi:type="dcterms:W3CDTF">2023-06-02T11:59:31Z</dcterms:modified>
</cp:coreProperties>
</file>