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7"/>
  </p:notesMasterIdLst>
  <p:handoutMasterIdLst>
    <p:handoutMasterId r:id="rId58"/>
  </p:handoutMasterIdLst>
  <p:sldIdLst>
    <p:sldId id="414" r:id="rId2"/>
    <p:sldId id="413" r:id="rId3"/>
    <p:sldId id="325" r:id="rId4"/>
    <p:sldId id="410" r:id="rId5"/>
    <p:sldId id="409" r:id="rId6"/>
    <p:sldId id="388" r:id="rId7"/>
    <p:sldId id="327" r:id="rId8"/>
    <p:sldId id="390" r:id="rId9"/>
    <p:sldId id="389" r:id="rId10"/>
    <p:sldId id="332" r:id="rId11"/>
    <p:sldId id="391" r:id="rId12"/>
    <p:sldId id="334" r:id="rId13"/>
    <p:sldId id="392" r:id="rId14"/>
    <p:sldId id="399" r:id="rId15"/>
    <p:sldId id="336" r:id="rId16"/>
    <p:sldId id="338" r:id="rId17"/>
    <p:sldId id="393" r:id="rId18"/>
    <p:sldId id="400" r:id="rId19"/>
    <p:sldId id="341" r:id="rId20"/>
    <p:sldId id="394" r:id="rId21"/>
    <p:sldId id="343" r:id="rId22"/>
    <p:sldId id="395" r:id="rId23"/>
    <p:sldId id="344" r:id="rId24"/>
    <p:sldId id="401" r:id="rId25"/>
    <p:sldId id="346" r:id="rId26"/>
    <p:sldId id="347" r:id="rId27"/>
    <p:sldId id="350" r:id="rId28"/>
    <p:sldId id="352" r:id="rId29"/>
    <p:sldId id="396" r:id="rId30"/>
    <p:sldId id="412" r:id="rId31"/>
    <p:sldId id="397" r:id="rId32"/>
    <p:sldId id="355" r:id="rId33"/>
    <p:sldId id="398" r:id="rId34"/>
    <p:sldId id="415" r:id="rId35"/>
    <p:sldId id="402" r:id="rId36"/>
    <p:sldId id="379" r:id="rId37"/>
    <p:sldId id="380" r:id="rId38"/>
    <p:sldId id="381" r:id="rId39"/>
    <p:sldId id="416" r:id="rId40"/>
    <p:sldId id="382" r:id="rId41"/>
    <p:sldId id="404" r:id="rId42"/>
    <p:sldId id="384" r:id="rId43"/>
    <p:sldId id="405" r:id="rId44"/>
    <p:sldId id="387" r:id="rId45"/>
    <p:sldId id="357" r:id="rId46"/>
    <p:sldId id="406" r:id="rId47"/>
    <p:sldId id="407" r:id="rId48"/>
    <p:sldId id="360" r:id="rId49"/>
    <p:sldId id="408" r:id="rId50"/>
    <p:sldId id="364" r:id="rId51"/>
    <p:sldId id="366" r:id="rId52"/>
    <p:sldId id="368" r:id="rId53"/>
    <p:sldId id="373" r:id="rId54"/>
    <p:sldId id="375" r:id="rId55"/>
    <p:sldId id="377" r:id="rId5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Без стилю та сітки таблиці">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71" autoAdjust="0"/>
    <p:restoredTop sz="94660"/>
  </p:normalViewPr>
  <p:slideViewPr>
    <p:cSldViewPr snapToGrid="0">
      <p:cViewPr varScale="1">
        <p:scale>
          <a:sx n="77" d="100"/>
          <a:sy n="77" d="100"/>
        </p:scale>
        <p:origin x="222"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7B79691-B56E-423C-B560-4388F044F839}" type="datetimeFigureOut">
              <a:rPr lang="en-US" smtClean="0"/>
              <a:t>12/19/2019</a:t>
            </a:fld>
            <a:endParaRPr lang="en-US"/>
          </a:p>
        </p:txBody>
      </p:sp>
      <p:sp>
        <p:nvSpPr>
          <p:cNvPr id="4" name="Нижний колонтитул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Номер слайда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B73FE99-AEC9-499C-BD6C-1AEF9D738206}" type="slidenum">
              <a:rPr lang="en-US" smtClean="0"/>
              <a:t>‹#›</a:t>
            </a:fld>
            <a:endParaRPr lang="en-US"/>
          </a:p>
        </p:txBody>
      </p:sp>
    </p:spTree>
    <p:extLst>
      <p:ext uri="{BB962C8B-B14F-4D97-AF65-F5344CB8AC3E}">
        <p14:creationId xmlns:p14="http://schemas.microsoft.com/office/powerpoint/2010/main" val="23222819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0BDEEB-7B5B-4A48-B53F-5C855FF30C59}" type="datetimeFigureOut">
              <a:rPr lang="uk-UA" smtClean="0"/>
              <a:t>19.12.2019</a:t>
            </a:fld>
            <a:endParaRPr lang="uk-UA"/>
          </a:p>
        </p:txBody>
      </p:sp>
      <p:sp>
        <p:nvSpPr>
          <p:cNvPr id="4" name="Місце для зображення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a:t>Зразок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CA201C-2093-4F24-A10B-4AC9EB0BCBA5}" type="slidenum">
              <a:rPr lang="uk-UA" smtClean="0"/>
              <a:t>‹#›</a:t>
            </a:fld>
            <a:endParaRPr lang="uk-UA"/>
          </a:p>
        </p:txBody>
      </p:sp>
    </p:spTree>
    <p:extLst>
      <p:ext uri="{BB962C8B-B14F-4D97-AF65-F5344CB8AC3E}">
        <p14:creationId xmlns:p14="http://schemas.microsoft.com/office/powerpoint/2010/main" val="3454848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a:p>
        </p:txBody>
      </p:sp>
      <p:sp>
        <p:nvSpPr>
          <p:cNvPr id="4" name="Номер слайда 3"/>
          <p:cNvSpPr>
            <a:spLocks noGrp="1"/>
          </p:cNvSpPr>
          <p:nvPr>
            <p:ph type="sldNum" sz="quarter" idx="10"/>
          </p:nvPr>
        </p:nvSpPr>
        <p:spPr/>
        <p:txBody>
          <a:bodyPr/>
          <a:lstStyle/>
          <a:p>
            <a:fld id="{D6CA201C-2093-4F24-A10B-4AC9EB0BCBA5}" type="slidenum">
              <a:rPr lang="uk-UA" smtClean="0"/>
              <a:t>30</a:t>
            </a:fld>
            <a:endParaRPr lang="uk-UA"/>
          </a:p>
        </p:txBody>
      </p:sp>
    </p:spTree>
    <p:extLst>
      <p:ext uri="{BB962C8B-B14F-4D97-AF65-F5344CB8AC3E}">
        <p14:creationId xmlns:p14="http://schemas.microsoft.com/office/powerpoint/2010/main" val="2904167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a:p>
        </p:txBody>
      </p:sp>
      <p:sp>
        <p:nvSpPr>
          <p:cNvPr id="4" name="Номер слайда 3"/>
          <p:cNvSpPr>
            <a:spLocks noGrp="1"/>
          </p:cNvSpPr>
          <p:nvPr>
            <p:ph type="sldNum" sz="quarter" idx="10"/>
          </p:nvPr>
        </p:nvSpPr>
        <p:spPr/>
        <p:txBody>
          <a:bodyPr/>
          <a:lstStyle/>
          <a:p>
            <a:fld id="{D6CA201C-2093-4F24-A10B-4AC9EB0BCBA5}" type="slidenum">
              <a:rPr lang="uk-UA" smtClean="0"/>
              <a:t>34</a:t>
            </a:fld>
            <a:endParaRPr lang="uk-UA"/>
          </a:p>
        </p:txBody>
      </p:sp>
    </p:spTree>
    <p:extLst>
      <p:ext uri="{BB962C8B-B14F-4D97-AF65-F5344CB8AC3E}">
        <p14:creationId xmlns:p14="http://schemas.microsoft.com/office/powerpoint/2010/main" val="1323337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a:p>
        </p:txBody>
      </p:sp>
      <p:sp>
        <p:nvSpPr>
          <p:cNvPr id="4" name="Номер слайда 3"/>
          <p:cNvSpPr>
            <a:spLocks noGrp="1"/>
          </p:cNvSpPr>
          <p:nvPr>
            <p:ph type="sldNum" sz="quarter" idx="10"/>
          </p:nvPr>
        </p:nvSpPr>
        <p:spPr/>
        <p:txBody>
          <a:bodyPr/>
          <a:lstStyle/>
          <a:p>
            <a:fld id="{D6CA201C-2093-4F24-A10B-4AC9EB0BCBA5}" type="slidenum">
              <a:rPr lang="uk-UA" smtClean="0"/>
              <a:t>39</a:t>
            </a:fld>
            <a:endParaRPr lang="uk-UA"/>
          </a:p>
        </p:txBody>
      </p:sp>
    </p:spTree>
    <p:extLst>
      <p:ext uri="{BB962C8B-B14F-4D97-AF65-F5344CB8AC3E}">
        <p14:creationId xmlns:p14="http://schemas.microsoft.com/office/powerpoint/2010/main" val="2772973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28198BED-FBF3-4EB6-8C50-97B52E31AE72}" type="datetime1">
              <a:rPr lang="ru-RU" smtClean="0"/>
              <a:t>19.12.2019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BE267BB-4AD8-4361-8BF1-B2F5492F9099}" type="slidenum">
              <a:rPr lang="ru-RU" smtClean="0"/>
              <a:t>‹#›</a:t>
            </a:fld>
            <a:endParaRPr lang="ru-RU"/>
          </a:p>
        </p:txBody>
      </p:sp>
    </p:spTree>
    <p:extLst>
      <p:ext uri="{BB962C8B-B14F-4D97-AF65-F5344CB8AC3E}">
        <p14:creationId xmlns:p14="http://schemas.microsoft.com/office/powerpoint/2010/main" val="4199514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C855ECD-BBFC-41E7-B3C4-C2D4E5797538}" type="datetime1">
              <a:rPr lang="ru-RU" smtClean="0"/>
              <a:t>19.12.2019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BE267BB-4AD8-4361-8BF1-B2F5492F9099}" type="slidenum">
              <a:rPr lang="ru-RU" smtClean="0"/>
              <a:t>‹#›</a:t>
            </a:fld>
            <a:endParaRPr lang="ru-RU"/>
          </a:p>
        </p:txBody>
      </p:sp>
    </p:spTree>
    <p:extLst>
      <p:ext uri="{BB962C8B-B14F-4D97-AF65-F5344CB8AC3E}">
        <p14:creationId xmlns:p14="http://schemas.microsoft.com/office/powerpoint/2010/main" val="2226596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CD6964F3-0832-4982-8738-83FD7AFF916F}" type="datetime1">
              <a:rPr lang="ru-RU" smtClean="0"/>
              <a:t>19.12.2019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BE267BB-4AD8-4361-8BF1-B2F5492F9099}" type="slidenum">
              <a:rPr lang="ru-RU" smtClean="0"/>
              <a:t>‹#›</a:t>
            </a:fld>
            <a:endParaRPr lang="ru-RU"/>
          </a:p>
        </p:txBody>
      </p:sp>
    </p:spTree>
    <p:extLst>
      <p:ext uri="{BB962C8B-B14F-4D97-AF65-F5344CB8AC3E}">
        <p14:creationId xmlns:p14="http://schemas.microsoft.com/office/powerpoint/2010/main" val="2879385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199" y="1256700"/>
            <a:ext cx="10515600" cy="1213035"/>
          </a:xfrm>
        </p:spPr>
        <p:txBody>
          <a:bodyPr/>
          <a:lstStyle/>
          <a:p>
            <a:r>
              <a:rPr lang="ru-RU" dirty="0"/>
              <a:t>Образец заголовка</a:t>
            </a:r>
          </a:p>
        </p:txBody>
      </p:sp>
      <p:sp>
        <p:nvSpPr>
          <p:cNvPr id="3" name="Объект 2"/>
          <p:cNvSpPr>
            <a:spLocks noGrp="1"/>
          </p:cNvSpPr>
          <p:nvPr>
            <p:ph idx="1"/>
          </p:nvPr>
        </p:nvSpPr>
        <p:spPr>
          <a:xfrm>
            <a:off x="1434268" y="2717563"/>
            <a:ext cx="9323462" cy="3161944"/>
          </a:xfrm>
        </p:spPr>
        <p:txBody>
          <a:bodyPr anchor="ctr">
            <a:normAutofit/>
          </a:bodyPr>
          <a:lstStyle>
            <a:lvl1pPr>
              <a:lnSpc>
                <a:spcPct val="114000"/>
              </a:lnSpc>
              <a:defRPr sz="3200"/>
            </a:lvl1pPr>
            <a:lvl2pPr>
              <a:lnSpc>
                <a:spcPct val="114000"/>
              </a:lnSpc>
              <a:defRPr sz="2800"/>
            </a:lvl2pPr>
            <a:lvl3pPr>
              <a:lnSpc>
                <a:spcPct val="114000"/>
              </a:lnSpc>
              <a:defRPr sz="2400"/>
            </a:lvl3pPr>
            <a:lvl4pPr>
              <a:lnSpc>
                <a:spcPct val="114000"/>
              </a:lnSpc>
              <a:defRPr sz="2000"/>
            </a:lvl4pPr>
            <a:lvl5pPr>
              <a:lnSpc>
                <a:spcPct val="114000"/>
              </a:lnSpc>
              <a:defRPr sz="2000"/>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4" name="Дата 3"/>
          <p:cNvSpPr>
            <a:spLocks noGrp="1"/>
          </p:cNvSpPr>
          <p:nvPr>
            <p:ph type="dt" sz="half" idx="10"/>
          </p:nvPr>
        </p:nvSpPr>
        <p:spPr/>
        <p:txBody>
          <a:bodyPr/>
          <a:lstStyle/>
          <a:p>
            <a:fld id="{BA4AF901-F44A-446C-BB9A-19CD12DCAFCB}" type="datetime1">
              <a:rPr lang="ru-RU" smtClean="0"/>
              <a:t>19.12.2019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BE267BB-4AD8-4361-8BF1-B2F5492F9099}" type="slidenum">
              <a:rPr lang="ru-RU" smtClean="0"/>
              <a:t>‹#›</a:t>
            </a:fld>
            <a:endParaRPr lang="ru-RU"/>
          </a:p>
        </p:txBody>
      </p:sp>
      <p:pic>
        <p:nvPicPr>
          <p:cNvPr id="7" name="Picture 2" descr="C:\Users\Пользователь\Desktop\blue_long.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 y="0"/>
            <a:ext cx="12192001" cy="876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8140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D6BA8FE2-DA0B-496C-AC72-C376EAF5C22C}" type="datetime1">
              <a:rPr lang="ru-RU" smtClean="0"/>
              <a:t>19.12.2019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BE267BB-4AD8-4361-8BF1-B2F5492F9099}" type="slidenum">
              <a:rPr lang="ru-RU" smtClean="0"/>
              <a:t>‹#›</a:t>
            </a:fld>
            <a:endParaRPr lang="ru-RU"/>
          </a:p>
        </p:txBody>
      </p:sp>
    </p:spTree>
    <p:extLst>
      <p:ext uri="{BB962C8B-B14F-4D97-AF65-F5344CB8AC3E}">
        <p14:creationId xmlns:p14="http://schemas.microsoft.com/office/powerpoint/2010/main" val="4050394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A5AA0C0F-DB2B-4A06-B678-88803453807E}" type="datetime1">
              <a:rPr lang="ru-RU" smtClean="0"/>
              <a:t>19.12.2019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BE267BB-4AD8-4361-8BF1-B2F5492F9099}" type="slidenum">
              <a:rPr lang="ru-RU" smtClean="0"/>
              <a:t>‹#›</a:t>
            </a:fld>
            <a:endParaRPr lang="ru-RU"/>
          </a:p>
        </p:txBody>
      </p:sp>
    </p:spTree>
    <p:extLst>
      <p:ext uri="{BB962C8B-B14F-4D97-AF65-F5344CB8AC3E}">
        <p14:creationId xmlns:p14="http://schemas.microsoft.com/office/powerpoint/2010/main" val="3210468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80EEBE4F-BD23-4E27-86CF-F3BBBFD0A0CE}" type="datetime1">
              <a:rPr lang="ru-RU" smtClean="0"/>
              <a:t>19.12.2019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BE267BB-4AD8-4361-8BF1-B2F5492F9099}" type="slidenum">
              <a:rPr lang="ru-RU" smtClean="0"/>
              <a:t>‹#›</a:t>
            </a:fld>
            <a:endParaRPr lang="ru-RU"/>
          </a:p>
        </p:txBody>
      </p:sp>
    </p:spTree>
    <p:extLst>
      <p:ext uri="{BB962C8B-B14F-4D97-AF65-F5344CB8AC3E}">
        <p14:creationId xmlns:p14="http://schemas.microsoft.com/office/powerpoint/2010/main" val="1733866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11411DAB-BE28-4CF5-802D-069E002605F0}" type="datetime1">
              <a:rPr lang="ru-RU" smtClean="0"/>
              <a:t>19.12.2019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BE267BB-4AD8-4361-8BF1-B2F5492F9099}" type="slidenum">
              <a:rPr lang="ru-RU" smtClean="0"/>
              <a:t>‹#›</a:t>
            </a:fld>
            <a:endParaRPr lang="ru-RU"/>
          </a:p>
        </p:txBody>
      </p:sp>
    </p:spTree>
    <p:extLst>
      <p:ext uri="{BB962C8B-B14F-4D97-AF65-F5344CB8AC3E}">
        <p14:creationId xmlns:p14="http://schemas.microsoft.com/office/powerpoint/2010/main" val="2572885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040E073-C12F-4B99-A149-75A04D5311CC}" type="datetime1">
              <a:rPr lang="ru-RU" smtClean="0"/>
              <a:t>19.12.2019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BE267BB-4AD8-4361-8BF1-B2F5492F9099}" type="slidenum">
              <a:rPr lang="ru-RU" smtClean="0"/>
              <a:t>‹#›</a:t>
            </a:fld>
            <a:endParaRPr lang="ru-RU"/>
          </a:p>
        </p:txBody>
      </p:sp>
    </p:spTree>
    <p:extLst>
      <p:ext uri="{BB962C8B-B14F-4D97-AF65-F5344CB8AC3E}">
        <p14:creationId xmlns:p14="http://schemas.microsoft.com/office/powerpoint/2010/main" val="56149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0F889C40-CFA9-45CB-994F-1ECC8920EC85}" type="datetime1">
              <a:rPr lang="ru-RU" smtClean="0"/>
              <a:t>19.12.2019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BE267BB-4AD8-4361-8BF1-B2F5492F9099}" type="slidenum">
              <a:rPr lang="ru-RU" smtClean="0"/>
              <a:t>‹#›</a:t>
            </a:fld>
            <a:endParaRPr lang="ru-RU"/>
          </a:p>
        </p:txBody>
      </p:sp>
    </p:spTree>
    <p:extLst>
      <p:ext uri="{BB962C8B-B14F-4D97-AF65-F5344CB8AC3E}">
        <p14:creationId xmlns:p14="http://schemas.microsoft.com/office/powerpoint/2010/main" val="389636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07F6FDF1-BD94-4495-842F-0CA08B60387E}" type="datetime1">
              <a:rPr lang="ru-RU" smtClean="0"/>
              <a:t>19.12.2019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BE267BB-4AD8-4361-8BF1-B2F5492F9099}" type="slidenum">
              <a:rPr lang="ru-RU" smtClean="0"/>
              <a:t>‹#›</a:t>
            </a:fld>
            <a:endParaRPr lang="ru-RU"/>
          </a:p>
        </p:txBody>
      </p:sp>
    </p:spTree>
    <p:extLst>
      <p:ext uri="{BB962C8B-B14F-4D97-AF65-F5344CB8AC3E}">
        <p14:creationId xmlns:p14="http://schemas.microsoft.com/office/powerpoint/2010/main" val="2134103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485AAD-DA43-4A36-8BCC-389E6A5E6C82}" type="datetime1">
              <a:rPr lang="ru-RU" smtClean="0"/>
              <a:t>19.12.2019</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E267BB-4AD8-4361-8BF1-B2F5492F9099}" type="slidenum">
              <a:rPr lang="ru-RU" smtClean="0"/>
              <a:t>‹#›</a:t>
            </a:fld>
            <a:endParaRPr lang="ru-RU"/>
          </a:p>
        </p:txBody>
      </p:sp>
    </p:spTree>
    <p:extLst>
      <p:ext uri="{BB962C8B-B14F-4D97-AF65-F5344CB8AC3E}">
        <p14:creationId xmlns:p14="http://schemas.microsoft.com/office/powerpoint/2010/main" val="28997009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zntu.edu.ua/uploads/dept_nm/Polozhennia_pro_organizatsiyu_osvitnoho_protsesu.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zntu.edu.ua/uploads/dept_nm/Polozhennia_pro_praktyku_studentiv.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zakon.rada.gov.ua/laws/show/660-2018-%D1%80" TargetMode="External"/><Relationship Id="rId2" Type="http://schemas.openxmlformats.org/officeDocument/2006/relationships/hyperlink" Target="http://zntu.edu.ua/uploads/dept_nm/Polozhennia_pro_organizatsiyu_osvitnoho_protsesu.pdf" TargetMode="Externa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pk.zntu.edu.ua/pravyla-pryjomu"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zntu.edu.ua/uploads/dept_nm/rekomendaciyi_z_navchalno-metodychnogo_zabezpechennya_u_nu_zaporizka_politehnika.docx" TargetMode="External"/><Relationship Id="rId2" Type="http://schemas.openxmlformats.org/officeDocument/2006/relationships/hyperlink" Target="http://zntu.edu.ua/uploads/dept_nm/Polozhennia_pro_organizatsiyu_osvitnoho_protsesu.pdf" TargetMode="External"/><Relationship Id="rId1" Type="http://schemas.openxmlformats.org/officeDocument/2006/relationships/slideLayout" Target="../slideLayouts/slideLayout2.xml"/><Relationship Id="rId5" Type="http://schemas.openxmlformats.org/officeDocument/2006/relationships/image" Target="../media/image2.jpg"/><Relationship Id="rId4" Type="http://schemas.openxmlformats.org/officeDocument/2006/relationships/hyperlink" Target="http://www.zntu.edu.ua/normativna-baza-navchalnogo-procesu" TargetMode="Externa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zntu.edu.ua/akademichna-mobilnist"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mon.gov.ua/ua/osvita/visha-osvita/naukovo-metodichna-rada-ministerstva-osviti-i-nauki-ukrayini/zatverdzheni-standarti-vishoyi-osviti" TargetMode="External"/><Relationship Id="rId1" Type="http://schemas.openxmlformats.org/officeDocument/2006/relationships/slideLayout" Target="../slideLayouts/slideLayout2.xml"/><Relationship Id="rId4" Type="http://schemas.openxmlformats.org/officeDocument/2006/relationships/hyperlink" Target="http://www.zntu.edu.ua/uploads/dept_nm/Polozhennia_pro_EkzKom.pdf"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zntu.edu.ua/uploads/dept_nm/Polozhennia_pro_organizatsiyu_osvitnoho_protsesu.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jpg"/><Relationship Id="rId5" Type="http://schemas.openxmlformats.org/officeDocument/2006/relationships/hyperlink" Target="http://www.zntu.edu.ua/antikoruptsiyna-programa-ZNTU-proekt" TargetMode="External"/><Relationship Id="rId4" Type="http://schemas.openxmlformats.org/officeDocument/2006/relationships/hyperlink" Target="http://www.zntu.edu.ua/uploads/dept_nm/Polozhennia_pro_EkzKom.pdf" TargetMode="External"/></Relationships>
</file>

<file path=ppt/slides/_rels/slide3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zntu.edu.ua/uploads/dept_nm/Polozhennia_pro_perevirku_na_plahiat.pdf" TargetMode="External"/><Relationship Id="rId2" Type="http://schemas.openxmlformats.org/officeDocument/2006/relationships/hyperlink" Target="http://www.zntu.edu.ua/uploads/dept_nm/Polozhennia_pro_zabezpechennia_yakosti.pdf" TargetMode="Externa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zakon.rada.gov.ua/laws/show/1187-2015-%D0%BF" TargetMode="External"/></Relationships>
</file>

<file path=ppt/slides/_rels/slide3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zntu.edu.ua/uploads/academic_council/pol_pro_prov_konk_vidbir_vak_npp.pdf"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zntu.edu.ua/uploads/kolektyvnyy_dogovir.pdf" TargetMode="External"/><Relationship Id="rId5" Type="http://schemas.openxmlformats.org/officeDocument/2006/relationships/hyperlink" Target="http://www.zntu.edu.ua/uploads/dept_nm/Polozhennia_pro_reytynhovu_systemu.pdf" TargetMode="External"/><Relationship Id="rId4" Type="http://schemas.openxmlformats.org/officeDocument/2006/relationships/hyperlink" Target="http://www.zntu.edu.ua/uploads/dept_nm/Polozhennia_pro_pidvyshchennia_kvalifikatsiyi.pdf"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www.zntu.edu.ua/uploads/dept_nm/Polozhennia_pro_zabezpechennia_yakosti.pdf"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www.zntu.edu.ua/aktualni-vakansiyi-dlya-vipusknikiv"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www.zntu.edu.ua/uploads/strategiya_rozvytku.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Місце для номера слайда 3"/>
          <p:cNvSpPr>
            <a:spLocks noGrp="1"/>
          </p:cNvSpPr>
          <p:nvPr>
            <p:ph type="sldNum" sz="quarter" idx="12"/>
          </p:nvPr>
        </p:nvSpPr>
        <p:spPr/>
        <p:txBody>
          <a:bodyPr/>
          <a:lstStyle/>
          <a:p>
            <a:fld id="{9BE267BB-4AD8-4361-8BF1-B2F5492F9099}" type="slidenum">
              <a:rPr lang="ru-RU" smtClean="0"/>
              <a:t>1</a:t>
            </a:fld>
            <a:endParaRPr lang="ru-RU" dirty="0"/>
          </a:p>
        </p:txBody>
      </p:sp>
      <p:pic>
        <p:nvPicPr>
          <p:cNvPr id="7" name="Рисунок 6"/>
          <p:cNvPicPr>
            <a:picLocks noChangeAspect="1"/>
          </p:cNvPicPr>
          <p:nvPr/>
        </p:nvPicPr>
        <p:blipFill rotWithShape="1">
          <a:blip r:embed="rId2">
            <a:extLst>
              <a:ext uri="{28A0092B-C50C-407E-A947-70E740481C1C}">
                <a14:useLocalDpi xmlns:a14="http://schemas.microsoft.com/office/drawing/2010/main" val="0"/>
              </a:ext>
            </a:extLst>
          </a:blip>
          <a:srcRect l="2833" t="2406" r="76322" b="71285"/>
          <a:stretch/>
        </p:blipFill>
        <p:spPr>
          <a:xfrm>
            <a:off x="11083896" y="0"/>
            <a:ext cx="683663" cy="876300"/>
          </a:xfrm>
          <a:prstGeom prst="rect">
            <a:avLst/>
          </a:prstGeom>
        </p:spPr>
      </p:pic>
      <p:sp>
        <p:nvSpPr>
          <p:cNvPr id="8" name="Заголовок 1"/>
          <p:cNvSpPr>
            <a:spLocks noGrp="1"/>
          </p:cNvSpPr>
          <p:nvPr>
            <p:ph type="title"/>
          </p:nvPr>
        </p:nvSpPr>
        <p:spPr>
          <a:xfrm>
            <a:off x="114300" y="2082502"/>
            <a:ext cx="11861800" cy="3899198"/>
          </a:xfrm>
        </p:spPr>
        <p:txBody>
          <a:bodyPr>
            <a:noAutofit/>
          </a:bodyPr>
          <a:lstStyle/>
          <a:p>
            <a:pPr indent="355600" algn="ctr">
              <a:lnSpc>
                <a:spcPct val="150000"/>
              </a:lnSpc>
            </a:pPr>
            <a:r>
              <a:rPr lang="uk-UA" sz="3600" b="1" dirty="0">
                <a:ln>
                  <a:solidFill>
                    <a:schemeClr val="tx1">
                      <a:lumMod val="95000"/>
                      <a:lumOff val="5000"/>
                    </a:schemeClr>
                  </a:solidFill>
                </a:ln>
                <a:solidFill>
                  <a:srgbClr val="C00000"/>
                </a:solidFill>
                <a:effectLst>
                  <a:outerShdw blurRad="38100" dist="38100" dir="2700000" algn="tl">
                    <a:srgbClr val="000000">
                      <a:alpha val="43137"/>
                    </a:srgbClr>
                  </a:outerShdw>
                </a:effectLst>
              </a:rPr>
              <a:t>ОРГАНІЗАЦІЙНІ ЗМІНИ У ПРОВАДЖЕННІ ОСВІТНЬОЇ ДІЯЛЬНОСТІ В УНІВЕРСИТЕТІ ВІДПОВІДНО ДО ПОРЯДКУ ПРОВЕДЕННЯ АКРЕДИТАЦІЇ ОСВІТНІХ ПРОГРАМ, ЗА ЯКИМИ ЗДІЙСНЮЄТЬСЯ ПІДГОТОВКА ЗДОБУВАЧІВ ВИЩОЇ ОСВІТИ В НУ «ЗАПОРІЗЬКА ПОЛІТЕХНІКА»</a:t>
            </a:r>
            <a:endParaRPr lang="ru-RU" sz="3600" dirty="0">
              <a:ln>
                <a:solidFill>
                  <a:schemeClr val="tx1">
                    <a:lumMod val="95000"/>
                    <a:lumOff val="5000"/>
                  </a:schemeClr>
                </a:solidFill>
              </a:ln>
              <a:solidFill>
                <a:srgbClr val="C00000"/>
              </a:solidFill>
              <a:effectLst>
                <a:outerShdw blurRad="38100" dist="38100" dir="2700000" algn="tl">
                  <a:srgbClr val="000000">
                    <a:alpha val="43137"/>
                  </a:srgbClr>
                </a:outerShdw>
              </a:effectLst>
            </a:endParaRPr>
          </a:p>
        </p:txBody>
      </p:sp>
      <p:sp>
        <p:nvSpPr>
          <p:cNvPr id="5" name="Прямоугольник 4"/>
          <p:cNvSpPr/>
          <p:nvPr/>
        </p:nvSpPr>
        <p:spPr>
          <a:xfrm>
            <a:off x="6469295" y="176540"/>
            <a:ext cx="4706705" cy="523220"/>
          </a:xfrm>
          <a:prstGeom prst="rect">
            <a:avLst/>
          </a:prstGeom>
        </p:spPr>
        <p:txBody>
          <a:bodyPr wrap="square">
            <a:spAutoFit/>
          </a:bodyPr>
          <a:lstStyle/>
          <a:p>
            <a:r>
              <a:rPr lang="uk-UA" sz="2800" b="1" dirty="0">
                <a:solidFill>
                  <a:schemeClr val="bg1"/>
                </a:solidFill>
              </a:rPr>
              <a:t>НУ «Запорізька політехніка»</a:t>
            </a:r>
            <a:endParaRPr lang="ru-RU" sz="2800" dirty="0">
              <a:solidFill>
                <a:schemeClr val="bg1"/>
              </a:solidFill>
            </a:endParaRPr>
          </a:p>
        </p:txBody>
      </p:sp>
      <p:sp>
        <p:nvSpPr>
          <p:cNvPr id="11" name="Заголовок 1"/>
          <p:cNvSpPr txBox="1">
            <a:spLocks/>
          </p:cNvSpPr>
          <p:nvPr/>
        </p:nvSpPr>
        <p:spPr>
          <a:xfrm>
            <a:off x="114300" y="930756"/>
            <a:ext cx="11963400" cy="8712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uk-UA" sz="3600" b="1" dirty="0">
                <a:solidFill>
                  <a:srgbClr val="00B0F0"/>
                </a:solidFill>
                <a:effectLst>
                  <a:outerShdw blurRad="38100" dist="38100" dir="2700000" algn="tl">
                    <a:srgbClr val="000000">
                      <a:alpha val="43137"/>
                    </a:srgbClr>
                  </a:outerShdw>
                </a:effectLst>
              </a:rPr>
              <a:t>СЕМІНАР на тему:</a:t>
            </a:r>
            <a:endParaRPr lang="ru-RU" sz="3600" dirty="0">
              <a:solidFill>
                <a:srgbClr val="00B0F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04067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948584"/>
            <a:ext cx="12192000" cy="538385"/>
          </a:xfrm>
        </p:spPr>
        <p:txBody>
          <a:bodyPr vert="horz" lIns="91440" tIns="45720" rIns="91440" bIns="45720" rtlCol="0" anchor="ctr">
            <a:noAutofit/>
          </a:bodyPr>
          <a:lstStyle/>
          <a:p>
            <a:r>
              <a:rPr lang="uk-UA" sz="3600" b="1" dirty="0">
                <a:solidFill>
                  <a:srgbClr val="C00000"/>
                </a:solidFill>
              </a:rPr>
              <a:t>Критерій 2</a:t>
            </a:r>
            <a:r>
              <a:rPr lang="uk-UA" sz="3600" b="1" dirty="0"/>
              <a:t> Структура та зміст ОП</a:t>
            </a:r>
            <a:endParaRPr lang="ru-RU" sz="3600" b="1" dirty="0"/>
          </a:p>
        </p:txBody>
      </p:sp>
      <p:sp>
        <p:nvSpPr>
          <p:cNvPr id="3" name="Місце для вмісту 2"/>
          <p:cNvSpPr>
            <a:spLocks noGrp="1"/>
          </p:cNvSpPr>
          <p:nvPr>
            <p:ph idx="1"/>
          </p:nvPr>
        </p:nvSpPr>
        <p:spPr>
          <a:xfrm>
            <a:off x="88307" y="1513135"/>
            <a:ext cx="12015386" cy="1909685"/>
          </a:xfrm>
        </p:spPr>
        <p:txBody>
          <a:bodyPr vert="horz" lIns="91440" tIns="45720" rIns="91440" bIns="45720" rtlCol="0" anchor="ctr">
            <a:noAutofit/>
          </a:bodyPr>
          <a:lstStyle/>
          <a:p>
            <a:pPr marL="2778125" indent="-2778125" algn="just">
              <a:buNone/>
            </a:pPr>
            <a:r>
              <a:rPr lang="uk-UA" sz="2800" b="1" i="1" dirty="0" err="1">
                <a:latin typeface="Times New Roman" panose="02020603050405020304" pitchFamily="18" charset="0"/>
                <a:cs typeface="Times New Roman" panose="02020603050405020304" pitchFamily="18" charset="0"/>
              </a:rPr>
              <a:t>Підкритерій</a:t>
            </a:r>
            <a:r>
              <a:rPr lang="uk-UA" sz="2800" b="1" i="1" dirty="0">
                <a:latin typeface="Times New Roman" panose="02020603050405020304" pitchFamily="18" charset="0"/>
                <a:cs typeface="Times New Roman" panose="02020603050405020304" pitchFamily="18" charset="0"/>
              </a:rPr>
              <a:t> 2.1 </a:t>
            </a:r>
            <a:r>
              <a:rPr lang="uk-UA" sz="2400" dirty="0">
                <a:latin typeface="Times New Roman" panose="02020603050405020304" pitchFamily="18" charset="0"/>
                <a:cs typeface="Times New Roman" panose="02020603050405020304" pitchFamily="18" charset="0"/>
              </a:rPr>
              <a:t>Обсяг освітньої програми та окремих освітніх компонентів (у кредитах Європейської кредитної </a:t>
            </a:r>
            <a:r>
              <a:rPr lang="uk-UA" sz="2400" dirty="0" err="1">
                <a:latin typeface="Times New Roman" panose="02020603050405020304" pitchFamily="18" charset="0"/>
                <a:cs typeface="Times New Roman" panose="02020603050405020304" pitchFamily="18" charset="0"/>
              </a:rPr>
              <a:t>трансферно</a:t>
            </a:r>
            <a:r>
              <a:rPr lang="uk-UA" sz="2400" dirty="0">
                <a:latin typeface="Times New Roman" panose="02020603050405020304" pitchFamily="18" charset="0"/>
                <a:cs typeface="Times New Roman" panose="02020603050405020304" pitchFamily="18" charset="0"/>
              </a:rPr>
              <a:t>-накопичувальної системи) відповідає вимогам законодавства щодо навчального навантаження для відповідного рівня вищої освіти та відповідного стандарту вищої освіти (за наявності).</a:t>
            </a:r>
            <a:endParaRPr lang="ru-RU" sz="2400" dirty="0">
              <a:latin typeface="Times New Roman" panose="02020603050405020304" pitchFamily="18" charset="0"/>
              <a:cs typeface="Times New Roman" panose="02020603050405020304" pitchFamily="18" charset="0"/>
            </a:endParaRPr>
          </a:p>
        </p:txBody>
      </p:sp>
      <p:sp>
        <p:nvSpPr>
          <p:cNvPr id="7" name="Заголовок 1"/>
          <p:cNvSpPr txBox="1">
            <a:spLocks/>
          </p:cNvSpPr>
          <p:nvPr/>
        </p:nvSpPr>
        <p:spPr>
          <a:xfrm>
            <a:off x="88307" y="4929361"/>
            <a:ext cx="12015386" cy="289988"/>
          </a:xfrm>
          <a:prstGeom prst="rect">
            <a:avLst/>
          </a:prstGeom>
          <a:solidFill>
            <a:schemeClr val="accent1">
              <a:lumMod val="20000"/>
              <a:lumOff val="8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lnSpc>
                <a:spcPct val="100000"/>
              </a:lnSpc>
            </a:pPr>
            <a:r>
              <a:rPr lang="uk-UA" sz="2400" b="1" dirty="0"/>
              <a:t>Обсяг ОП –</a:t>
            </a:r>
            <a:r>
              <a:rPr lang="uk-UA" sz="2400" b="1" dirty="0">
                <a:solidFill>
                  <a:srgbClr val="C00000"/>
                </a:solidFill>
              </a:rPr>
              <a:t> 90 кредитів.</a:t>
            </a:r>
            <a:endParaRPr lang="uk-UA" sz="2400" b="1" dirty="0"/>
          </a:p>
        </p:txBody>
      </p:sp>
      <p:sp>
        <p:nvSpPr>
          <p:cNvPr id="8" name="Заголовок 1"/>
          <p:cNvSpPr txBox="1">
            <a:spLocks/>
          </p:cNvSpPr>
          <p:nvPr/>
        </p:nvSpPr>
        <p:spPr>
          <a:xfrm>
            <a:off x="88308" y="5376062"/>
            <a:ext cx="12015386" cy="406386"/>
          </a:xfrm>
          <a:prstGeom prst="rect">
            <a:avLst/>
          </a:prstGeom>
          <a:solidFill>
            <a:schemeClr val="accent1">
              <a:lumMod val="20000"/>
              <a:lumOff val="8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uk-UA" sz="2400" b="1" dirty="0"/>
              <a:t>Дисципліни  спрямовані на формування </a:t>
            </a:r>
            <a:r>
              <a:rPr lang="uk-UA" sz="2400" b="1" dirty="0" err="1"/>
              <a:t>компетентностей</a:t>
            </a:r>
            <a:r>
              <a:rPr lang="uk-UA" sz="2400" b="1" dirty="0"/>
              <a:t> ≈</a:t>
            </a:r>
            <a:r>
              <a:rPr lang="uk-UA" sz="2400" b="1" dirty="0">
                <a:solidFill>
                  <a:srgbClr val="C00000"/>
                </a:solidFill>
              </a:rPr>
              <a:t> 65 кредитів.</a:t>
            </a:r>
            <a:endParaRPr lang="uk-UA" sz="2400" b="1" dirty="0"/>
          </a:p>
        </p:txBody>
      </p:sp>
      <p:sp>
        <p:nvSpPr>
          <p:cNvPr id="9" name="Заголовок 1"/>
          <p:cNvSpPr txBox="1">
            <a:spLocks/>
          </p:cNvSpPr>
          <p:nvPr/>
        </p:nvSpPr>
        <p:spPr>
          <a:xfrm>
            <a:off x="88307" y="5939161"/>
            <a:ext cx="12015386" cy="383268"/>
          </a:xfrm>
          <a:prstGeom prst="rect">
            <a:avLst/>
          </a:prstGeom>
          <a:solidFill>
            <a:schemeClr val="accent1">
              <a:lumMod val="20000"/>
              <a:lumOff val="8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lnSpc>
                <a:spcPct val="100000"/>
              </a:lnSpc>
            </a:pPr>
            <a:r>
              <a:rPr lang="uk-UA" sz="2400" b="1" dirty="0"/>
              <a:t>Обсяг дисципліни за вибором ≈</a:t>
            </a:r>
            <a:r>
              <a:rPr lang="uk-UA" sz="2400" b="1" dirty="0">
                <a:solidFill>
                  <a:srgbClr val="C00000"/>
                </a:solidFill>
              </a:rPr>
              <a:t> 25 кредитів.</a:t>
            </a:r>
            <a:endParaRPr lang="uk-UA" sz="2400" b="1" dirty="0"/>
          </a:p>
        </p:txBody>
      </p:sp>
      <p:sp>
        <p:nvSpPr>
          <p:cNvPr id="5" name="Прямоугольник 4"/>
          <p:cNvSpPr/>
          <p:nvPr/>
        </p:nvSpPr>
        <p:spPr>
          <a:xfrm>
            <a:off x="93300" y="3855606"/>
            <a:ext cx="12015386" cy="707886"/>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p>
            <a:pPr indent="363538" algn="just">
              <a:spcBef>
                <a:spcPct val="0"/>
              </a:spcBef>
            </a:pPr>
            <a:r>
              <a:rPr lang="uk-UA" sz="2000" b="1" dirty="0">
                <a:solidFill>
                  <a:srgbClr val="C00000"/>
                </a:solidFill>
                <a:latin typeface="+mj-lt"/>
                <a:ea typeface="+mj-ea"/>
                <a:cs typeface="+mj-cs"/>
              </a:rPr>
              <a:t>Вимоги щодо обсягу програми визначені статтею 5 Закону України «Про вищу освіту», а також можуть конкретизуватися у стандартах вищої освіти.</a:t>
            </a:r>
          </a:p>
        </p:txBody>
      </p:sp>
      <p:pic>
        <p:nvPicPr>
          <p:cNvPr id="10" name="Рисунок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69131"/>
            <a:ext cx="2857500" cy="1562100"/>
          </a:xfrm>
          <a:prstGeom prst="rect">
            <a:avLst/>
          </a:prstGeom>
        </p:spPr>
      </p:pic>
      <p:pic>
        <p:nvPicPr>
          <p:cNvPr id="11" name="Рисунок 10"/>
          <p:cNvPicPr>
            <a:picLocks noChangeAspect="1"/>
          </p:cNvPicPr>
          <p:nvPr/>
        </p:nvPicPr>
        <p:blipFill rotWithShape="1">
          <a:blip r:embed="rId3">
            <a:extLst>
              <a:ext uri="{28A0092B-C50C-407E-A947-70E740481C1C}">
                <a14:useLocalDpi xmlns:a14="http://schemas.microsoft.com/office/drawing/2010/main" val="0"/>
              </a:ext>
            </a:extLst>
          </a:blip>
          <a:srcRect l="2833" t="2406" r="76322" b="71285"/>
          <a:stretch/>
        </p:blipFill>
        <p:spPr>
          <a:xfrm>
            <a:off x="11083896" y="0"/>
            <a:ext cx="683663" cy="876300"/>
          </a:xfrm>
          <a:prstGeom prst="rect">
            <a:avLst/>
          </a:prstGeom>
        </p:spPr>
      </p:pic>
      <p:sp>
        <p:nvSpPr>
          <p:cNvPr id="12" name="Прямоугольник 11"/>
          <p:cNvSpPr/>
          <p:nvPr/>
        </p:nvSpPr>
        <p:spPr>
          <a:xfrm>
            <a:off x="6469295" y="176540"/>
            <a:ext cx="4706705" cy="523220"/>
          </a:xfrm>
          <a:prstGeom prst="rect">
            <a:avLst/>
          </a:prstGeom>
        </p:spPr>
        <p:txBody>
          <a:bodyPr wrap="square">
            <a:spAutoFit/>
          </a:bodyPr>
          <a:lstStyle/>
          <a:p>
            <a:r>
              <a:rPr lang="uk-UA" sz="2800" b="1" dirty="0">
                <a:solidFill>
                  <a:schemeClr val="bg1"/>
                </a:solidFill>
              </a:rPr>
              <a:t>НУ «Запорізька політехніка»</a:t>
            </a:r>
            <a:endParaRPr lang="ru-RU" sz="2800" dirty="0">
              <a:solidFill>
                <a:schemeClr val="bg1"/>
              </a:solidFill>
            </a:endParaRPr>
          </a:p>
        </p:txBody>
      </p:sp>
      <p:sp>
        <p:nvSpPr>
          <p:cNvPr id="13" name="Номер слайда 12"/>
          <p:cNvSpPr>
            <a:spLocks noGrp="1"/>
          </p:cNvSpPr>
          <p:nvPr>
            <p:ph type="sldNum" sz="quarter" idx="12"/>
          </p:nvPr>
        </p:nvSpPr>
        <p:spPr/>
        <p:txBody>
          <a:bodyPr/>
          <a:lstStyle/>
          <a:p>
            <a:fld id="{9BE267BB-4AD8-4361-8BF1-B2F5492F9099}" type="slidenum">
              <a:rPr lang="ru-RU" smtClean="0"/>
              <a:t>10</a:t>
            </a:fld>
            <a:endParaRPr lang="ru-RU"/>
          </a:p>
        </p:txBody>
      </p:sp>
    </p:spTree>
    <p:extLst>
      <p:ext uri="{BB962C8B-B14F-4D97-AF65-F5344CB8AC3E}">
        <p14:creationId xmlns:p14="http://schemas.microsoft.com/office/powerpoint/2010/main" val="26298895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948584"/>
            <a:ext cx="12192000" cy="538385"/>
          </a:xfrm>
        </p:spPr>
        <p:txBody>
          <a:bodyPr vert="horz" lIns="91440" tIns="45720" rIns="91440" bIns="45720" rtlCol="0" anchor="ctr">
            <a:noAutofit/>
          </a:bodyPr>
          <a:lstStyle/>
          <a:p>
            <a:r>
              <a:rPr lang="uk-UA" sz="3600" b="1" dirty="0">
                <a:solidFill>
                  <a:srgbClr val="C00000"/>
                </a:solidFill>
              </a:rPr>
              <a:t>Критерій 2</a:t>
            </a:r>
            <a:r>
              <a:rPr lang="uk-UA" sz="3600" b="1" dirty="0"/>
              <a:t> Структура та зміст ОП</a:t>
            </a:r>
            <a:endParaRPr lang="ru-RU" sz="3600" b="1" dirty="0"/>
          </a:p>
        </p:txBody>
      </p:sp>
      <p:sp>
        <p:nvSpPr>
          <p:cNvPr id="6" name="Місце для вмісту 2"/>
          <p:cNvSpPr txBox="1">
            <a:spLocks/>
          </p:cNvSpPr>
          <p:nvPr/>
        </p:nvSpPr>
        <p:spPr>
          <a:xfrm>
            <a:off x="88307" y="1474188"/>
            <a:ext cx="12015386" cy="1631091"/>
          </a:xfrm>
          <a:prstGeom prst="rect">
            <a:avLst/>
          </a:prstGeom>
        </p:spPr>
        <p:txBody>
          <a:bodyPr vert="horz" lIns="91440" tIns="45720" rIns="91440" bIns="45720" rtlCol="0" anchor="ctr">
            <a:noAutofit/>
          </a:bodyPr>
          <a:lstStyle>
            <a:lvl1pPr marL="228600" indent="-228600" algn="l" defTabSz="914400" rtl="0" eaLnBrk="1" latinLnBrk="0" hangingPunct="1">
              <a:lnSpc>
                <a:spcPct val="114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4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4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4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4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778125" indent="-2778125" algn="just">
              <a:buFont typeface="Arial" panose="020B0604020202020204" pitchFamily="34" charset="0"/>
              <a:buNone/>
            </a:pPr>
            <a:r>
              <a:rPr lang="uk-UA" sz="2800" b="1" i="1" dirty="0" err="1">
                <a:latin typeface="Times New Roman" panose="02020603050405020304" pitchFamily="18" charset="0"/>
                <a:cs typeface="Times New Roman" panose="02020603050405020304" pitchFamily="18" charset="0"/>
              </a:rPr>
              <a:t>Підкритерій</a:t>
            </a:r>
            <a:r>
              <a:rPr lang="uk-UA" sz="2800" b="1" i="1" dirty="0">
                <a:latin typeface="Times New Roman" panose="02020603050405020304" pitchFamily="18" charset="0"/>
                <a:cs typeface="Times New Roman" panose="02020603050405020304" pitchFamily="18" charset="0"/>
              </a:rPr>
              <a:t> 2.2 </a:t>
            </a:r>
            <a:r>
              <a:rPr lang="uk-UA" sz="2400" dirty="0">
                <a:latin typeface="Times New Roman" panose="02020603050405020304" pitchFamily="18" charset="0"/>
                <a:cs typeface="Times New Roman" panose="02020603050405020304" pitchFamily="18" charset="0"/>
              </a:rPr>
              <a:t>Зміст освітньої програми має чітку структуру; освітні компоненти, включені до освітньої програми, становлять логічну взаємопов’язану систему та в сукупності дають можливість досягти заявлених цілей та програмних результатів навчання.</a:t>
            </a:r>
            <a:endParaRPr lang="ru-RU" sz="2400" dirty="0">
              <a:latin typeface="Times New Roman" panose="02020603050405020304" pitchFamily="18" charset="0"/>
              <a:cs typeface="Times New Roman" panose="02020603050405020304" pitchFamily="18" charset="0"/>
            </a:endParaRPr>
          </a:p>
        </p:txBody>
      </p:sp>
      <p:sp>
        <p:nvSpPr>
          <p:cNvPr id="10" name="Прямоугольник 9"/>
          <p:cNvSpPr/>
          <p:nvPr/>
        </p:nvSpPr>
        <p:spPr>
          <a:xfrm>
            <a:off x="88307" y="3177849"/>
            <a:ext cx="12015386" cy="3680151"/>
          </a:xfrm>
          <a:prstGeom prst="rect">
            <a:avLst/>
          </a:prstGeom>
          <a:solidFill>
            <a:schemeClr val="accent1">
              <a:lumMod val="20000"/>
              <a:lumOff val="80000"/>
            </a:schemeClr>
          </a:solidFill>
        </p:spPr>
        <p:txBody>
          <a:bodyPr vert="horz" lIns="91440" tIns="45720" rIns="91440" bIns="45720" rtlCol="0" anchor="ctr">
            <a:noAutofit/>
          </a:bodyPr>
          <a:lstStyle/>
          <a:p>
            <a:pPr marL="342900" indent="-342900" algn="just">
              <a:spcBef>
                <a:spcPct val="0"/>
              </a:spcBef>
              <a:buFont typeface="Arial" panose="020B0604020202020204" pitchFamily="34" charset="0"/>
              <a:buChar char="•"/>
            </a:pPr>
            <a:r>
              <a:rPr lang="uk-UA" sz="2000" b="1" dirty="0">
                <a:latin typeface="+mj-lt"/>
                <a:ea typeface="+mj-ea"/>
                <a:cs typeface="+mj-cs"/>
              </a:rPr>
              <a:t>Чітка структура</a:t>
            </a:r>
            <a:r>
              <a:rPr lang="uk-UA" sz="2000" b="1" dirty="0"/>
              <a:t> – </a:t>
            </a:r>
            <a:r>
              <a:rPr lang="uk-UA" sz="2000" b="1" dirty="0">
                <a:latin typeface="+mj-lt"/>
                <a:ea typeface="+mj-ea"/>
                <a:cs typeface="+mj-cs"/>
              </a:rPr>
              <a:t>ОП є структурованою за семестрами/роками навчання. </a:t>
            </a:r>
          </a:p>
          <a:p>
            <a:pPr marL="342900" indent="-342900" algn="just">
              <a:spcBef>
                <a:spcPct val="0"/>
              </a:spcBef>
              <a:buFont typeface="Arial" panose="020B0604020202020204" pitchFamily="34" charset="0"/>
              <a:buChar char="•"/>
            </a:pPr>
            <a:r>
              <a:rPr lang="uk-UA" sz="2000" b="1" dirty="0">
                <a:latin typeface="+mj-lt"/>
                <a:ea typeface="+mj-ea"/>
                <a:cs typeface="+mj-cs"/>
              </a:rPr>
              <a:t>Взаємопов’язаність освітніх компонентів</a:t>
            </a:r>
            <a:r>
              <a:rPr lang="uk-UA" sz="2000" b="1" dirty="0"/>
              <a:t> – </a:t>
            </a:r>
            <a:r>
              <a:rPr lang="uk-UA" sz="2000" b="1" dirty="0">
                <a:latin typeface="+mj-lt"/>
                <a:ea typeface="+mj-ea"/>
                <a:cs typeface="+mj-cs"/>
              </a:rPr>
              <a:t>вони підпорядковані певній </a:t>
            </a:r>
            <a:r>
              <a:rPr lang="uk-UA" sz="2000" b="1" dirty="0" err="1">
                <a:latin typeface="+mj-lt"/>
                <a:ea typeface="+mj-ea"/>
                <a:cs typeface="+mj-cs"/>
              </a:rPr>
              <a:t>логіці</a:t>
            </a:r>
            <a:r>
              <a:rPr lang="uk-UA" sz="2000" b="1" dirty="0">
                <a:latin typeface="+mj-lt"/>
                <a:ea typeface="+mj-ea"/>
                <a:cs typeface="+mj-cs"/>
              </a:rPr>
              <a:t> навчання і викладання (</a:t>
            </a:r>
            <a:r>
              <a:rPr lang="uk-UA" sz="2000" i="1" dirty="0">
                <a:latin typeface="+mj-lt"/>
                <a:ea typeface="+mj-ea"/>
                <a:cs typeface="+mj-cs"/>
              </a:rPr>
              <a:t>особливо це стосується тих освітніх компонентів, що є передумовами для вивчення інших</a:t>
            </a:r>
            <a:r>
              <a:rPr lang="uk-UA" sz="2000" b="1" dirty="0">
                <a:latin typeface="+mj-lt"/>
                <a:ea typeface="+mj-ea"/>
                <a:cs typeface="+mj-cs"/>
              </a:rPr>
              <a:t>).</a:t>
            </a:r>
          </a:p>
          <a:p>
            <a:pPr marL="342900" indent="-342900" algn="just">
              <a:spcBef>
                <a:spcPct val="0"/>
              </a:spcBef>
              <a:buFont typeface="Arial" panose="020B0604020202020204" pitchFamily="34" charset="0"/>
              <a:buChar char="•"/>
            </a:pPr>
            <a:r>
              <a:rPr lang="uk-UA" sz="2000" b="1" dirty="0">
                <a:latin typeface="+mj-lt"/>
                <a:ea typeface="+mj-ea"/>
                <a:cs typeface="+mj-cs"/>
              </a:rPr>
              <a:t>Обов’язкові освітні компоненти, включені до ОП, мають у сукупності призводити до досягнення програмних результатів навчання. </a:t>
            </a:r>
          </a:p>
          <a:p>
            <a:pPr marL="342900" indent="-342900" algn="just">
              <a:spcBef>
                <a:spcPct val="0"/>
              </a:spcBef>
              <a:buFont typeface="Arial" panose="020B0604020202020204" pitchFamily="34" charset="0"/>
              <a:buChar char="•"/>
            </a:pPr>
            <a:r>
              <a:rPr lang="uk-UA" sz="2000" b="1" dirty="0">
                <a:latin typeface="+mj-lt"/>
                <a:ea typeface="+mj-ea"/>
                <a:cs typeface="+mj-cs"/>
              </a:rPr>
              <a:t>Результати навчання повинні корелювати із загальними </a:t>
            </a:r>
            <a:r>
              <a:rPr lang="uk-UA" sz="2000" b="1" dirty="0" err="1">
                <a:latin typeface="+mj-lt"/>
                <a:ea typeface="+mj-ea"/>
                <a:cs typeface="+mj-cs"/>
              </a:rPr>
              <a:t>компетентностями</a:t>
            </a:r>
            <a:r>
              <a:rPr lang="uk-UA" sz="2000" b="1" dirty="0">
                <a:latin typeface="+mj-lt"/>
                <a:ea typeface="+mj-ea"/>
                <a:cs typeface="+mj-cs"/>
              </a:rPr>
              <a:t> та забезпечуються вивченням дисциплін гуманітарного циклу (</a:t>
            </a:r>
            <a:r>
              <a:rPr lang="uk-UA" sz="2000" i="1" dirty="0">
                <a:latin typeface="+mj-lt"/>
                <a:ea typeface="+mj-ea"/>
                <a:cs typeface="+mj-cs"/>
              </a:rPr>
              <a:t>українську мову, англійську мову, філософію, історію України тощо</a:t>
            </a:r>
            <a:r>
              <a:rPr lang="uk-UA" sz="2000" b="1" dirty="0">
                <a:latin typeface="+mj-lt"/>
                <a:ea typeface="+mj-ea"/>
                <a:cs typeface="+mj-cs"/>
              </a:rPr>
              <a:t>).</a:t>
            </a:r>
          </a:p>
          <a:p>
            <a:pPr marL="342900" indent="-342900" algn="just">
              <a:spcBef>
                <a:spcPct val="0"/>
              </a:spcBef>
              <a:buFont typeface="Arial" panose="020B0604020202020204" pitchFamily="34" charset="0"/>
              <a:buChar char="•"/>
            </a:pPr>
            <a:r>
              <a:rPr lang="uk-UA" sz="2000" b="1" dirty="0">
                <a:latin typeface="+mj-lt"/>
                <a:ea typeface="+mj-ea"/>
                <a:cs typeface="+mj-cs"/>
              </a:rPr>
              <a:t>Певні програмні РН не можуть бути забезпечені тільки за рахунок дисциплін вільного вибору студента,  адже тоді досягнення цих РН у залежність від реалізації студентом свого права на вибір тих чи інших дисциплін.</a:t>
            </a:r>
          </a:p>
          <a:p>
            <a:pPr marL="342900" indent="-342900" algn="just">
              <a:spcBef>
                <a:spcPct val="0"/>
              </a:spcBef>
              <a:buFont typeface="Arial" panose="020B0604020202020204" pitchFamily="34" charset="0"/>
              <a:buChar char="•"/>
            </a:pPr>
            <a:r>
              <a:rPr lang="uk-UA" sz="2000" b="1" dirty="0">
                <a:latin typeface="+mj-lt"/>
                <a:ea typeface="+mj-ea"/>
                <a:cs typeface="+mj-cs"/>
              </a:rPr>
              <a:t>Обов’язковим є досягнення програмних РН. Засоби досягнення цих РН – конкретні освітні компоненти та їх поєднання – визначаються ЗВО самостійно.</a:t>
            </a:r>
          </a:p>
        </p:txBody>
      </p:sp>
      <p:pic>
        <p:nvPicPr>
          <p:cNvPr id="7" name="Рисунок 6"/>
          <p:cNvPicPr>
            <a:picLocks noChangeAspect="1"/>
          </p:cNvPicPr>
          <p:nvPr/>
        </p:nvPicPr>
        <p:blipFill rotWithShape="1">
          <a:blip r:embed="rId2">
            <a:extLst>
              <a:ext uri="{28A0092B-C50C-407E-A947-70E740481C1C}">
                <a14:useLocalDpi xmlns:a14="http://schemas.microsoft.com/office/drawing/2010/main" val="0"/>
              </a:ext>
            </a:extLst>
          </a:blip>
          <a:srcRect l="2833" t="2406" r="76322" b="71285"/>
          <a:stretch/>
        </p:blipFill>
        <p:spPr>
          <a:xfrm>
            <a:off x="11083896" y="0"/>
            <a:ext cx="683663" cy="876300"/>
          </a:xfrm>
          <a:prstGeom prst="rect">
            <a:avLst/>
          </a:prstGeom>
        </p:spPr>
      </p:pic>
      <p:sp>
        <p:nvSpPr>
          <p:cNvPr id="8" name="Прямоугольник 7"/>
          <p:cNvSpPr/>
          <p:nvPr/>
        </p:nvSpPr>
        <p:spPr>
          <a:xfrm>
            <a:off x="6469295" y="176540"/>
            <a:ext cx="4706705" cy="523220"/>
          </a:xfrm>
          <a:prstGeom prst="rect">
            <a:avLst/>
          </a:prstGeom>
        </p:spPr>
        <p:txBody>
          <a:bodyPr wrap="square">
            <a:spAutoFit/>
          </a:bodyPr>
          <a:lstStyle/>
          <a:p>
            <a:r>
              <a:rPr lang="uk-UA" sz="2800" b="1" dirty="0">
                <a:solidFill>
                  <a:schemeClr val="bg1"/>
                </a:solidFill>
              </a:rPr>
              <a:t>НУ «Запорізька політехніка»</a:t>
            </a:r>
            <a:endParaRPr lang="ru-RU" sz="2800" dirty="0">
              <a:solidFill>
                <a:schemeClr val="bg1"/>
              </a:solidFill>
            </a:endParaRPr>
          </a:p>
        </p:txBody>
      </p:sp>
      <p:sp>
        <p:nvSpPr>
          <p:cNvPr id="5" name="Номер слайда 4"/>
          <p:cNvSpPr>
            <a:spLocks noGrp="1"/>
          </p:cNvSpPr>
          <p:nvPr>
            <p:ph type="sldNum" sz="quarter" idx="12"/>
          </p:nvPr>
        </p:nvSpPr>
        <p:spPr/>
        <p:txBody>
          <a:bodyPr/>
          <a:lstStyle/>
          <a:p>
            <a:fld id="{9BE267BB-4AD8-4361-8BF1-B2F5492F9099}" type="slidenum">
              <a:rPr lang="ru-RU" smtClean="0"/>
              <a:t>11</a:t>
            </a:fld>
            <a:endParaRPr lang="ru-RU"/>
          </a:p>
        </p:txBody>
      </p:sp>
    </p:spTree>
    <p:extLst>
      <p:ext uri="{BB962C8B-B14F-4D97-AF65-F5344CB8AC3E}">
        <p14:creationId xmlns:p14="http://schemas.microsoft.com/office/powerpoint/2010/main" val="21623574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0" y="1606609"/>
            <a:ext cx="12097265" cy="1173661"/>
          </a:xfrm>
        </p:spPr>
        <p:txBody>
          <a:bodyPr vert="horz" lIns="91440" tIns="45720" rIns="91440" bIns="45720" rtlCol="0" anchor="ctr">
            <a:noAutofit/>
          </a:bodyPr>
          <a:lstStyle/>
          <a:p>
            <a:pPr marL="2779713" indent="-2779713" algn="just">
              <a:buNone/>
            </a:pPr>
            <a:r>
              <a:rPr lang="uk-UA" sz="2800" b="1" i="1" dirty="0" err="1">
                <a:latin typeface="Times New Roman" panose="02020603050405020304" pitchFamily="18" charset="0"/>
                <a:cs typeface="Times New Roman" panose="02020603050405020304" pitchFamily="18" charset="0"/>
              </a:rPr>
              <a:t>Підкритерій</a:t>
            </a:r>
            <a:r>
              <a:rPr lang="uk-UA" sz="2800" b="1" i="1" dirty="0">
                <a:latin typeface="Times New Roman" panose="02020603050405020304" pitchFamily="18" charset="0"/>
                <a:cs typeface="Times New Roman" panose="02020603050405020304" pitchFamily="18" charset="0"/>
              </a:rPr>
              <a:t> 2.3 </a:t>
            </a:r>
            <a:r>
              <a:rPr lang="uk-UA" sz="2400" dirty="0">
                <a:latin typeface="Times New Roman" panose="02020603050405020304" pitchFamily="18" charset="0"/>
                <a:cs typeface="Times New Roman" panose="02020603050405020304" pitchFamily="18" charset="0"/>
              </a:rPr>
              <a:t>Зміст освітньої програми відповідає предметній області визначеної для неї спеціальності, або спеціальностям, якщо освітня програма є міждисциплінарною.</a:t>
            </a:r>
            <a:endParaRPr lang="ru-RU" sz="2400" dirty="0">
              <a:latin typeface="Times New Roman" panose="02020603050405020304" pitchFamily="18" charset="0"/>
              <a:cs typeface="Times New Roman" panose="02020603050405020304" pitchFamily="18" charset="0"/>
            </a:endParaRPr>
          </a:p>
        </p:txBody>
      </p:sp>
      <p:sp>
        <p:nvSpPr>
          <p:cNvPr id="6" name="Заголовок 1"/>
          <p:cNvSpPr>
            <a:spLocks noGrp="1"/>
          </p:cNvSpPr>
          <p:nvPr>
            <p:ph type="title"/>
          </p:nvPr>
        </p:nvSpPr>
        <p:spPr>
          <a:xfrm>
            <a:off x="0" y="948584"/>
            <a:ext cx="12192000" cy="538385"/>
          </a:xfrm>
        </p:spPr>
        <p:txBody>
          <a:bodyPr vert="horz" lIns="91440" tIns="45720" rIns="91440" bIns="45720" rtlCol="0" anchor="ctr">
            <a:noAutofit/>
          </a:bodyPr>
          <a:lstStyle/>
          <a:p>
            <a:r>
              <a:rPr lang="uk-UA" sz="3600" b="1" dirty="0">
                <a:solidFill>
                  <a:srgbClr val="C00000"/>
                </a:solidFill>
              </a:rPr>
              <a:t>Критерій 2</a:t>
            </a:r>
            <a:r>
              <a:rPr lang="uk-UA" sz="3600" b="1" dirty="0"/>
              <a:t> Структура та зміст ОП</a:t>
            </a:r>
            <a:endParaRPr lang="ru-RU" sz="3600" b="1" dirty="0"/>
          </a:p>
        </p:txBody>
      </p:sp>
      <p:sp>
        <p:nvSpPr>
          <p:cNvPr id="8" name="Заголовок 1"/>
          <p:cNvSpPr txBox="1">
            <a:spLocks/>
          </p:cNvSpPr>
          <p:nvPr/>
        </p:nvSpPr>
        <p:spPr>
          <a:xfrm>
            <a:off x="88307" y="2899910"/>
            <a:ext cx="12015386" cy="3821566"/>
          </a:xfrm>
          <a:prstGeom prst="rect">
            <a:avLst/>
          </a:prstGeom>
          <a:solidFill>
            <a:schemeClr val="accent1">
              <a:lumMod val="20000"/>
              <a:lumOff val="8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42900" indent="-342900" algn="just">
              <a:lnSpc>
                <a:spcPct val="100000"/>
              </a:lnSpc>
              <a:buFont typeface="Arial" panose="020B0604020202020204" pitchFamily="34" charset="0"/>
              <a:buChar char="•"/>
            </a:pPr>
            <a:r>
              <a:rPr lang="uk-UA" sz="2000" b="1" dirty="0"/>
              <a:t>Відповідність освітніх (</a:t>
            </a:r>
            <a:r>
              <a:rPr lang="uk-UA" sz="2000" i="1" dirty="0"/>
              <a:t>нормативних</a:t>
            </a:r>
            <a:r>
              <a:rPr lang="uk-UA" sz="2000" b="1" dirty="0"/>
              <a:t>) компонентів спеціальності. </a:t>
            </a:r>
          </a:p>
          <a:p>
            <a:pPr marL="342900" indent="-342900" algn="just">
              <a:lnSpc>
                <a:spcPct val="100000"/>
              </a:lnSpc>
              <a:buFont typeface="Arial" panose="020B0604020202020204" pitchFamily="34" charset="0"/>
              <a:buChar char="•"/>
            </a:pPr>
            <a:r>
              <a:rPr lang="uk-UA" sz="2000" b="1" dirty="0"/>
              <a:t>Вимога </a:t>
            </a:r>
            <a:r>
              <a:rPr lang="uk-UA" sz="2000" b="1" dirty="0" err="1"/>
              <a:t>підкритерію</a:t>
            </a:r>
            <a:r>
              <a:rPr lang="uk-UA" sz="2000" b="1" dirty="0"/>
              <a:t> 2.3 не перешкоджає вміщувати до ОП будь-яких спеціальностей дисципліни з вивчення української та іноземних мов, а також дисципліни «гуманітарного» спрямування. Але необхідно обґрунтувати це рішення у контексті цілей ОП і програмних РН або дотримання вимог стандарту вищої освіти.</a:t>
            </a:r>
          </a:p>
          <a:p>
            <a:pPr marL="342900" indent="-342900" algn="just">
              <a:lnSpc>
                <a:spcPct val="100000"/>
              </a:lnSpc>
              <a:buFont typeface="Arial" panose="020B0604020202020204" pitchFamily="34" charset="0"/>
              <a:buChar char="•"/>
            </a:pPr>
            <a:r>
              <a:rPr lang="uk-UA" sz="2000" b="1" dirty="0"/>
              <a:t>Обов’язковість низки дисциплін </a:t>
            </a:r>
            <a:r>
              <a:rPr lang="uk-UA" sz="2000" b="1" i="1" dirty="0"/>
              <a:t>(</a:t>
            </a:r>
            <a:r>
              <a:rPr lang="uk-UA" sz="2000" b="1" i="1" dirty="0">
                <a:solidFill>
                  <a:srgbClr val="C00000"/>
                </a:solidFill>
              </a:rPr>
              <a:t>«Охорона праці», «Безпека життєдіяльності», «Фізичне виховання»</a:t>
            </a:r>
            <a:r>
              <a:rPr lang="uk-UA" sz="2000" b="1" dirty="0"/>
              <a:t>). Якщо ЗВО приймає рішення включати ці дисципліни до ОП, він має надати цьому раціональне пояснення, зокрема у контексті позицій заінтересованих сторін, у т. ч. самих здобувачів вищої освіти.</a:t>
            </a:r>
          </a:p>
          <a:p>
            <a:pPr algn="ctr">
              <a:lnSpc>
                <a:spcPct val="100000"/>
              </a:lnSpc>
            </a:pPr>
            <a:endParaRPr lang="uk-UA" sz="2000" b="1" dirty="0">
              <a:solidFill>
                <a:srgbClr val="C00000"/>
              </a:solidFill>
              <a:effectLst>
                <a:outerShdw blurRad="38100" dist="38100" dir="2700000" algn="tl">
                  <a:srgbClr val="000000">
                    <a:alpha val="43137"/>
                  </a:srgbClr>
                </a:outerShdw>
              </a:effectLst>
            </a:endParaRPr>
          </a:p>
        </p:txBody>
      </p:sp>
      <p:pic>
        <p:nvPicPr>
          <p:cNvPr id="7" name="Рисунок 6"/>
          <p:cNvPicPr>
            <a:picLocks noChangeAspect="1"/>
          </p:cNvPicPr>
          <p:nvPr/>
        </p:nvPicPr>
        <p:blipFill rotWithShape="1">
          <a:blip r:embed="rId2">
            <a:extLst>
              <a:ext uri="{28A0092B-C50C-407E-A947-70E740481C1C}">
                <a14:useLocalDpi xmlns:a14="http://schemas.microsoft.com/office/drawing/2010/main" val="0"/>
              </a:ext>
            </a:extLst>
          </a:blip>
          <a:srcRect l="2833" t="2406" r="76322" b="71285"/>
          <a:stretch/>
        </p:blipFill>
        <p:spPr>
          <a:xfrm>
            <a:off x="11083896" y="0"/>
            <a:ext cx="683663" cy="876300"/>
          </a:xfrm>
          <a:prstGeom prst="rect">
            <a:avLst/>
          </a:prstGeom>
        </p:spPr>
      </p:pic>
      <p:sp>
        <p:nvSpPr>
          <p:cNvPr id="9" name="Прямоугольник 8"/>
          <p:cNvSpPr/>
          <p:nvPr/>
        </p:nvSpPr>
        <p:spPr>
          <a:xfrm>
            <a:off x="6469295" y="176540"/>
            <a:ext cx="4706705" cy="523220"/>
          </a:xfrm>
          <a:prstGeom prst="rect">
            <a:avLst/>
          </a:prstGeom>
        </p:spPr>
        <p:txBody>
          <a:bodyPr wrap="square">
            <a:spAutoFit/>
          </a:bodyPr>
          <a:lstStyle/>
          <a:p>
            <a:r>
              <a:rPr lang="uk-UA" sz="2800" b="1" dirty="0">
                <a:solidFill>
                  <a:schemeClr val="bg1"/>
                </a:solidFill>
              </a:rPr>
              <a:t>НУ «Запорізька політехніка»</a:t>
            </a:r>
            <a:endParaRPr lang="ru-RU" sz="2800" dirty="0">
              <a:solidFill>
                <a:schemeClr val="bg1"/>
              </a:solidFill>
            </a:endParaRPr>
          </a:p>
        </p:txBody>
      </p:sp>
      <p:sp>
        <p:nvSpPr>
          <p:cNvPr id="5" name="Номер слайда 4"/>
          <p:cNvSpPr>
            <a:spLocks noGrp="1"/>
          </p:cNvSpPr>
          <p:nvPr>
            <p:ph type="sldNum" sz="quarter" idx="12"/>
          </p:nvPr>
        </p:nvSpPr>
        <p:spPr/>
        <p:txBody>
          <a:bodyPr/>
          <a:lstStyle/>
          <a:p>
            <a:fld id="{9BE267BB-4AD8-4361-8BF1-B2F5492F9099}" type="slidenum">
              <a:rPr lang="ru-RU" smtClean="0"/>
              <a:t>12</a:t>
            </a:fld>
            <a:endParaRPr lang="ru-RU"/>
          </a:p>
        </p:txBody>
      </p:sp>
    </p:spTree>
    <p:extLst>
      <p:ext uri="{BB962C8B-B14F-4D97-AF65-F5344CB8AC3E}">
        <p14:creationId xmlns:p14="http://schemas.microsoft.com/office/powerpoint/2010/main" val="43050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p:cNvSpPr>
            <a:spLocks noGrp="1"/>
          </p:cNvSpPr>
          <p:nvPr>
            <p:ph type="title"/>
          </p:nvPr>
        </p:nvSpPr>
        <p:spPr>
          <a:xfrm>
            <a:off x="0" y="948584"/>
            <a:ext cx="12192000" cy="538385"/>
          </a:xfrm>
        </p:spPr>
        <p:txBody>
          <a:bodyPr vert="horz" lIns="91440" tIns="45720" rIns="91440" bIns="45720" rtlCol="0" anchor="ctr">
            <a:noAutofit/>
          </a:bodyPr>
          <a:lstStyle/>
          <a:p>
            <a:r>
              <a:rPr lang="uk-UA" sz="3600" b="1" dirty="0">
                <a:solidFill>
                  <a:srgbClr val="C00000"/>
                </a:solidFill>
              </a:rPr>
              <a:t>Критерій 2</a:t>
            </a:r>
            <a:r>
              <a:rPr lang="uk-UA" sz="3600" b="1" dirty="0"/>
              <a:t> Структура та зміст ОП</a:t>
            </a:r>
            <a:endParaRPr lang="ru-RU" sz="3600" b="1" dirty="0"/>
          </a:p>
        </p:txBody>
      </p:sp>
      <p:sp>
        <p:nvSpPr>
          <p:cNvPr id="7" name="Місце для вмісту 2"/>
          <p:cNvSpPr txBox="1">
            <a:spLocks/>
          </p:cNvSpPr>
          <p:nvPr/>
        </p:nvSpPr>
        <p:spPr>
          <a:xfrm>
            <a:off x="0" y="1531452"/>
            <a:ext cx="12097265" cy="1682252"/>
          </a:xfrm>
          <a:prstGeom prst="rect">
            <a:avLst/>
          </a:prstGeom>
        </p:spPr>
        <p:txBody>
          <a:bodyPr vert="horz" lIns="91440" tIns="45720" rIns="91440" bIns="45720" rtlCol="0" anchor="ctr">
            <a:noAutofit/>
          </a:bodyPr>
          <a:lstStyle>
            <a:lvl1pPr marL="228600" indent="-228600" algn="l" defTabSz="914400" rtl="0" eaLnBrk="1" latinLnBrk="0" hangingPunct="1">
              <a:lnSpc>
                <a:spcPct val="114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4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4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4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4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693988" indent="-2693988" algn="just">
              <a:buFont typeface="Arial" panose="020B0604020202020204" pitchFamily="34" charset="0"/>
              <a:buNone/>
            </a:pPr>
            <a:r>
              <a:rPr lang="uk-UA" sz="2800" b="1" i="1" dirty="0" err="1">
                <a:latin typeface="Times New Roman" panose="02020603050405020304" pitchFamily="18" charset="0"/>
                <a:cs typeface="Times New Roman" panose="02020603050405020304" pitchFamily="18" charset="0"/>
              </a:rPr>
              <a:t>Підкритерій</a:t>
            </a:r>
            <a:r>
              <a:rPr lang="uk-UA" sz="2800" b="1" i="1" dirty="0">
                <a:latin typeface="Times New Roman" panose="02020603050405020304" pitchFamily="18" charset="0"/>
                <a:cs typeface="Times New Roman" panose="02020603050405020304" pitchFamily="18" charset="0"/>
              </a:rPr>
              <a:t> 2.4 </a:t>
            </a:r>
            <a:r>
              <a:rPr lang="uk-UA" sz="2400" dirty="0">
                <a:latin typeface="Times New Roman" panose="02020603050405020304" pitchFamily="18" charset="0"/>
                <a:cs typeface="Times New Roman" panose="02020603050405020304" pitchFamily="18" charset="0"/>
              </a:rPr>
              <a:t>Структура освітньої програми передбачає можливість для формування індивідуальної освітньої траєкторії, зокрема </a:t>
            </a:r>
            <a:br>
              <a:rPr lang="uk-UA"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через індивідуальний вибір здобувачами вищої освіти навчальних дисциплін в обсязі, передбаченому законодавством.</a:t>
            </a:r>
            <a:endParaRPr lang="ru-RU" sz="2400" dirty="0">
              <a:latin typeface="Times New Roman" panose="02020603050405020304" pitchFamily="18" charset="0"/>
              <a:cs typeface="Times New Roman" panose="02020603050405020304" pitchFamily="18" charset="0"/>
            </a:endParaRPr>
          </a:p>
        </p:txBody>
      </p:sp>
      <p:sp>
        <p:nvSpPr>
          <p:cNvPr id="8" name="Заголовок 1"/>
          <p:cNvSpPr txBox="1">
            <a:spLocks/>
          </p:cNvSpPr>
          <p:nvPr/>
        </p:nvSpPr>
        <p:spPr>
          <a:xfrm>
            <a:off x="88307" y="4674999"/>
            <a:ext cx="12015386" cy="2141044"/>
          </a:xfrm>
          <a:prstGeom prst="rect">
            <a:avLst/>
          </a:prstGeom>
          <a:solidFill>
            <a:schemeClr val="accent1">
              <a:lumMod val="20000"/>
              <a:lumOff val="8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42900" indent="-342900" algn="just">
              <a:lnSpc>
                <a:spcPct val="100000"/>
              </a:lnSpc>
              <a:buFont typeface="Arial" panose="020B0604020202020204" pitchFamily="34" charset="0"/>
              <a:buChar char="•"/>
            </a:pPr>
            <a:r>
              <a:rPr lang="uk-UA" sz="2000" b="1" dirty="0"/>
              <a:t>вільний індивідуальний вибір навчальних дисциплін (</a:t>
            </a:r>
            <a:r>
              <a:rPr lang="uk-UA" sz="2000" i="1" dirty="0"/>
              <a:t>представлених у вибірковій частині ОП</a:t>
            </a:r>
            <a:r>
              <a:rPr lang="uk-UA" sz="2000" b="1" dirty="0"/>
              <a:t>);</a:t>
            </a:r>
          </a:p>
          <a:p>
            <a:pPr marL="342900" indent="-342900" algn="just">
              <a:lnSpc>
                <a:spcPct val="100000"/>
              </a:lnSpc>
              <a:buFont typeface="Arial" panose="020B0604020202020204" pitchFamily="34" charset="0"/>
              <a:buChar char="•"/>
            </a:pPr>
            <a:r>
              <a:rPr lang="uk-UA" sz="2000" b="1" dirty="0"/>
              <a:t>можливість індивідуального вибору способу вивчення навчальної дисципліни – традиційна, змішана форма, он-лайн навчання;</a:t>
            </a:r>
          </a:p>
          <a:p>
            <a:pPr marL="342900" indent="-342900" algn="just">
              <a:lnSpc>
                <a:spcPct val="100000"/>
              </a:lnSpc>
              <a:buFont typeface="Arial" panose="020B0604020202020204" pitchFamily="34" charset="0"/>
              <a:buChar char="•"/>
            </a:pPr>
            <a:r>
              <a:rPr lang="uk-UA" sz="2000" b="1" dirty="0"/>
              <a:t>можливість індивідуального вибору тематики індивідуальних завдань, розрахункових робіт, тематики кваліфікаційних робіт;</a:t>
            </a:r>
          </a:p>
          <a:p>
            <a:pPr marL="342900" indent="-342900" algn="just">
              <a:lnSpc>
                <a:spcPct val="100000"/>
              </a:lnSpc>
              <a:buFont typeface="Arial" panose="020B0604020202020204" pitchFamily="34" charset="0"/>
              <a:buChar char="•"/>
            </a:pPr>
            <a:r>
              <a:rPr lang="uk-UA" sz="2000" b="1" dirty="0"/>
              <a:t>можливість участі у програмах міжнародної мобільності;</a:t>
            </a:r>
          </a:p>
          <a:p>
            <a:pPr marL="342900" indent="-342900" algn="just">
              <a:lnSpc>
                <a:spcPct val="100000"/>
              </a:lnSpc>
              <a:buFont typeface="Arial" panose="020B0604020202020204" pitchFamily="34" charset="0"/>
              <a:buChar char="•"/>
            </a:pPr>
            <a:r>
              <a:rPr lang="uk-UA" sz="2000" b="1" dirty="0"/>
              <a:t>можливість визнання результатів навчання за результатами вивчення масових он-лайн курсів.</a:t>
            </a:r>
          </a:p>
        </p:txBody>
      </p:sp>
      <p:sp>
        <p:nvSpPr>
          <p:cNvPr id="9" name="Прямоугольник 8"/>
          <p:cNvSpPr/>
          <p:nvPr/>
        </p:nvSpPr>
        <p:spPr>
          <a:xfrm>
            <a:off x="88307" y="3291976"/>
            <a:ext cx="12008958" cy="655910"/>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p>
            <a:pPr indent="363538" algn="just">
              <a:spcBef>
                <a:spcPct val="0"/>
              </a:spcBef>
            </a:pPr>
            <a:r>
              <a:rPr lang="uk-UA" sz="2000" b="1" dirty="0">
                <a:solidFill>
                  <a:srgbClr val="C00000"/>
                </a:solidFill>
                <a:latin typeface="+mj-lt"/>
                <a:ea typeface="+mj-ea"/>
                <a:cs typeface="+mj-cs"/>
              </a:rPr>
              <a:t>Дисципліни можуть вважатися вибірковими лише якщо вони є такими з точки зору здобувача вищої освіти. Дисципліни «за вибором закладу» не можуть вважатися вибірковими.</a:t>
            </a:r>
          </a:p>
        </p:txBody>
      </p:sp>
      <p:sp>
        <p:nvSpPr>
          <p:cNvPr id="10" name="Прямоугольник 9"/>
          <p:cNvSpPr/>
          <p:nvPr/>
        </p:nvSpPr>
        <p:spPr>
          <a:xfrm>
            <a:off x="88307" y="3997130"/>
            <a:ext cx="12015386" cy="629614"/>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p>
            <a:pPr indent="363538" algn="just">
              <a:spcBef>
                <a:spcPct val="0"/>
              </a:spcBef>
            </a:pPr>
            <a:r>
              <a:rPr lang="uk-UA" sz="2000" b="1" dirty="0">
                <a:solidFill>
                  <a:srgbClr val="C00000"/>
                </a:solidFill>
                <a:latin typeface="+mj-lt"/>
                <a:ea typeface="+mj-ea"/>
                <a:cs typeface="+mj-cs"/>
              </a:rPr>
              <a:t>ЗВО має запроваджувати обґрунтовані обмеження щодо мінімальної та максимальної кількості здобувачів, які можуть обрати певну дисципліну.</a:t>
            </a:r>
          </a:p>
        </p:txBody>
      </p:sp>
      <p:pic>
        <p:nvPicPr>
          <p:cNvPr id="11" name="Рисунок 10"/>
          <p:cNvPicPr>
            <a:picLocks noChangeAspect="1"/>
          </p:cNvPicPr>
          <p:nvPr/>
        </p:nvPicPr>
        <p:blipFill rotWithShape="1">
          <a:blip r:embed="rId2">
            <a:extLst>
              <a:ext uri="{28A0092B-C50C-407E-A947-70E740481C1C}">
                <a14:useLocalDpi xmlns:a14="http://schemas.microsoft.com/office/drawing/2010/main" val="0"/>
              </a:ext>
            </a:extLst>
          </a:blip>
          <a:srcRect l="2833" t="2406" r="76322" b="71285"/>
          <a:stretch/>
        </p:blipFill>
        <p:spPr>
          <a:xfrm>
            <a:off x="11083896" y="0"/>
            <a:ext cx="683663" cy="876300"/>
          </a:xfrm>
          <a:prstGeom prst="rect">
            <a:avLst/>
          </a:prstGeom>
        </p:spPr>
      </p:pic>
      <p:sp>
        <p:nvSpPr>
          <p:cNvPr id="12" name="Прямоугольник 11"/>
          <p:cNvSpPr/>
          <p:nvPr/>
        </p:nvSpPr>
        <p:spPr>
          <a:xfrm>
            <a:off x="6469295" y="176540"/>
            <a:ext cx="4706705" cy="523220"/>
          </a:xfrm>
          <a:prstGeom prst="rect">
            <a:avLst/>
          </a:prstGeom>
        </p:spPr>
        <p:txBody>
          <a:bodyPr wrap="square">
            <a:spAutoFit/>
          </a:bodyPr>
          <a:lstStyle/>
          <a:p>
            <a:r>
              <a:rPr lang="uk-UA" sz="2800" b="1" dirty="0">
                <a:solidFill>
                  <a:schemeClr val="bg1"/>
                </a:solidFill>
              </a:rPr>
              <a:t>НУ «Запорізька політехніка»</a:t>
            </a:r>
            <a:endParaRPr lang="ru-RU" sz="2800" dirty="0">
              <a:solidFill>
                <a:schemeClr val="bg1"/>
              </a:solidFill>
            </a:endParaRPr>
          </a:p>
        </p:txBody>
      </p:sp>
      <p:sp>
        <p:nvSpPr>
          <p:cNvPr id="3" name="Номер слайда 2"/>
          <p:cNvSpPr>
            <a:spLocks noGrp="1"/>
          </p:cNvSpPr>
          <p:nvPr>
            <p:ph type="sldNum" sz="quarter" idx="12"/>
          </p:nvPr>
        </p:nvSpPr>
        <p:spPr/>
        <p:txBody>
          <a:bodyPr/>
          <a:lstStyle/>
          <a:p>
            <a:fld id="{9BE267BB-4AD8-4361-8BF1-B2F5492F9099}" type="slidenum">
              <a:rPr lang="ru-RU" smtClean="0"/>
              <a:t>13</a:t>
            </a:fld>
            <a:endParaRPr lang="ru-RU"/>
          </a:p>
        </p:txBody>
      </p:sp>
    </p:spTree>
    <p:extLst>
      <p:ext uri="{BB962C8B-B14F-4D97-AF65-F5344CB8AC3E}">
        <p14:creationId xmlns:p14="http://schemas.microsoft.com/office/powerpoint/2010/main" val="783852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p:cNvSpPr>
            <a:spLocks noGrp="1"/>
          </p:cNvSpPr>
          <p:nvPr>
            <p:ph type="title"/>
          </p:nvPr>
        </p:nvSpPr>
        <p:spPr>
          <a:xfrm>
            <a:off x="0" y="948584"/>
            <a:ext cx="12192000" cy="538385"/>
          </a:xfrm>
        </p:spPr>
        <p:txBody>
          <a:bodyPr vert="horz" lIns="91440" tIns="45720" rIns="91440" bIns="45720" rtlCol="0" anchor="ctr">
            <a:noAutofit/>
          </a:bodyPr>
          <a:lstStyle/>
          <a:p>
            <a:r>
              <a:rPr lang="uk-UA" sz="3600" b="1" dirty="0">
                <a:solidFill>
                  <a:srgbClr val="C00000"/>
                </a:solidFill>
              </a:rPr>
              <a:t>Критерій 2</a:t>
            </a:r>
            <a:r>
              <a:rPr lang="uk-UA" sz="3600" b="1" dirty="0"/>
              <a:t> Структура та зміст ОП</a:t>
            </a:r>
            <a:endParaRPr lang="ru-RU" sz="3600" b="1" dirty="0"/>
          </a:p>
        </p:txBody>
      </p:sp>
      <p:sp>
        <p:nvSpPr>
          <p:cNvPr id="8" name="Заголовок 1"/>
          <p:cNvSpPr txBox="1">
            <a:spLocks/>
          </p:cNvSpPr>
          <p:nvPr/>
        </p:nvSpPr>
        <p:spPr>
          <a:xfrm>
            <a:off x="88307" y="1572872"/>
            <a:ext cx="12015386" cy="5148603"/>
          </a:xfrm>
          <a:prstGeom prst="rect">
            <a:avLst/>
          </a:prstGeom>
          <a:solidFill>
            <a:schemeClr val="accent1">
              <a:lumMod val="20000"/>
              <a:lumOff val="8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42900" indent="-342900" algn="just">
              <a:lnSpc>
                <a:spcPct val="100000"/>
              </a:lnSpc>
              <a:buFont typeface="Arial" panose="020B0604020202020204" pitchFamily="34" charset="0"/>
              <a:buChar char="•"/>
            </a:pPr>
            <a:r>
              <a:rPr lang="uk-UA" sz="2000" b="1" dirty="0"/>
              <a:t>За ЗУ «Про вищу освіту», здобувач має право обирати дисципліни обсягом не менше 25% кредитів ЄКТС від загального обсягу ОП. До числа вибіркових освітніх компонентів можуть включатися і практики.</a:t>
            </a:r>
          </a:p>
          <a:p>
            <a:pPr marL="342900" indent="-342900" algn="just">
              <a:lnSpc>
                <a:spcPct val="100000"/>
              </a:lnSpc>
              <a:buFont typeface="Arial" panose="020B0604020202020204" pitchFamily="34" charset="0"/>
              <a:buChar char="•"/>
            </a:pPr>
            <a:r>
              <a:rPr lang="uk-UA" sz="2000" b="1" dirty="0"/>
              <a:t>Повинна бути різноманітність дисциплін, запропонованих для вибору здобувачем, а також визначені у ЗВО процедури для їх збору.</a:t>
            </a:r>
          </a:p>
          <a:p>
            <a:pPr marL="342900" indent="-342900" algn="just">
              <a:lnSpc>
                <a:spcPct val="100000"/>
              </a:lnSpc>
              <a:buFont typeface="Arial" panose="020B0604020202020204" pitchFamily="34" charset="0"/>
              <a:buChar char="•"/>
            </a:pPr>
            <a:r>
              <a:rPr lang="uk-UA" sz="2000" b="1" dirty="0"/>
              <a:t>ЗВО у межах своєї автономії можуть запроваджувати програми </a:t>
            </a:r>
            <a:r>
              <a:rPr lang="en-US" sz="2000" b="1" dirty="0"/>
              <a:t>minor </a:t>
            </a:r>
            <a:r>
              <a:rPr lang="uk-UA" sz="2000" b="1" dirty="0"/>
              <a:t>або сертифікатні програми, які можуть реалізовуватися за рахунок вибіркової складової індивідуальних навчальних планів здобувачів вищої освіти. Запис на ці програми є правом здобувачів вищої освіти. </a:t>
            </a:r>
          </a:p>
          <a:p>
            <a:pPr marL="342900" indent="-342900" algn="just">
              <a:lnSpc>
                <a:spcPct val="100000"/>
              </a:lnSpc>
              <a:buFont typeface="Arial" panose="020B0604020202020204" pitchFamily="34" charset="0"/>
              <a:buChar char="•"/>
            </a:pPr>
            <a:r>
              <a:rPr lang="uk-UA" sz="2000" b="1" dirty="0"/>
              <a:t>ЗВО не може примушувати здобувачів в обов’язковому порядку обирати блок дисциплін, що складає певну спеціалізацію. Якщо здобувач не бажає отримувати спеціалізацію, він може обирати дисципліни у загальному порядку; у такому разі його освітня кваліфікація не буде відбивати жодної спеціалізації.</a:t>
            </a:r>
          </a:p>
          <a:p>
            <a:pPr marL="342900" indent="-342900" algn="just">
              <a:lnSpc>
                <a:spcPct val="100000"/>
              </a:lnSpc>
              <a:buFont typeface="Arial" panose="020B0604020202020204" pitchFamily="34" charset="0"/>
              <a:buChar char="•"/>
            </a:pPr>
            <a:r>
              <a:rPr lang="uk-UA" sz="2000" b="1" dirty="0"/>
              <a:t>Навчальні плани мають враховувати вимогу щодо вибірковості дисциплін (</a:t>
            </a:r>
            <a:r>
              <a:rPr lang="uk-UA" sz="2000" i="1" dirty="0"/>
              <a:t>вони мають включати лише обов’язкові дисципліни та передбачати відповідне планування часу для вибіркових дисциплін</a:t>
            </a:r>
            <a:r>
              <a:rPr lang="uk-UA" sz="2000" b="1" dirty="0"/>
              <a:t>).</a:t>
            </a:r>
          </a:p>
          <a:p>
            <a:pPr marL="342900" indent="-342900" algn="just">
              <a:lnSpc>
                <a:spcPct val="100000"/>
              </a:lnSpc>
              <a:buFont typeface="Arial" panose="020B0604020202020204" pitchFamily="34" charset="0"/>
              <a:buChar char="•"/>
            </a:pPr>
            <a:r>
              <a:rPr lang="uk-UA" sz="2000" b="1" dirty="0"/>
              <a:t>Цей </a:t>
            </a:r>
            <a:r>
              <a:rPr lang="uk-UA" sz="2000" b="1" dirty="0" err="1"/>
              <a:t>підкритерій</a:t>
            </a:r>
            <a:r>
              <a:rPr lang="uk-UA" sz="2000" b="1" dirty="0"/>
              <a:t> охоплює не лише вибіркові дисципліни, але й інші інструменти формування індивідуальної траєкторії, які може запропонувати ЗВО (</a:t>
            </a:r>
            <a:r>
              <a:rPr lang="uk-UA" sz="2000" i="1" dirty="0"/>
              <a:t>компенсаційні курси, факультативи тощо</a:t>
            </a:r>
            <a:r>
              <a:rPr lang="uk-UA" sz="2000" b="1" dirty="0"/>
              <a:t>).</a:t>
            </a:r>
          </a:p>
          <a:p>
            <a:pPr marL="342900" indent="-342900" algn="just">
              <a:lnSpc>
                <a:spcPct val="100000"/>
              </a:lnSpc>
              <a:buFont typeface="Arial" panose="020B0604020202020204" pitchFamily="34" charset="0"/>
              <a:buChar char="•"/>
            </a:pPr>
            <a:r>
              <a:rPr lang="uk-UA" sz="2000" b="1" dirty="0"/>
              <a:t>Основними документами є індивідуальні навчальні плани здобувачів вищої освіти; документи, що регулюють порядок вибору дисциплін; інформація, отримана безпосередньо під час інтерв’ювання здобувачів освіти.</a:t>
            </a:r>
          </a:p>
        </p:txBody>
      </p:sp>
      <p:pic>
        <p:nvPicPr>
          <p:cNvPr id="5" name="Рисунок 4"/>
          <p:cNvPicPr>
            <a:picLocks noChangeAspect="1"/>
          </p:cNvPicPr>
          <p:nvPr/>
        </p:nvPicPr>
        <p:blipFill rotWithShape="1">
          <a:blip r:embed="rId2">
            <a:extLst>
              <a:ext uri="{28A0092B-C50C-407E-A947-70E740481C1C}">
                <a14:useLocalDpi xmlns:a14="http://schemas.microsoft.com/office/drawing/2010/main" val="0"/>
              </a:ext>
            </a:extLst>
          </a:blip>
          <a:srcRect l="2833" t="2406" r="76322" b="71285"/>
          <a:stretch/>
        </p:blipFill>
        <p:spPr>
          <a:xfrm>
            <a:off x="11083896" y="0"/>
            <a:ext cx="683663" cy="876300"/>
          </a:xfrm>
          <a:prstGeom prst="rect">
            <a:avLst/>
          </a:prstGeom>
        </p:spPr>
      </p:pic>
      <p:sp>
        <p:nvSpPr>
          <p:cNvPr id="7" name="Прямоугольник 6"/>
          <p:cNvSpPr/>
          <p:nvPr/>
        </p:nvSpPr>
        <p:spPr>
          <a:xfrm>
            <a:off x="6469295" y="176540"/>
            <a:ext cx="4706705" cy="523220"/>
          </a:xfrm>
          <a:prstGeom prst="rect">
            <a:avLst/>
          </a:prstGeom>
        </p:spPr>
        <p:txBody>
          <a:bodyPr wrap="square">
            <a:spAutoFit/>
          </a:bodyPr>
          <a:lstStyle/>
          <a:p>
            <a:r>
              <a:rPr lang="uk-UA" sz="2800" b="1" dirty="0">
                <a:solidFill>
                  <a:schemeClr val="bg1"/>
                </a:solidFill>
              </a:rPr>
              <a:t>НУ «Запорізька політехніка»</a:t>
            </a:r>
            <a:endParaRPr lang="ru-RU" sz="2800" dirty="0">
              <a:solidFill>
                <a:schemeClr val="bg1"/>
              </a:solidFill>
            </a:endParaRPr>
          </a:p>
        </p:txBody>
      </p:sp>
      <p:sp>
        <p:nvSpPr>
          <p:cNvPr id="3" name="Номер слайда 2"/>
          <p:cNvSpPr>
            <a:spLocks noGrp="1"/>
          </p:cNvSpPr>
          <p:nvPr>
            <p:ph type="sldNum" sz="quarter" idx="12"/>
          </p:nvPr>
        </p:nvSpPr>
        <p:spPr/>
        <p:txBody>
          <a:bodyPr/>
          <a:lstStyle/>
          <a:p>
            <a:fld id="{9BE267BB-4AD8-4361-8BF1-B2F5492F9099}" type="slidenum">
              <a:rPr lang="ru-RU" smtClean="0"/>
              <a:t>14</a:t>
            </a:fld>
            <a:endParaRPr lang="ru-RU"/>
          </a:p>
        </p:txBody>
      </p:sp>
    </p:spTree>
    <p:extLst>
      <p:ext uri="{BB962C8B-B14F-4D97-AF65-F5344CB8AC3E}">
        <p14:creationId xmlns:p14="http://schemas.microsoft.com/office/powerpoint/2010/main" val="8902180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Місце для вмісту 4"/>
          <p:cNvGraphicFramePr>
            <a:graphicFrameLocks noGrp="1"/>
          </p:cNvGraphicFramePr>
          <p:nvPr>
            <p:ph idx="1"/>
            <p:extLst>
              <p:ext uri="{D42A27DB-BD31-4B8C-83A1-F6EECF244321}">
                <p14:modId xmlns:p14="http://schemas.microsoft.com/office/powerpoint/2010/main" val="3927853617"/>
              </p:ext>
            </p:extLst>
          </p:nvPr>
        </p:nvGraphicFramePr>
        <p:xfrm>
          <a:off x="149462" y="1464452"/>
          <a:ext cx="5946537" cy="2684920"/>
        </p:xfrm>
        <a:graphic>
          <a:graphicData uri="http://schemas.openxmlformats.org/drawingml/2006/table">
            <a:tbl>
              <a:tblPr firstRow="1" firstCol="1" bandRow="1">
                <a:tableStyleId>{5940675A-B579-460E-94D1-54222C63F5DA}</a:tableStyleId>
              </a:tblPr>
              <a:tblGrid>
                <a:gridCol w="2004592">
                  <a:extLst>
                    <a:ext uri="{9D8B030D-6E8A-4147-A177-3AD203B41FA5}">
                      <a16:colId xmlns:a16="http://schemas.microsoft.com/office/drawing/2014/main" val="3490179469"/>
                    </a:ext>
                  </a:extLst>
                </a:gridCol>
                <a:gridCol w="3941945">
                  <a:extLst>
                    <a:ext uri="{9D8B030D-6E8A-4147-A177-3AD203B41FA5}">
                      <a16:colId xmlns:a16="http://schemas.microsoft.com/office/drawing/2014/main" val="2315755954"/>
                    </a:ext>
                  </a:extLst>
                </a:gridCol>
              </a:tblGrid>
              <a:tr h="383560">
                <a:tc rowSpan="2">
                  <a:txBody>
                    <a:bodyPr/>
                    <a:lstStyle/>
                    <a:p>
                      <a:pPr algn="l">
                        <a:lnSpc>
                          <a:spcPct val="115000"/>
                        </a:lnSpc>
                        <a:spcAft>
                          <a:spcPts val="0"/>
                        </a:spcAft>
                      </a:pPr>
                      <a:r>
                        <a:rPr lang="uk-UA" sz="2200" dirty="0">
                          <a:effectLst/>
                        </a:rPr>
                        <a:t>Блок А</a:t>
                      </a:r>
                      <a:endParaRPr lang="ru-RU"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3604" marR="53604" marT="0" marB="0" anchor="ctr">
                    <a:solidFill>
                      <a:schemeClr val="accent3">
                        <a:lumMod val="20000"/>
                        <a:lumOff val="80000"/>
                      </a:schemeClr>
                    </a:solidFill>
                  </a:tcPr>
                </a:tc>
                <a:tc>
                  <a:txBody>
                    <a:bodyPr/>
                    <a:lstStyle/>
                    <a:p>
                      <a:pPr algn="just">
                        <a:lnSpc>
                          <a:spcPct val="115000"/>
                        </a:lnSpc>
                        <a:spcAft>
                          <a:spcPts val="0"/>
                        </a:spcAft>
                      </a:pPr>
                      <a:r>
                        <a:rPr lang="uk-UA" sz="2200" dirty="0">
                          <a:effectLst/>
                        </a:rPr>
                        <a:t>Вибіркова дисципліна А1</a:t>
                      </a:r>
                      <a:endParaRPr lang="ru-RU"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3604" marR="53604" marT="0" marB="0">
                    <a:solidFill>
                      <a:schemeClr val="accent3">
                        <a:lumMod val="20000"/>
                        <a:lumOff val="80000"/>
                      </a:schemeClr>
                    </a:solidFill>
                  </a:tcPr>
                </a:tc>
                <a:extLst>
                  <a:ext uri="{0D108BD9-81ED-4DB2-BD59-A6C34878D82A}">
                    <a16:rowId xmlns:a16="http://schemas.microsoft.com/office/drawing/2014/main" val="164901190"/>
                  </a:ext>
                </a:extLst>
              </a:tr>
              <a:tr h="383560">
                <a:tc vMerge="1">
                  <a:txBody>
                    <a:bodyPr/>
                    <a:lstStyle/>
                    <a:p>
                      <a:endParaRPr lang="ru-RU"/>
                    </a:p>
                  </a:txBody>
                  <a:tcPr/>
                </a:tc>
                <a:tc>
                  <a:txBody>
                    <a:bodyPr/>
                    <a:lstStyle/>
                    <a:p>
                      <a:pPr algn="just">
                        <a:lnSpc>
                          <a:spcPct val="115000"/>
                        </a:lnSpc>
                        <a:spcAft>
                          <a:spcPts val="0"/>
                        </a:spcAft>
                      </a:pPr>
                      <a:r>
                        <a:rPr lang="uk-UA" sz="2200" dirty="0">
                          <a:solidFill>
                            <a:srgbClr val="C00000"/>
                          </a:solidFill>
                          <a:effectLst/>
                        </a:rPr>
                        <a:t>Вибіркова дисципліна А2</a:t>
                      </a:r>
                      <a:endParaRPr lang="ru-RU" sz="15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04" marR="53604" marT="0" marB="0">
                    <a:solidFill>
                      <a:schemeClr val="accent3">
                        <a:lumMod val="20000"/>
                        <a:lumOff val="80000"/>
                      </a:schemeClr>
                    </a:solidFill>
                  </a:tcPr>
                </a:tc>
                <a:extLst>
                  <a:ext uri="{0D108BD9-81ED-4DB2-BD59-A6C34878D82A}">
                    <a16:rowId xmlns:a16="http://schemas.microsoft.com/office/drawing/2014/main" val="3591342610"/>
                  </a:ext>
                </a:extLst>
              </a:tr>
              <a:tr h="383560">
                <a:tc rowSpan="3">
                  <a:txBody>
                    <a:bodyPr/>
                    <a:lstStyle/>
                    <a:p>
                      <a:pPr algn="l">
                        <a:lnSpc>
                          <a:spcPct val="115000"/>
                        </a:lnSpc>
                        <a:spcAft>
                          <a:spcPts val="0"/>
                        </a:spcAft>
                      </a:pPr>
                      <a:r>
                        <a:rPr lang="uk-UA" sz="2200" dirty="0">
                          <a:effectLst/>
                        </a:rPr>
                        <a:t>Блок Б</a:t>
                      </a:r>
                      <a:endParaRPr lang="ru-RU"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3604" marR="53604" marT="0" marB="0" anchor="ctr">
                    <a:solidFill>
                      <a:schemeClr val="accent3">
                        <a:lumMod val="20000"/>
                        <a:lumOff val="80000"/>
                      </a:schemeClr>
                    </a:solidFill>
                  </a:tcPr>
                </a:tc>
                <a:tc>
                  <a:txBody>
                    <a:bodyPr/>
                    <a:lstStyle/>
                    <a:p>
                      <a:pPr algn="just">
                        <a:lnSpc>
                          <a:spcPct val="115000"/>
                        </a:lnSpc>
                        <a:spcAft>
                          <a:spcPts val="0"/>
                        </a:spcAft>
                      </a:pPr>
                      <a:r>
                        <a:rPr lang="uk-UA" sz="2200" dirty="0">
                          <a:effectLst/>
                        </a:rPr>
                        <a:t>Вибіркова дисципліна Б1</a:t>
                      </a:r>
                      <a:endParaRPr lang="ru-RU"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3604" marR="53604" marT="0" marB="0">
                    <a:solidFill>
                      <a:schemeClr val="accent3">
                        <a:lumMod val="20000"/>
                        <a:lumOff val="80000"/>
                      </a:schemeClr>
                    </a:solidFill>
                  </a:tcPr>
                </a:tc>
                <a:extLst>
                  <a:ext uri="{0D108BD9-81ED-4DB2-BD59-A6C34878D82A}">
                    <a16:rowId xmlns:a16="http://schemas.microsoft.com/office/drawing/2014/main" val="3669396453"/>
                  </a:ext>
                </a:extLst>
              </a:tr>
              <a:tr h="383560">
                <a:tc vMerge="1">
                  <a:txBody>
                    <a:bodyPr/>
                    <a:lstStyle/>
                    <a:p>
                      <a:endParaRPr lang="ru-RU"/>
                    </a:p>
                  </a:txBody>
                  <a:tcPr/>
                </a:tc>
                <a:tc>
                  <a:txBody>
                    <a:bodyPr/>
                    <a:lstStyle/>
                    <a:p>
                      <a:pPr algn="just">
                        <a:lnSpc>
                          <a:spcPct val="115000"/>
                        </a:lnSpc>
                        <a:spcAft>
                          <a:spcPts val="0"/>
                        </a:spcAft>
                      </a:pPr>
                      <a:r>
                        <a:rPr lang="uk-UA" sz="2200" dirty="0">
                          <a:solidFill>
                            <a:srgbClr val="C00000"/>
                          </a:solidFill>
                          <a:effectLst/>
                        </a:rPr>
                        <a:t>Вибіркова дисципліна Б2</a:t>
                      </a:r>
                      <a:endParaRPr lang="ru-RU" sz="15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04" marR="53604" marT="0" marB="0">
                    <a:solidFill>
                      <a:schemeClr val="accent3">
                        <a:lumMod val="20000"/>
                        <a:lumOff val="80000"/>
                      </a:schemeClr>
                    </a:solidFill>
                  </a:tcPr>
                </a:tc>
                <a:extLst>
                  <a:ext uri="{0D108BD9-81ED-4DB2-BD59-A6C34878D82A}">
                    <a16:rowId xmlns:a16="http://schemas.microsoft.com/office/drawing/2014/main" val="1721292535"/>
                  </a:ext>
                </a:extLst>
              </a:tr>
              <a:tr h="383560">
                <a:tc vMerge="1">
                  <a:txBody>
                    <a:bodyPr/>
                    <a:lstStyle/>
                    <a:p>
                      <a:endParaRPr lang="ru-RU"/>
                    </a:p>
                  </a:txBody>
                  <a:tcPr/>
                </a:tc>
                <a:tc>
                  <a:txBody>
                    <a:bodyPr/>
                    <a:lstStyle/>
                    <a:p>
                      <a:pPr algn="just">
                        <a:lnSpc>
                          <a:spcPct val="115000"/>
                        </a:lnSpc>
                        <a:spcAft>
                          <a:spcPts val="0"/>
                        </a:spcAft>
                      </a:pPr>
                      <a:r>
                        <a:rPr lang="uk-UA" sz="2200" dirty="0">
                          <a:solidFill>
                            <a:srgbClr val="C00000"/>
                          </a:solidFill>
                          <a:effectLst/>
                        </a:rPr>
                        <a:t>Вибіркова дисципліна Б3</a:t>
                      </a:r>
                      <a:endParaRPr lang="ru-RU" sz="15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04" marR="53604" marT="0" marB="0">
                    <a:solidFill>
                      <a:schemeClr val="accent3">
                        <a:lumMod val="20000"/>
                        <a:lumOff val="80000"/>
                      </a:schemeClr>
                    </a:solidFill>
                  </a:tcPr>
                </a:tc>
                <a:extLst>
                  <a:ext uri="{0D108BD9-81ED-4DB2-BD59-A6C34878D82A}">
                    <a16:rowId xmlns:a16="http://schemas.microsoft.com/office/drawing/2014/main" val="3683468969"/>
                  </a:ext>
                </a:extLst>
              </a:tr>
              <a:tr h="383560">
                <a:tc rowSpan="2">
                  <a:txBody>
                    <a:bodyPr/>
                    <a:lstStyle/>
                    <a:p>
                      <a:pPr algn="l">
                        <a:lnSpc>
                          <a:spcPct val="115000"/>
                        </a:lnSpc>
                        <a:spcAft>
                          <a:spcPts val="0"/>
                        </a:spcAft>
                      </a:pPr>
                      <a:r>
                        <a:rPr lang="uk-UA" sz="2200" dirty="0">
                          <a:effectLst/>
                        </a:rPr>
                        <a:t>Блок В</a:t>
                      </a:r>
                      <a:endParaRPr lang="ru-RU"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3604" marR="53604" marT="0" marB="0" anchor="ctr">
                    <a:solidFill>
                      <a:schemeClr val="accent3">
                        <a:lumMod val="20000"/>
                        <a:lumOff val="80000"/>
                      </a:schemeClr>
                    </a:solidFill>
                  </a:tcPr>
                </a:tc>
                <a:tc>
                  <a:txBody>
                    <a:bodyPr/>
                    <a:lstStyle/>
                    <a:p>
                      <a:pPr algn="just">
                        <a:lnSpc>
                          <a:spcPct val="115000"/>
                        </a:lnSpc>
                        <a:spcAft>
                          <a:spcPts val="0"/>
                        </a:spcAft>
                      </a:pPr>
                      <a:r>
                        <a:rPr lang="uk-UA" sz="2200" dirty="0">
                          <a:effectLst/>
                        </a:rPr>
                        <a:t>Вибіркова дисципліна В1</a:t>
                      </a:r>
                      <a:endParaRPr lang="ru-RU"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53604" marR="53604" marT="0" marB="0">
                    <a:solidFill>
                      <a:schemeClr val="accent3">
                        <a:lumMod val="20000"/>
                        <a:lumOff val="80000"/>
                      </a:schemeClr>
                    </a:solidFill>
                  </a:tcPr>
                </a:tc>
                <a:extLst>
                  <a:ext uri="{0D108BD9-81ED-4DB2-BD59-A6C34878D82A}">
                    <a16:rowId xmlns:a16="http://schemas.microsoft.com/office/drawing/2014/main" val="4242666644"/>
                  </a:ext>
                </a:extLst>
              </a:tr>
              <a:tr h="383560">
                <a:tc vMerge="1">
                  <a:txBody>
                    <a:bodyPr/>
                    <a:lstStyle/>
                    <a:p>
                      <a:endParaRPr lang="ru-RU"/>
                    </a:p>
                  </a:txBody>
                  <a:tcPr/>
                </a:tc>
                <a:tc>
                  <a:txBody>
                    <a:bodyPr/>
                    <a:lstStyle/>
                    <a:p>
                      <a:pPr algn="just">
                        <a:lnSpc>
                          <a:spcPct val="115000"/>
                        </a:lnSpc>
                        <a:spcAft>
                          <a:spcPts val="0"/>
                        </a:spcAft>
                      </a:pPr>
                      <a:r>
                        <a:rPr lang="uk-UA" sz="2200" dirty="0">
                          <a:solidFill>
                            <a:srgbClr val="C00000"/>
                          </a:solidFill>
                          <a:effectLst/>
                        </a:rPr>
                        <a:t>Вибіркова дисципліна В2</a:t>
                      </a:r>
                      <a:endParaRPr lang="ru-RU" sz="15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3604" marR="53604" marT="0" marB="0">
                    <a:solidFill>
                      <a:schemeClr val="accent3">
                        <a:lumMod val="20000"/>
                        <a:lumOff val="80000"/>
                      </a:schemeClr>
                    </a:solidFill>
                  </a:tcPr>
                </a:tc>
                <a:extLst>
                  <a:ext uri="{0D108BD9-81ED-4DB2-BD59-A6C34878D82A}">
                    <a16:rowId xmlns:a16="http://schemas.microsoft.com/office/drawing/2014/main" val="867974766"/>
                  </a:ext>
                </a:extLst>
              </a:tr>
            </a:tbl>
          </a:graphicData>
        </a:graphic>
      </p:graphicFrame>
      <p:sp>
        <p:nvSpPr>
          <p:cNvPr id="6" name="Заголовок 1"/>
          <p:cNvSpPr txBox="1">
            <a:spLocks/>
          </p:cNvSpPr>
          <p:nvPr/>
        </p:nvSpPr>
        <p:spPr>
          <a:xfrm>
            <a:off x="0" y="948584"/>
            <a:ext cx="12192000" cy="538385"/>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uk-UA" b="1" dirty="0">
                <a:solidFill>
                  <a:srgbClr val="C00000"/>
                </a:solidFill>
              </a:rPr>
              <a:t>Критерій 2</a:t>
            </a:r>
            <a:r>
              <a:rPr lang="uk-UA" b="1" dirty="0"/>
              <a:t> Структура та зміст ОП</a:t>
            </a:r>
            <a:endParaRPr lang="ru-RU" b="1" dirty="0"/>
          </a:p>
        </p:txBody>
      </p:sp>
      <p:sp>
        <p:nvSpPr>
          <p:cNvPr id="10" name="Заголовок 1"/>
          <p:cNvSpPr>
            <a:spLocks noGrp="1"/>
          </p:cNvSpPr>
          <p:nvPr>
            <p:ph type="title"/>
          </p:nvPr>
        </p:nvSpPr>
        <p:spPr>
          <a:xfrm>
            <a:off x="182714" y="4494099"/>
            <a:ext cx="11826571" cy="547458"/>
          </a:xfrm>
        </p:spPr>
        <p:txBody>
          <a:bodyPr>
            <a:normAutofit/>
          </a:bodyPr>
          <a:lstStyle/>
          <a:p>
            <a:pPr algn="ctr"/>
            <a:r>
              <a:rPr lang="uk-UA" sz="3200" b="1" dirty="0"/>
              <a:t>Процедури мають включати: </a:t>
            </a:r>
          </a:p>
        </p:txBody>
      </p:sp>
      <p:sp>
        <p:nvSpPr>
          <p:cNvPr id="11" name="Содержимое 2"/>
          <p:cNvSpPr txBox="1">
            <a:spLocks/>
          </p:cNvSpPr>
          <p:nvPr/>
        </p:nvSpPr>
        <p:spPr>
          <a:xfrm>
            <a:off x="196554" y="5041557"/>
            <a:ext cx="11826570" cy="1679918"/>
          </a:xfrm>
          <a:prstGeom prst="rect">
            <a:avLst/>
          </a:prstGeom>
          <a:solidFill>
            <a:schemeClr val="accent1">
              <a:lumMod val="20000"/>
              <a:lumOff val="80000"/>
            </a:schemeClr>
          </a:solidFill>
        </p:spPr>
        <p:txBody>
          <a:bodyPr vert="horz" lIns="91440" tIns="45720" rIns="91440" bIns="45720" rtlCol="0" anchor="ctr">
            <a:noAutofit/>
          </a:bodyPr>
          <a:lstStyle>
            <a:defPPr>
              <a:defRPr lang="ru-RU"/>
            </a:defPPr>
            <a:lvl1pPr marL="342900" indent="-342900" algn="just">
              <a:lnSpc>
                <a:spcPct val="100000"/>
              </a:lnSpc>
              <a:spcBef>
                <a:spcPct val="0"/>
              </a:spcBef>
              <a:buFont typeface="Arial" panose="020B0604020202020204" pitchFamily="34" charset="0"/>
              <a:buChar char="•"/>
              <a:defRPr sz="2000" b="1">
                <a:latin typeface="+mj-lt"/>
                <a:ea typeface="+mj-ea"/>
                <a:cs typeface="+mj-cs"/>
              </a:defRPr>
            </a:lvl1pPr>
          </a:lstStyle>
          <a:p>
            <a:r>
              <a:rPr lang="uk-UA" dirty="0"/>
              <a:t>інформування здобувачів про зміст дисциплін, що виносяться на вибір;  </a:t>
            </a:r>
          </a:p>
          <a:p>
            <a:r>
              <a:rPr lang="uk-UA" dirty="0"/>
              <a:t>безпосередній запис на дисципліни;  </a:t>
            </a:r>
          </a:p>
          <a:p>
            <a:r>
              <a:rPr lang="uk-UA" dirty="0"/>
              <a:t>етап корекції з метою виконання умов щодо мінімальної кількості студентів, які можуть бути записані на певну дисципліну; </a:t>
            </a:r>
          </a:p>
          <a:p>
            <a:r>
              <a:rPr lang="uk-UA" dirty="0"/>
              <a:t>етап корекції, пов’язаний із збігами у розкладі.</a:t>
            </a:r>
          </a:p>
        </p:txBody>
      </p:sp>
      <p:sp>
        <p:nvSpPr>
          <p:cNvPr id="2" name="Прямоугольник 1"/>
          <p:cNvSpPr/>
          <p:nvPr/>
        </p:nvSpPr>
        <p:spPr>
          <a:xfrm>
            <a:off x="6245461" y="1305342"/>
            <a:ext cx="5777663" cy="1323439"/>
          </a:xfrm>
          <a:prstGeom prst="rect">
            <a:avLst/>
          </a:prstGeom>
          <a:solidFill>
            <a:schemeClr val="accent1">
              <a:lumMod val="20000"/>
              <a:lumOff val="80000"/>
            </a:schemeClr>
          </a:solidFill>
        </p:spPr>
        <p:txBody>
          <a:bodyPr wrap="square">
            <a:spAutoFit/>
          </a:bodyPr>
          <a:lstStyle/>
          <a:p>
            <a:pPr algn="just"/>
            <a:r>
              <a:rPr lang="uk-UA" sz="2000" b="1" dirty="0">
                <a:latin typeface="+mj-lt"/>
                <a:ea typeface="+mj-ea"/>
                <a:cs typeface="+mj-cs"/>
              </a:rPr>
              <a:t>Особливості формування індивідуального навчального плану студента </a:t>
            </a:r>
            <a:r>
              <a:rPr lang="ru-RU" sz="2000" b="1" dirty="0">
                <a:latin typeface="+mj-lt"/>
                <a:ea typeface="+mj-ea"/>
                <a:cs typeface="+mj-cs"/>
              </a:rPr>
              <a:t>-  </a:t>
            </a:r>
            <a:r>
              <a:rPr lang="ru-RU" sz="2000" dirty="0"/>
              <a:t>(</a:t>
            </a:r>
            <a:r>
              <a:rPr lang="de-DE" sz="2000" u="sng" dirty="0">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2"/>
              </a:rPr>
              <a:t>http://zntu.edu.ua/uploads/dept_nm/Polozhennia_pro_organizatsiyu_osvitnoho_protsesu.pdf</a:t>
            </a:r>
            <a:r>
              <a:rPr lang="de-DE" sz="2000" dirty="0"/>
              <a:t>)</a:t>
            </a:r>
            <a:r>
              <a:rPr lang="uk-UA" sz="2000" dirty="0"/>
              <a:t>.</a:t>
            </a:r>
            <a:endParaRPr lang="ru-RU" sz="2000" dirty="0"/>
          </a:p>
        </p:txBody>
      </p:sp>
      <p:sp>
        <p:nvSpPr>
          <p:cNvPr id="3" name="Прямоугольник 2"/>
          <p:cNvSpPr/>
          <p:nvPr/>
        </p:nvSpPr>
        <p:spPr>
          <a:xfrm>
            <a:off x="6245461" y="2693151"/>
            <a:ext cx="5777663" cy="1631216"/>
          </a:xfrm>
          <a:prstGeom prst="rect">
            <a:avLst/>
          </a:prstGeom>
          <a:solidFill>
            <a:schemeClr val="accent1">
              <a:lumMod val="20000"/>
              <a:lumOff val="80000"/>
            </a:schemeClr>
          </a:solidFill>
        </p:spPr>
        <p:txBody>
          <a:bodyPr wrap="square">
            <a:spAutoFit/>
          </a:bodyPr>
          <a:lstStyle/>
          <a:p>
            <a:pPr algn="just"/>
            <a:r>
              <a:rPr lang="uk-UA" sz="2000" b="1" dirty="0">
                <a:latin typeface="+mj-lt"/>
                <a:ea typeface="+mj-ea"/>
                <a:cs typeface="+mj-cs"/>
              </a:rPr>
              <a:t>Визначення вибіркових дисциплін індивідуального навчального плану повинно відповідати принципам альтернативності (</a:t>
            </a:r>
            <a:r>
              <a:rPr lang="uk-UA" sz="2000" i="1" dirty="0">
                <a:latin typeface="+mj-lt"/>
                <a:ea typeface="+mj-ea"/>
                <a:cs typeface="+mj-cs"/>
              </a:rPr>
              <a:t>не менше двох приблизно рівноцінних альтернатив на кожну позицію вибору</a:t>
            </a:r>
            <a:r>
              <a:rPr lang="uk-UA" sz="2000" b="1" dirty="0">
                <a:latin typeface="+mj-lt"/>
                <a:ea typeface="+mj-ea"/>
                <a:cs typeface="+mj-cs"/>
              </a:rPr>
              <a:t>)</a:t>
            </a:r>
          </a:p>
        </p:txBody>
      </p:sp>
      <p:pic>
        <p:nvPicPr>
          <p:cNvPr id="9" name="Рисунок 8"/>
          <p:cNvPicPr>
            <a:picLocks noChangeAspect="1"/>
          </p:cNvPicPr>
          <p:nvPr/>
        </p:nvPicPr>
        <p:blipFill rotWithShape="1">
          <a:blip r:embed="rId3">
            <a:extLst>
              <a:ext uri="{28A0092B-C50C-407E-A947-70E740481C1C}">
                <a14:useLocalDpi xmlns:a14="http://schemas.microsoft.com/office/drawing/2010/main" val="0"/>
              </a:ext>
            </a:extLst>
          </a:blip>
          <a:srcRect l="2833" t="2406" r="76322" b="71285"/>
          <a:stretch/>
        </p:blipFill>
        <p:spPr>
          <a:xfrm>
            <a:off x="11083896" y="0"/>
            <a:ext cx="683663" cy="876300"/>
          </a:xfrm>
          <a:prstGeom prst="rect">
            <a:avLst/>
          </a:prstGeom>
        </p:spPr>
      </p:pic>
      <p:sp>
        <p:nvSpPr>
          <p:cNvPr id="12" name="Прямоугольник 11"/>
          <p:cNvSpPr/>
          <p:nvPr/>
        </p:nvSpPr>
        <p:spPr>
          <a:xfrm>
            <a:off x="6469295" y="176540"/>
            <a:ext cx="4706705" cy="523220"/>
          </a:xfrm>
          <a:prstGeom prst="rect">
            <a:avLst/>
          </a:prstGeom>
        </p:spPr>
        <p:txBody>
          <a:bodyPr wrap="square">
            <a:spAutoFit/>
          </a:bodyPr>
          <a:lstStyle/>
          <a:p>
            <a:r>
              <a:rPr lang="uk-UA" sz="2800" b="1" dirty="0">
                <a:solidFill>
                  <a:schemeClr val="bg1"/>
                </a:solidFill>
              </a:rPr>
              <a:t>НУ «Запорізька політехніка»</a:t>
            </a:r>
            <a:endParaRPr lang="ru-RU" sz="2800" dirty="0">
              <a:solidFill>
                <a:schemeClr val="bg1"/>
              </a:solidFill>
            </a:endParaRPr>
          </a:p>
        </p:txBody>
      </p:sp>
      <p:sp>
        <p:nvSpPr>
          <p:cNvPr id="8" name="Номер слайда 7"/>
          <p:cNvSpPr>
            <a:spLocks noGrp="1"/>
          </p:cNvSpPr>
          <p:nvPr>
            <p:ph type="sldNum" sz="quarter" idx="12"/>
          </p:nvPr>
        </p:nvSpPr>
        <p:spPr/>
        <p:txBody>
          <a:bodyPr/>
          <a:lstStyle/>
          <a:p>
            <a:fld id="{9BE267BB-4AD8-4361-8BF1-B2F5492F9099}" type="slidenum">
              <a:rPr lang="ru-RU" smtClean="0"/>
              <a:t>15</a:t>
            </a:fld>
            <a:endParaRPr lang="ru-RU"/>
          </a:p>
        </p:txBody>
      </p:sp>
    </p:spTree>
    <p:extLst>
      <p:ext uri="{BB962C8B-B14F-4D97-AF65-F5344CB8AC3E}">
        <p14:creationId xmlns:p14="http://schemas.microsoft.com/office/powerpoint/2010/main" val="25097323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85699" y="1486969"/>
            <a:ext cx="12020601" cy="1232558"/>
          </a:xfrm>
        </p:spPr>
        <p:txBody>
          <a:bodyPr vert="horz" lIns="91440" tIns="45720" rIns="91440" bIns="45720" rtlCol="0" anchor="ctr">
            <a:noAutofit/>
          </a:bodyPr>
          <a:lstStyle/>
          <a:p>
            <a:pPr marL="2957513" indent="-2957513" algn="just">
              <a:buNone/>
            </a:pPr>
            <a:r>
              <a:rPr lang="uk-UA" sz="2800" b="1" i="1" dirty="0" err="1">
                <a:latin typeface="Times New Roman" panose="02020603050405020304" pitchFamily="18" charset="0"/>
                <a:cs typeface="Times New Roman" panose="02020603050405020304" pitchFamily="18" charset="0"/>
              </a:rPr>
              <a:t>Підкритерій</a:t>
            </a:r>
            <a:r>
              <a:rPr lang="uk-UA" sz="2800" b="1" i="1" dirty="0">
                <a:latin typeface="Times New Roman" panose="02020603050405020304" pitchFamily="18" charset="0"/>
                <a:cs typeface="Times New Roman" panose="02020603050405020304" pitchFamily="18" charset="0"/>
              </a:rPr>
              <a:t> 2.5 </a:t>
            </a:r>
            <a:r>
              <a:rPr lang="uk-UA" sz="2400" dirty="0">
                <a:latin typeface="Times New Roman" panose="02020603050405020304" pitchFamily="18" charset="0"/>
                <a:cs typeface="Times New Roman" panose="02020603050405020304" pitchFamily="18" charset="0"/>
              </a:rPr>
              <a:t>Освітня програма та навчальний план передбачають практичну підготовку здобувачів вищої освіти, яка дає можливість здобути компетентності, потрібні для подальшої професійної діяльності.</a:t>
            </a:r>
            <a:endParaRPr lang="ru-RU" sz="2400" dirty="0">
              <a:latin typeface="Times New Roman" panose="02020603050405020304" pitchFamily="18" charset="0"/>
              <a:cs typeface="Times New Roman" panose="02020603050405020304" pitchFamily="18" charset="0"/>
            </a:endParaRPr>
          </a:p>
        </p:txBody>
      </p:sp>
      <p:sp>
        <p:nvSpPr>
          <p:cNvPr id="5" name="Заголовок 1"/>
          <p:cNvSpPr txBox="1">
            <a:spLocks/>
          </p:cNvSpPr>
          <p:nvPr/>
        </p:nvSpPr>
        <p:spPr>
          <a:xfrm>
            <a:off x="0" y="948584"/>
            <a:ext cx="12192000" cy="538385"/>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uk-UA" b="1" dirty="0">
                <a:solidFill>
                  <a:srgbClr val="C00000"/>
                </a:solidFill>
              </a:rPr>
              <a:t>Критерій 2</a:t>
            </a:r>
            <a:r>
              <a:rPr lang="uk-UA" b="1" dirty="0"/>
              <a:t> Структура та зміст ОП</a:t>
            </a:r>
            <a:endParaRPr lang="ru-RU" b="1" dirty="0"/>
          </a:p>
        </p:txBody>
      </p:sp>
      <p:sp>
        <p:nvSpPr>
          <p:cNvPr id="9" name="Содержимое 2"/>
          <p:cNvSpPr txBox="1">
            <a:spLocks/>
          </p:cNvSpPr>
          <p:nvPr/>
        </p:nvSpPr>
        <p:spPr>
          <a:xfrm>
            <a:off x="85698" y="4524613"/>
            <a:ext cx="12020601" cy="747444"/>
          </a:xfrm>
          <a:prstGeom prst="rect">
            <a:avLst/>
          </a:prstGeom>
          <a:solidFill>
            <a:schemeClr val="accent1">
              <a:lumMod val="20000"/>
              <a:lumOff val="80000"/>
            </a:schemeClr>
          </a:solidFill>
        </p:spPr>
        <p:txBody>
          <a:bodyPr vert="horz" lIns="91440" tIns="45720" rIns="91440" bIns="45720" rtlCol="0" anchor="ctr">
            <a:noAutofit/>
          </a:bodyPr>
          <a:lstStyle>
            <a:defPPr>
              <a:defRPr lang="ru-RU"/>
            </a:defPPr>
            <a:lvl1pPr marL="342900" indent="-342900" algn="just">
              <a:lnSpc>
                <a:spcPct val="100000"/>
              </a:lnSpc>
              <a:spcBef>
                <a:spcPct val="0"/>
              </a:spcBef>
              <a:buFont typeface="Arial" panose="020B0604020202020204" pitchFamily="34" charset="0"/>
              <a:buChar char="•"/>
              <a:defRPr sz="2000" b="1">
                <a:latin typeface="+mj-lt"/>
                <a:ea typeface="+mj-ea"/>
                <a:cs typeface="+mj-cs"/>
              </a:defRPr>
            </a:lvl1pPr>
          </a:lstStyle>
          <a:p>
            <a:r>
              <a:rPr lang="uk-UA" dirty="0"/>
              <a:t>переддипломна практика – </a:t>
            </a:r>
            <a:r>
              <a:rPr lang="uk-UA" dirty="0" err="1"/>
              <a:t>min</a:t>
            </a:r>
            <a:r>
              <a:rPr lang="uk-UA" dirty="0"/>
              <a:t> </a:t>
            </a:r>
            <a:r>
              <a:rPr lang="uk-UA" dirty="0">
                <a:solidFill>
                  <a:srgbClr val="C00000"/>
                </a:solidFill>
                <a:effectLst>
                  <a:outerShdw blurRad="38100" dist="38100" dir="2700000" algn="tl">
                    <a:srgbClr val="000000">
                      <a:alpha val="43137"/>
                    </a:srgbClr>
                  </a:outerShdw>
                </a:effectLst>
              </a:rPr>
              <a:t>6 кредитів</a:t>
            </a:r>
            <a:r>
              <a:rPr lang="uk-UA" dirty="0"/>
              <a:t>;  </a:t>
            </a:r>
          </a:p>
          <a:p>
            <a:r>
              <a:rPr lang="uk-UA" dirty="0"/>
              <a:t>оформлення та захист кваліфікаційної роботи у обсязі навчального навантаження – </a:t>
            </a:r>
            <a:r>
              <a:rPr lang="uk-UA" dirty="0">
                <a:solidFill>
                  <a:srgbClr val="C00000"/>
                </a:solidFill>
                <a:effectLst>
                  <a:outerShdw blurRad="38100" dist="38100" dir="2700000" algn="tl">
                    <a:srgbClr val="000000">
                      <a:alpha val="43137"/>
                    </a:srgbClr>
                  </a:outerShdw>
                </a:effectLst>
              </a:rPr>
              <a:t>24 кредити</a:t>
            </a:r>
            <a:r>
              <a:rPr lang="uk-UA" dirty="0"/>
              <a:t>;  </a:t>
            </a:r>
          </a:p>
        </p:txBody>
      </p:sp>
      <p:sp>
        <p:nvSpPr>
          <p:cNvPr id="6" name="Прямоугольник 5"/>
          <p:cNvSpPr/>
          <p:nvPr/>
        </p:nvSpPr>
        <p:spPr>
          <a:xfrm>
            <a:off x="85699" y="2918883"/>
            <a:ext cx="12020601" cy="1406374"/>
          </a:xfrm>
          <a:prstGeom prst="rect">
            <a:avLst/>
          </a:prstGeom>
          <a:solidFill>
            <a:schemeClr val="accent1">
              <a:lumMod val="20000"/>
              <a:lumOff val="80000"/>
            </a:schemeClr>
          </a:solidFill>
        </p:spPr>
        <p:txBody>
          <a:bodyPr vert="horz" lIns="91440" tIns="45720" rIns="91440" bIns="45720" rtlCol="0" anchor="ctr">
            <a:noAutofit/>
          </a:bodyPr>
          <a:lstStyle/>
          <a:p>
            <a:pPr marL="342900" indent="-342900" algn="just">
              <a:spcBef>
                <a:spcPct val="0"/>
              </a:spcBef>
              <a:buFont typeface="Arial" panose="020B0604020202020204" pitchFamily="34" charset="0"/>
              <a:buChar char="•"/>
            </a:pPr>
            <a:r>
              <a:rPr lang="uk-UA" sz="2000" b="1" dirty="0">
                <a:latin typeface="+mj-lt"/>
                <a:ea typeface="+mj-ea"/>
                <a:cs typeface="+mj-cs"/>
              </a:rPr>
              <a:t>Необхідно продемонструвати, що отримані здобувачами під час практик компетентності будуть корисними в їхній подальшій професійній діяльності. </a:t>
            </a:r>
          </a:p>
          <a:p>
            <a:pPr marL="342900" indent="-342900" algn="just">
              <a:spcBef>
                <a:spcPct val="0"/>
              </a:spcBef>
              <a:buFont typeface="Arial" panose="020B0604020202020204" pitchFamily="34" charset="0"/>
              <a:buChar char="•"/>
            </a:pPr>
            <a:r>
              <a:rPr lang="uk-UA" sz="2000" b="1" dirty="0">
                <a:latin typeface="+mj-lt"/>
                <a:ea typeface="+mj-ea"/>
                <a:cs typeface="+mj-cs"/>
              </a:rPr>
              <a:t>Необхідно у співпраці із роботодавцями та випускниками програми ретельно підходити до визначення змісту практик та мати змогу продемонструвати це під час акредитаційної експертизи.</a:t>
            </a:r>
          </a:p>
        </p:txBody>
      </p:sp>
      <p:sp>
        <p:nvSpPr>
          <p:cNvPr id="10" name="Прямоугольник 9"/>
          <p:cNvSpPr/>
          <p:nvPr/>
        </p:nvSpPr>
        <p:spPr>
          <a:xfrm>
            <a:off x="85697" y="5648464"/>
            <a:ext cx="12020601" cy="707886"/>
          </a:xfrm>
          <a:prstGeom prst="rect">
            <a:avLst/>
          </a:prstGeom>
          <a:solidFill>
            <a:schemeClr val="accent1">
              <a:lumMod val="20000"/>
              <a:lumOff val="80000"/>
            </a:schemeClr>
          </a:solidFill>
        </p:spPr>
        <p:txBody>
          <a:bodyPr wrap="square">
            <a:spAutoFit/>
          </a:bodyPr>
          <a:lstStyle/>
          <a:p>
            <a:pPr algn="just"/>
            <a:r>
              <a:rPr lang="uk-UA" sz="2000" b="1" dirty="0">
                <a:latin typeface="+mj-lt"/>
                <a:ea typeface="+mj-ea"/>
                <a:cs typeface="+mj-cs"/>
              </a:rPr>
              <a:t>Положення про проведення практики студентів НУ «Запорізька політехніка»</a:t>
            </a:r>
          </a:p>
          <a:p>
            <a:pPr algn="just"/>
            <a:r>
              <a:rPr lang="uk-UA" sz="2000" b="1" dirty="0">
                <a:latin typeface="+mj-lt"/>
                <a:ea typeface="+mj-ea"/>
                <a:cs typeface="+mj-cs"/>
              </a:rPr>
              <a:t> (</a:t>
            </a:r>
            <a:r>
              <a:rPr lang="uk-UA" sz="2000" b="1" dirty="0">
                <a:latin typeface="+mj-lt"/>
                <a:ea typeface="+mj-ea"/>
                <a:cs typeface="+mj-cs"/>
                <a:hlinkClick r:id="rId2"/>
              </a:rPr>
              <a:t>http://zntu.edu.ua/uploads/dept_nm/Polozhennia_pro_praktyku_studentiv.pdf</a:t>
            </a:r>
            <a:r>
              <a:rPr lang="uk-UA" sz="2000" b="1" dirty="0">
                <a:latin typeface="+mj-lt"/>
                <a:ea typeface="+mj-ea"/>
                <a:cs typeface="+mj-cs"/>
              </a:rPr>
              <a:t>)</a:t>
            </a:r>
            <a:endParaRPr lang="ru-RU" sz="2000" b="1" dirty="0">
              <a:latin typeface="+mj-lt"/>
              <a:ea typeface="+mj-ea"/>
              <a:cs typeface="+mj-cs"/>
            </a:endParaRPr>
          </a:p>
        </p:txBody>
      </p:sp>
      <p:pic>
        <p:nvPicPr>
          <p:cNvPr id="8" name="Рисунок 7"/>
          <p:cNvPicPr>
            <a:picLocks noChangeAspect="1"/>
          </p:cNvPicPr>
          <p:nvPr/>
        </p:nvPicPr>
        <p:blipFill rotWithShape="1">
          <a:blip r:embed="rId3">
            <a:extLst>
              <a:ext uri="{28A0092B-C50C-407E-A947-70E740481C1C}">
                <a14:useLocalDpi xmlns:a14="http://schemas.microsoft.com/office/drawing/2010/main" val="0"/>
              </a:ext>
            </a:extLst>
          </a:blip>
          <a:srcRect l="2833" t="2406" r="76322" b="71285"/>
          <a:stretch/>
        </p:blipFill>
        <p:spPr>
          <a:xfrm>
            <a:off x="11083896" y="0"/>
            <a:ext cx="683663" cy="876300"/>
          </a:xfrm>
          <a:prstGeom prst="rect">
            <a:avLst/>
          </a:prstGeom>
        </p:spPr>
      </p:pic>
      <p:sp>
        <p:nvSpPr>
          <p:cNvPr id="11" name="Прямоугольник 10"/>
          <p:cNvSpPr/>
          <p:nvPr/>
        </p:nvSpPr>
        <p:spPr>
          <a:xfrm>
            <a:off x="6469295" y="176540"/>
            <a:ext cx="4706705" cy="523220"/>
          </a:xfrm>
          <a:prstGeom prst="rect">
            <a:avLst/>
          </a:prstGeom>
        </p:spPr>
        <p:txBody>
          <a:bodyPr wrap="square">
            <a:spAutoFit/>
          </a:bodyPr>
          <a:lstStyle/>
          <a:p>
            <a:r>
              <a:rPr lang="uk-UA" sz="2800" b="1" dirty="0">
                <a:solidFill>
                  <a:schemeClr val="bg1"/>
                </a:solidFill>
              </a:rPr>
              <a:t>НУ «Запорізька політехніка»</a:t>
            </a:r>
            <a:endParaRPr lang="ru-RU" sz="2800" dirty="0">
              <a:solidFill>
                <a:schemeClr val="bg1"/>
              </a:solidFill>
            </a:endParaRPr>
          </a:p>
        </p:txBody>
      </p:sp>
      <p:sp>
        <p:nvSpPr>
          <p:cNvPr id="7" name="Номер слайда 6"/>
          <p:cNvSpPr>
            <a:spLocks noGrp="1"/>
          </p:cNvSpPr>
          <p:nvPr>
            <p:ph type="sldNum" sz="quarter" idx="12"/>
          </p:nvPr>
        </p:nvSpPr>
        <p:spPr/>
        <p:txBody>
          <a:bodyPr/>
          <a:lstStyle/>
          <a:p>
            <a:fld id="{9BE267BB-4AD8-4361-8BF1-B2F5492F9099}" type="slidenum">
              <a:rPr lang="ru-RU" smtClean="0"/>
              <a:t>16</a:t>
            </a:fld>
            <a:endParaRPr lang="ru-RU"/>
          </a:p>
        </p:txBody>
      </p:sp>
    </p:spTree>
    <p:extLst>
      <p:ext uri="{BB962C8B-B14F-4D97-AF65-F5344CB8AC3E}">
        <p14:creationId xmlns:p14="http://schemas.microsoft.com/office/powerpoint/2010/main" val="38084535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txBox="1">
            <a:spLocks/>
          </p:cNvSpPr>
          <p:nvPr/>
        </p:nvSpPr>
        <p:spPr>
          <a:xfrm>
            <a:off x="0" y="948584"/>
            <a:ext cx="12192000" cy="538385"/>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uk-UA" b="1" dirty="0">
                <a:solidFill>
                  <a:srgbClr val="C00000"/>
                </a:solidFill>
              </a:rPr>
              <a:t>Критерій 2</a:t>
            </a:r>
            <a:r>
              <a:rPr lang="uk-UA" b="1" dirty="0"/>
              <a:t> Структура та зміст ОП</a:t>
            </a:r>
            <a:endParaRPr lang="ru-RU" b="1" dirty="0"/>
          </a:p>
        </p:txBody>
      </p:sp>
      <p:sp>
        <p:nvSpPr>
          <p:cNvPr id="7" name="Місце для вмісту 2">
            <a:extLst>
              <a:ext uri="{FF2B5EF4-FFF2-40B4-BE49-F238E27FC236}">
                <a16:creationId xmlns:a16="http://schemas.microsoft.com/office/drawing/2014/main" id="{1BDAC8EA-68BE-48F4-805E-F66DE0BB2D0D}"/>
              </a:ext>
            </a:extLst>
          </p:cNvPr>
          <p:cNvSpPr txBox="1">
            <a:spLocks/>
          </p:cNvSpPr>
          <p:nvPr/>
        </p:nvSpPr>
        <p:spPr>
          <a:xfrm>
            <a:off x="182714" y="1503281"/>
            <a:ext cx="12020601" cy="831265"/>
          </a:xfrm>
          <a:prstGeom prst="rect">
            <a:avLst/>
          </a:prstGeom>
        </p:spPr>
        <p:txBody>
          <a:bodyPr vert="horz" lIns="91440" tIns="45720" rIns="91440" bIns="45720" rtlCol="0" anchor="ctr">
            <a:noAutofit/>
          </a:bodyPr>
          <a:lstStyle>
            <a:lvl1pPr marL="228600" indent="-228600" algn="l" defTabSz="914400" rtl="0" eaLnBrk="1" latinLnBrk="0" hangingPunct="1">
              <a:lnSpc>
                <a:spcPct val="114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4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4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4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4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67025" indent="-2867025" algn="just">
              <a:buFont typeface="Arial" panose="020B0604020202020204" pitchFamily="34" charset="0"/>
              <a:buNone/>
            </a:pPr>
            <a:r>
              <a:rPr lang="uk-UA" sz="2800" b="1" i="1" dirty="0" err="1">
                <a:latin typeface="Times New Roman" panose="02020603050405020304" pitchFamily="18" charset="0"/>
                <a:cs typeface="Times New Roman" panose="02020603050405020304" pitchFamily="18" charset="0"/>
              </a:rPr>
              <a:t>Підкритерій</a:t>
            </a:r>
            <a:r>
              <a:rPr lang="uk-UA" sz="2800" b="1" i="1" dirty="0">
                <a:latin typeface="Times New Roman" panose="02020603050405020304" pitchFamily="18" charset="0"/>
                <a:cs typeface="Times New Roman" panose="02020603050405020304" pitchFamily="18" charset="0"/>
              </a:rPr>
              <a:t> 2.6 </a:t>
            </a:r>
            <a:r>
              <a:rPr lang="uk-UA" sz="2400" dirty="0">
                <a:latin typeface="Times New Roman" panose="02020603050405020304" pitchFamily="18" charset="0"/>
                <a:cs typeface="Times New Roman" panose="02020603050405020304" pitchFamily="18" charset="0"/>
              </a:rPr>
              <a:t>Освітня програма передбачає набуття здобувачами вищої освіти соціальних навичок (</a:t>
            </a:r>
            <a:r>
              <a:rPr lang="uk-UA" sz="2400" i="1" dirty="0" err="1">
                <a:latin typeface="Times New Roman" panose="02020603050405020304" pitchFamily="18" charset="0"/>
                <a:cs typeface="Times New Roman" panose="02020603050405020304" pitchFamily="18" charset="0"/>
              </a:rPr>
              <a:t>soft</a:t>
            </a:r>
            <a:r>
              <a:rPr lang="uk-UA" sz="2400" i="1" dirty="0">
                <a:latin typeface="Times New Roman" panose="02020603050405020304" pitchFamily="18" charset="0"/>
                <a:cs typeface="Times New Roman" panose="02020603050405020304" pitchFamily="18" charset="0"/>
              </a:rPr>
              <a:t> </a:t>
            </a:r>
            <a:r>
              <a:rPr lang="uk-UA" sz="2400" i="1" dirty="0" err="1">
                <a:latin typeface="Times New Roman" panose="02020603050405020304" pitchFamily="18" charset="0"/>
                <a:cs typeface="Times New Roman" panose="02020603050405020304" pitchFamily="18" charset="0"/>
              </a:rPr>
              <a:t>skills</a:t>
            </a:r>
            <a:r>
              <a:rPr lang="uk-UA" sz="2400" dirty="0">
                <a:latin typeface="Times New Roman" panose="02020603050405020304" pitchFamily="18" charset="0"/>
                <a:cs typeface="Times New Roman" panose="02020603050405020304" pitchFamily="18" charset="0"/>
              </a:rPr>
              <a:t>), що відповідають заявленим цілям.</a:t>
            </a:r>
          </a:p>
        </p:txBody>
      </p:sp>
      <p:sp>
        <p:nvSpPr>
          <p:cNvPr id="2" name="Прямоугольник 1"/>
          <p:cNvSpPr/>
          <p:nvPr/>
        </p:nvSpPr>
        <p:spPr>
          <a:xfrm>
            <a:off x="182714" y="2374554"/>
            <a:ext cx="11826570" cy="3981796"/>
          </a:xfrm>
          <a:prstGeom prst="rect">
            <a:avLst/>
          </a:prstGeom>
          <a:solidFill>
            <a:schemeClr val="accent1">
              <a:lumMod val="20000"/>
              <a:lumOff val="80000"/>
            </a:schemeClr>
          </a:solidFill>
        </p:spPr>
        <p:txBody>
          <a:bodyPr vert="horz" lIns="91440" tIns="45720" rIns="91440" bIns="45720" rtlCol="0" anchor="ctr">
            <a:noAutofit/>
          </a:bodyPr>
          <a:lstStyle/>
          <a:p>
            <a:pPr indent="358775" algn="just">
              <a:spcBef>
                <a:spcPct val="0"/>
              </a:spcBef>
            </a:pPr>
            <a:r>
              <a:rPr lang="uk-UA" sz="2000" b="1" dirty="0">
                <a:latin typeface="+mj-lt"/>
                <a:ea typeface="+mj-ea"/>
                <a:cs typeface="+mj-cs"/>
              </a:rPr>
              <a:t>Згідно з рекомендаціями роботодавців для випускників ОП соціальні навички є дуже важливими, тому вони повинні бути передбачені загальними та фаховими </a:t>
            </a:r>
            <a:r>
              <a:rPr lang="uk-UA" sz="2000" b="1" dirty="0" err="1">
                <a:latin typeface="+mj-lt"/>
                <a:ea typeface="+mj-ea"/>
                <a:cs typeface="+mj-cs"/>
              </a:rPr>
              <a:t>компетентностями</a:t>
            </a:r>
            <a:r>
              <a:rPr lang="uk-UA" sz="2000" b="1" dirty="0">
                <a:latin typeface="+mj-lt"/>
                <a:ea typeface="+mj-ea"/>
                <a:cs typeface="+mj-cs"/>
              </a:rPr>
              <a:t> за спеціальністю, а також необхідно передбачити формування універсальних </a:t>
            </a:r>
            <a:r>
              <a:rPr lang="uk-UA" sz="2000" b="1" dirty="0" err="1">
                <a:latin typeface="+mj-lt"/>
                <a:ea typeface="+mj-ea"/>
                <a:cs typeface="+mj-cs"/>
              </a:rPr>
              <a:t>компетентностей</a:t>
            </a:r>
            <a:r>
              <a:rPr lang="uk-UA" sz="2000" b="1" dirty="0">
                <a:latin typeface="+mj-lt"/>
                <a:ea typeface="+mj-ea"/>
                <a:cs typeface="+mj-cs"/>
              </a:rPr>
              <a:t> (</a:t>
            </a:r>
            <a:r>
              <a:rPr lang="uk-UA" sz="2000" b="1" i="1" dirty="0" err="1">
                <a:latin typeface="+mj-lt"/>
                <a:ea typeface="+mj-ea"/>
                <a:cs typeface="+mj-cs"/>
              </a:rPr>
              <a:t>soft</a:t>
            </a:r>
            <a:r>
              <a:rPr lang="uk-UA" sz="2000" b="1" i="1" dirty="0">
                <a:latin typeface="+mj-lt"/>
                <a:ea typeface="+mj-ea"/>
                <a:cs typeface="+mj-cs"/>
              </a:rPr>
              <a:t> </a:t>
            </a:r>
            <a:r>
              <a:rPr lang="uk-UA" sz="2000" b="1" i="1" dirty="0" err="1">
                <a:latin typeface="+mj-lt"/>
                <a:ea typeface="+mj-ea"/>
                <a:cs typeface="+mj-cs"/>
              </a:rPr>
              <a:t>skills</a:t>
            </a:r>
            <a:r>
              <a:rPr lang="uk-UA" sz="2000" b="1" dirty="0">
                <a:latin typeface="+mj-lt"/>
                <a:ea typeface="+mj-ea"/>
                <a:cs typeface="+mj-cs"/>
              </a:rPr>
              <a:t>).</a:t>
            </a:r>
          </a:p>
          <a:p>
            <a:pPr indent="358775" algn="just">
              <a:spcBef>
                <a:spcPct val="0"/>
              </a:spcBef>
            </a:pPr>
            <a:r>
              <a:rPr lang="uk-UA" sz="2000" b="1" dirty="0">
                <a:latin typeface="+mj-lt"/>
                <a:ea typeface="+mj-ea"/>
                <a:cs typeface="+mj-cs"/>
              </a:rPr>
              <a:t>До </a:t>
            </a:r>
            <a:r>
              <a:rPr lang="en-US" sz="2000" b="1" dirty="0">
                <a:latin typeface="+mj-lt"/>
                <a:ea typeface="+mj-ea"/>
                <a:cs typeface="+mj-cs"/>
              </a:rPr>
              <a:t>soft skills </a:t>
            </a:r>
            <a:r>
              <a:rPr lang="uk-UA" sz="2000" b="1" dirty="0">
                <a:latin typeface="+mj-lt"/>
                <a:ea typeface="+mj-ea"/>
                <a:cs typeface="+mj-cs"/>
              </a:rPr>
              <a:t>зараховують навички комунікації, лідерство, здатність брати на себе відповідальність і працювати в критичних умовах, вміння налагоджувати конфлікти, працювати в команді, управляти своїм часом, розуміння важливості </a:t>
            </a:r>
            <a:r>
              <a:rPr lang="uk-UA" sz="2000" b="1" dirty="0" err="1">
                <a:latin typeface="+mj-lt"/>
                <a:ea typeface="+mj-ea"/>
                <a:cs typeface="+mj-cs"/>
              </a:rPr>
              <a:t>дедлайнів</a:t>
            </a:r>
            <a:r>
              <a:rPr lang="uk-UA" sz="2000" b="1" dirty="0">
                <a:latin typeface="+mj-lt"/>
                <a:ea typeface="+mj-ea"/>
                <a:cs typeface="+mj-cs"/>
              </a:rPr>
              <a:t>, здатність </a:t>
            </a:r>
            <a:r>
              <a:rPr lang="uk-UA" sz="2000" b="1" dirty="0" err="1">
                <a:latin typeface="+mj-lt"/>
                <a:ea typeface="+mj-ea"/>
                <a:cs typeface="+mj-cs"/>
              </a:rPr>
              <a:t>логічно</a:t>
            </a:r>
            <a:r>
              <a:rPr lang="uk-UA" sz="2000" b="1" dirty="0">
                <a:latin typeface="+mj-lt"/>
                <a:ea typeface="+mj-ea"/>
                <a:cs typeface="+mj-cs"/>
              </a:rPr>
              <a:t> і системно мислити, креативність тощо. </a:t>
            </a:r>
          </a:p>
          <a:p>
            <a:pPr indent="358775" algn="just">
              <a:spcBef>
                <a:spcPct val="0"/>
              </a:spcBef>
            </a:pPr>
            <a:r>
              <a:rPr lang="uk-UA" sz="2000" b="1" dirty="0">
                <a:latin typeface="+mj-lt"/>
                <a:ea typeface="+mj-ea"/>
                <a:cs typeface="+mj-cs"/>
              </a:rPr>
              <a:t>ЗВО повинен мати свою політику стосовно розвитку </a:t>
            </a:r>
            <a:r>
              <a:rPr lang="en-US" sz="2000" b="1" dirty="0">
                <a:latin typeface="+mj-lt"/>
                <a:ea typeface="+mj-ea"/>
                <a:cs typeface="+mj-cs"/>
              </a:rPr>
              <a:t>soft skills </a:t>
            </a:r>
            <a:r>
              <a:rPr lang="uk-UA" sz="2000" b="1" dirty="0">
                <a:latin typeface="+mj-lt"/>
                <a:ea typeface="+mj-ea"/>
                <a:cs typeface="+mj-cs"/>
              </a:rPr>
              <a:t>у своїх здобувачів вищої освіти та викладачів (</a:t>
            </a:r>
            <a:r>
              <a:rPr lang="uk-UA" sz="2000" i="1" dirty="0">
                <a:latin typeface="+mj-lt"/>
                <a:ea typeface="+mj-ea"/>
                <a:cs typeface="+mj-cs"/>
              </a:rPr>
              <a:t>через систему професійного розвитку / підвищення кваліфікації</a:t>
            </a:r>
            <a:r>
              <a:rPr lang="uk-UA" sz="2000" b="1" dirty="0">
                <a:latin typeface="+mj-lt"/>
                <a:ea typeface="+mj-ea"/>
                <a:cs typeface="+mj-cs"/>
              </a:rPr>
              <a:t>). </a:t>
            </a:r>
          </a:p>
          <a:p>
            <a:pPr indent="358775" algn="just">
              <a:spcBef>
                <a:spcPct val="0"/>
              </a:spcBef>
            </a:pPr>
            <a:r>
              <a:rPr lang="uk-UA" sz="2000" b="1" dirty="0">
                <a:latin typeface="+mj-lt"/>
                <a:ea typeface="+mj-ea"/>
                <a:cs typeface="+mj-cs"/>
              </a:rPr>
              <a:t>Ця політика також зумовлює співпрацю з працедавцями та випускниками, впливає на репутаційний капітал ЗВО.</a:t>
            </a:r>
          </a:p>
          <a:p>
            <a:pPr indent="358775" algn="just">
              <a:spcBef>
                <a:spcPct val="0"/>
              </a:spcBef>
            </a:pPr>
            <a:r>
              <a:rPr lang="uk-UA" sz="2000" b="1" dirty="0">
                <a:latin typeface="+mj-lt"/>
                <a:ea typeface="+mj-ea"/>
                <a:cs typeface="+mj-cs"/>
              </a:rPr>
              <a:t>ЗВО має продемонструвати, що певна ОП дозволяє здобувачеві набути ті </a:t>
            </a:r>
            <a:r>
              <a:rPr lang="en-US" sz="2000" b="1" dirty="0">
                <a:latin typeface="+mj-lt"/>
                <a:ea typeface="+mj-ea"/>
                <a:cs typeface="+mj-cs"/>
              </a:rPr>
              <a:t>soft skills, </a:t>
            </a:r>
            <a:r>
              <a:rPr lang="uk-UA" sz="2000" b="1" dirty="0">
                <a:latin typeface="+mj-lt"/>
                <a:ea typeface="+mj-ea"/>
                <a:cs typeface="+mj-cs"/>
              </a:rPr>
              <a:t>що зумовлені цілями ОП, зокрема подальшою професійною діяльністю випускника програми.</a:t>
            </a:r>
          </a:p>
        </p:txBody>
      </p:sp>
      <p:pic>
        <p:nvPicPr>
          <p:cNvPr id="6" name="Рисунок 5"/>
          <p:cNvPicPr>
            <a:picLocks noChangeAspect="1"/>
          </p:cNvPicPr>
          <p:nvPr/>
        </p:nvPicPr>
        <p:blipFill rotWithShape="1">
          <a:blip r:embed="rId2">
            <a:extLst>
              <a:ext uri="{28A0092B-C50C-407E-A947-70E740481C1C}">
                <a14:useLocalDpi xmlns:a14="http://schemas.microsoft.com/office/drawing/2010/main" val="0"/>
              </a:ext>
            </a:extLst>
          </a:blip>
          <a:srcRect l="2833" t="2406" r="76322" b="71285"/>
          <a:stretch/>
        </p:blipFill>
        <p:spPr>
          <a:xfrm>
            <a:off x="11083896" y="0"/>
            <a:ext cx="683663" cy="876300"/>
          </a:xfrm>
          <a:prstGeom prst="rect">
            <a:avLst/>
          </a:prstGeom>
        </p:spPr>
      </p:pic>
      <p:sp>
        <p:nvSpPr>
          <p:cNvPr id="8" name="Прямоугольник 7"/>
          <p:cNvSpPr/>
          <p:nvPr/>
        </p:nvSpPr>
        <p:spPr>
          <a:xfrm>
            <a:off x="6469295" y="176540"/>
            <a:ext cx="4706705" cy="523220"/>
          </a:xfrm>
          <a:prstGeom prst="rect">
            <a:avLst/>
          </a:prstGeom>
        </p:spPr>
        <p:txBody>
          <a:bodyPr wrap="square">
            <a:spAutoFit/>
          </a:bodyPr>
          <a:lstStyle/>
          <a:p>
            <a:r>
              <a:rPr lang="uk-UA" sz="2800" b="1" dirty="0">
                <a:solidFill>
                  <a:schemeClr val="bg1"/>
                </a:solidFill>
              </a:rPr>
              <a:t>НУ «Запорізька політехніка»</a:t>
            </a:r>
            <a:endParaRPr lang="ru-RU" sz="2800" dirty="0">
              <a:solidFill>
                <a:schemeClr val="bg1"/>
              </a:solidFill>
            </a:endParaRPr>
          </a:p>
        </p:txBody>
      </p:sp>
      <p:sp>
        <p:nvSpPr>
          <p:cNvPr id="9" name="Номер слайда 8"/>
          <p:cNvSpPr>
            <a:spLocks noGrp="1"/>
          </p:cNvSpPr>
          <p:nvPr>
            <p:ph type="sldNum" sz="quarter" idx="12"/>
          </p:nvPr>
        </p:nvSpPr>
        <p:spPr/>
        <p:txBody>
          <a:bodyPr/>
          <a:lstStyle/>
          <a:p>
            <a:fld id="{9BE267BB-4AD8-4361-8BF1-B2F5492F9099}" type="slidenum">
              <a:rPr lang="ru-RU" smtClean="0"/>
              <a:t>17</a:t>
            </a:fld>
            <a:endParaRPr lang="ru-RU"/>
          </a:p>
        </p:txBody>
      </p:sp>
    </p:spTree>
    <p:extLst>
      <p:ext uri="{BB962C8B-B14F-4D97-AF65-F5344CB8AC3E}">
        <p14:creationId xmlns:p14="http://schemas.microsoft.com/office/powerpoint/2010/main" val="134737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txBox="1">
            <a:spLocks/>
          </p:cNvSpPr>
          <p:nvPr/>
        </p:nvSpPr>
        <p:spPr>
          <a:xfrm>
            <a:off x="0" y="948584"/>
            <a:ext cx="12192000" cy="538385"/>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uk-UA" b="1" dirty="0">
                <a:solidFill>
                  <a:srgbClr val="C00000"/>
                </a:solidFill>
              </a:rPr>
              <a:t>Критерій 2</a:t>
            </a:r>
            <a:r>
              <a:rPr lang="uk-UA" b="1" dirty="0"/>
              <a:t> Структура та зміст ОП</a:t>
            </a:r>
            <a:endParaRPr lang="ru-RU" b="1" dirty="0"/>
          </a:p>
        </p:txBody>
      </p:sp>
      <p:sp>
        <p:nvSpPr>
          <p:cNvPr id="8" name="Місце для вмісту 2"/>
          <p:cNvSpPr txBox="1">
            <a:spLocks/>
          </p:cNvSpPr>
          <p:nvPr/>
        </p:nvSpPr>
        <p:spPr>
          <a:xfrm>
            <a:off x="85698" y="1569989"/>
            <a:ext cx="12020602" cy="832880"/>
          </a:xfrm>
          <a:prstGeom prst="rect">
            <a:avLst/>
          </a:prstGeom>
        </p:spPr>
        <p:txBody>
          <a:bodyPr vert="horz" lIns="91440" tIns="45720" rIns="91440" bIns="45720" rtlCol="0" anchor="ctr">
            <a:noAutofit/>
          </a:bodyPr>
          <a:lstStyle>
            <a:lvl1pPr marL="228600" indent="-228600" algn="l" defTabSz="914400" rtl="0" eaLnBrk="1" latinLnBrk="0" hangingPunct="1">
              <a:lnSpc>
                <a:spcPct val="114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4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4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4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4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693988" indent="-2693988" algn="just">
              <a:buFont typeface="Arial" panose="020B0604020202020204" pitchFamily="34" charset="0"/>
              <a:buNone/>
            </a:pPr>
            <a:r>
              <a:rPr lang="uk-UA" sz="2400" b="1" i="1" dirty="0" err="1">
                <a:latin typeface="Times New Roman" panose="02020603050405020304" pitchFamily="18" charset="0"/>
                <a:cs typeface="Times New Roman" panose="02020603050405020304" pitchFamily="18" charset="0"/>
              </a:rPr>
              <a:t>Підкритерій</a:t>
            </a:r>
            <a:r>
              <a:rPr lang="uk-UA" sz="2400" b="1" i="1" dirty="0">
                <a:latin typeface="Times New Roman" panose="02020603050405020304" pitchFamily="18" charset="0"/>
                <a:cs typeface="Times New Roman" panose="02020603050405020304" pitchFamily="18" charset="0"/>
              </a:rPr>
              <a:t> 2.7 </a:t>
            </a:r>
            <a:r>
              <a:rPr lang="uk-UA" sz="2400" dirty="0">
                <a:latin typeface="Times New Roman" panose="02020603050405020304" pitchFamily="18" charset="0"/>
                <a:cs typeface="Times New Roman" panose="02020603050405020304" pitchFamily="18" charset="0"/>
              </a:rPr>
              <a:t>Зміст освітньої програми враховує вимоги відповідного професійного стандарту</a:t>
            </a:r>
            <a:r>
              <a:rPr lang="en-US" sz="2400" dirty="0">
                <a:latin typeface="Times New Roman" panose="02020603050405020304" pitchFamily="18" charset="0"/>
                <a:cs typeface="Times New Roman" panose="02020603050405020304" pitchFamily="18" charset="0"/>
              </a:rPr>
              <a:t> </a:t>
            </a:r>
            <a:r>
              <a:rPr lang="uk-UA" sz="2400" dirty="0">
                <a:latin typeface="Times New Roman" panose="02020603050405020304" pitchFamily="18" charset="0"/>
                <a:cs typeface="Times New Roman" panose="02020603050405020304" pitchFamily="18" charset="0"/>
              </a:rPr>
              <a:t>(за наявності).</a:t>
            </a:r>
            <a:endParaRPr lang="ru-RU" sz="2400" dirty="0">
              <a:latin typeface="Times New Roman" panose="02020603050405020304" pitchFamily="18" charset="0"/>
              <a:cs typeface="Times New Roman" panose="02020603050405020304" pitchFamily="18" charset="0"/>
            </a:endParaRPr>
          </a:p>
        </p:txBody>
      </p:sp>
      <p:sp>
        <p:nvSpPr>
          <p:cNvPr id="10" name="Прямоугольник 9"/>
          <p:cNvSpPr/>
          <p:nvPr/>
        </p:nvSpPr>
        <p:spPr>
          <a:xfrm>
            <a:off x="182714" y="2485421"/>
            <a:ext cx="11826570" cy="2406230"/>
          </a:xfrm>
          <a:prstGeom prst="rect">
            <a:avLst/>
          </a:prstGeom>
          <a:solidFill>
            <a:schemeClr val="accent1">
              <a:lumMod val="20000"/>
              <a:lumOff val="80000"/>
            </a:schemeClr>
          </a:solidFill>
        </p:spPr>
        <p:txBody>
          <a:bodyPr vert="horz" lIns="91440" tIns="45720" rIns="91440" bIns="45720" rtlCol="0" anchor="ctr">
            <a:noAutofit/>
          </a:bodyPr>
          <a:lstStyle/>
          <a:p>
            <a:pPr marL="342900" indent="-342900" algn="just">
              <a:spcBef>
                <a:spcPct val="0"/>
              </a:spcBef>
              <a:buFont typeface="Arial" panose="020B0604020202020204" pitchFamily="34" charset="0"/>
              <a:buChar char="•"/>
            </a:pPr>
            <a:r>
              <a:rPr lang="uk-UA" sz="2000" b="1" dirty="0">
                <a:latin typeface="+mj-lt"/>
                <a:ea typeface="+mj-ea"/>
                <a:cs typeface="+mj-cs"/>
              </a:rPr>
              <a:t>Професійні стандарти визначають вимоги до кваліфікаційних та спеціальних знань працівників, їх завдань, обов’язків та спеціалізацій (</a:t>
            </a:r>
            <a:r>
              <a:rPr lang="uk-UA" sz="2000" i="1" dirty="0">
                <a:latin typeface="+mj-lt"/>
                <a:ea typeface="+mj-ea"/>
                <a:cs typeface="+mj-cs"/>
              </a:rPr>
              <a:t>абзац десятий статті 96 Кодексу законів про працю України</a:t>
            </a:r>
            <a:r>
              <a:rPr lang="uk-UA" sz="2000" b="1" dirty="0">
                <a:latin typeface="+mj-lt"/>
                <a:ea typeface="+mj-ea"/>
                <a:cs typeface="+mj-cs"/>
              </a:rPr>
              <a:t>). </a:t>
            </a:r>
          </a:p>
          <a:p>
            <a:pPr marL="342900" indent="-342900" algn="just">
              <a:spcBef>
                <a:spcPct val="0"/>
              </a:spcBef>
              <a:buFont typeface="Arial" panose="020B0604020202020204" pitchFamily="34" charset="0"/>
              <a:buChar char="•"/>
            </a:pPr>
            <a:r>
              <a:rPr lang="uk-UA" sz="2000" b="1" dirty="0">
                <a:latin typeface="+mj-lt"/>
                <a:ea typeface="+mj-ea"/>
                <a:cs typeface="+mj-cs"/>
              </a:rPr>
              <a:t>Якщо за наслідками успішного виконання ОП ЗВО присвоює також професійну кваліфікацію, зміст ОП та програмні РН дозволяють випускникові у подальшому виконувати трудові функції, визначені відповідним професійним стандартом.</a:t>
            </a:r>
          </a:p>
          <a:p>
            <a:pPr marL="342900" indent="-342900" algn="just">
              <a:spcBef>
                <a:spcPct val="0"/>
              </a:spcBef>
              <a:buFont typeface="Arial" panose="020B0604020202020204" pitchFamily="34" charset="0"/>
              <a:buChar char="•"/>
            </a:pPr>
            <a:r>
              <a:rPr lang="uk-UA" sz="2000" b="1" dirty="0">
                <a:latin typeface="+mj-lt"/>
                <a:ea typeface="+mj-ea"/>
                <a:cs typeface="+mj-cs"/>
              </a:rPr>
              <a:t>Наразі професійні стандарти перебувають в процесі розробки.</a:t>
            </a:r>
          </a:p>
          <a:p>
            <a:pPr marL="342900" indent="-342900" algn="just">
              <a:spcBef>
                <a:spcPct val="0"/>
              </a:spcBef>
              <a:buFont typeface="Arial" panose="020B0604020202020204" pitchFamily="34" charset="0"/>
              <a:buChar char="•"/>
            </a:pPr>
            <a:r>
              <a:rPr lang="uk-UA" sz="2000" b="1" dirty="0">
                <a:latin typeface="+mj-lt"/>
                <a:ea typeface="+mj-ea"/>
                <a:cs typeface="+mj-cs"/>
              </a:rPr>
              <a:t>До моменту затвердження професійних стандартів зберігають чинність випуски Довідника кваліфікаційних характеристик професій (ДКХП). </a:t>
            </a:r>
          </a:p>
        </p:txBody>
      </p:sp>
      <p:pic>
        <p:nvPicPr>
          <p:cNvPr id="6" name="Рисунок 5"/>
          <p:cNvPicPr>
            <a:picLocks noChangeAspect="1"/>
          </p:cNvPicPr>
          <p:nvPr/>
        </p:nvPicPr>
        <p:blipFill rotWithShape="1">
          <a:blip r:embed="rId2">
            <a:extLst>
              <a:ext uri="{28A0092B-C50C-407E-A947-70E740481C1C}">
                <a14:useLocalDpi xmlns:a14="http://schemas.microsoft.com/office/drawing/2010/main" val="0"/>
              </a:ext>
            </a:extLst>
          </a:blip>
          <a:srcRect l="2833" t="2406" r="76322" b="71285"/>
          <a:stretch/>
        </p:blipFill>
        <p:spPr>
          <a:xfrm>
            <a:off x="11083896" y="0"/>
            <a:ext cx="683663" cy="876300"/>
          </a:xfrm>
          <a:prstGeom prst="rect">
            <a:avLst/>
          </a:prstGeom>
        </p:spPr>
      </p:pic>
      <p:sp>
        <p:nvSpPr>
          <p:cNvPr id="7" name="Прямоугольник 6"/>
          <p:cNvSpPr/>
          <p:nvPr/>
        </p:nvSpPr>
        <p:spPr>
          <a:xfrm>
            <a:off x="6469295" y="176540"/>
            <a:ext cx="4706705" cy="523220"/>
          </a:xfrm>
          <a:prstGeom prst="rect">
            <a:avLst/>
          </a:prstGeom>
        </p:spPr>
        <p:txBody>
          <a:bodyPr wrap="square">
            <a:spAutoFit/>
          </a:bodyPr>
          <a:lstStyle/>
          <a:p>
            <a:r>
              <a:rPr lang="uk-UA" sz="2800" b="1" dirty="0">
                <a:solidFill>
                  <a:schemeClr val="bg1"/>
                </a:solidFill>
              </a:rPr>
              <a:t>НУ «Запорізька політехніка»</a:t>
            </a:r>
            <a:endParaRPr lang="ru-RU" sz="2800" dirty="0">
              <a:solidFill>
                <a:schemeClr val="bg1"/>
              </a:solidFill>
            </a:endParaRPr>
          </a:p>
        </p:txBody>
      </p:sp>
      <p:sp>
        <p:nvSpPr>
          <p:cNvPr id="3" name="Номер слайда 2"/>
          <p:cNvSpPr>
            <a:spLocks noGrp="1"/>
          </p:cNvSpPr>
          <p:nvPr>
            <p:ph type="sldNum" sz="quarter" idx="12"/>
          </p:nvPr>
        </p:nvSpPr>
        <p:spPr/>
        <p:txBody>
          <a:bodyPr/>
          <a:lstStyle/>
          <a:p>
            <a:fld id="{9BE267BB-4AD8-4361-8BF1-B2F5492F9099}" type="slidenum">
              <a:rPr lang="ru-RU" smtClean="0"/>
              <a:t>18</a:t>
            </a:fld>
            <a:endParaRPr lang="ru-RU"/>
          </a:p>
        </p:txBody>
      </p:sp>
    </p:spTree>
    <p:extLst>
      <p:ext uri="{BB962C8B-B14F-4D97-AF65-F5344CB8AC3E}">
        <p14:creationId xmlns:p14="http://schemas.microsoft.com/office/powerpoint/2010/main" val="38974233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92579" y="1545929"/>
            <a:ext cx="12006841" cy="1658744"/>
          </a:xfrm>
        </p:spPr>
        <p:txBody>
          <a:bodyPr vert="horz" lIns="91440" tIns="45720" rIns="91440" bIns="45720" rtlCol="0" anchor="ctr">
            <a:noAutofit/>
          </a:bodyPr>
          <a:lstStyle/>
          <a:p>
            <a:pPr marL="2778125" indent="-2778125" algn="just">
              <a:buNone/>
            </a:pPr>
            <a:r>
              <a:rPr lang="uk-UA" sz="2400" b="1" i="1" dirty="0" err="1">
                <a:latin typeface="Times New Roman" panose="02020603050405020304" pitchFamily="18" charset="0"/>
                <a:cs typeface="Times New Roman" panose="02020603050405020304" pitchFamily="18" charset="0"/>
              </a:rPr>
              <a:t>Підкритерій</a:t>
            </a:r>
            <a:r>
              <a:rPr lang="uk-UA" sz="2400" b="1" i="1" dirty="0">
                <a:latin typeface="Times New Roman" panose="02020603050405020304" pitchFamily="18" charset="0"/>
                <a:cs typeface="Times New Roman" panose="02020603050405020304" pitchFamily="18" charset="0"/>
              </a:rPr>
              <a:t> 2.8 </a:t>
            </a:r>
            <a:r>
              <a:rPr lang="uk-UA" sz="2400" dirty="0">
                <a:latin typeface="Times New Roman" panose="02020603050405020304" pitchFamily="18" charset="0"/>
                <a:cs typeface="Times New Roman" panose="02020603050405020304" pitchFamily="18" charset="0"/>
              </a:rPr>
              <a:t>Обсяг освітньої програми та окремих освітніх компонентів (у кредитах Європейської кредитної </a:t>
            </a:r>
            <a:r>
              <a:rPr lang="uk-UA" sz="2400" dirty="0" err="1">
                <a:latin typeface="Times New Roman" panose="02020603050405020304" pitchFamily="18" charset="0"/>
                <a:cs typeface="Times New Roman" panose="02020603050405020304" pitchFamily="18" charset="0"/>
              </a:rPr>
              <a:t>трансферно</a:t>
            </a:r>
            <a:r>
              <a:rPr lang="uk-UA" sz="2400" dirty="0">
                <a:latin typeface="Times New Roman" panose="02020603050405020304" pitchFamily="18" charset="0"/>
                <a:cs typeface="Times New Roman" panose="02020603050405020304" pitchFamily="18" charset="0"/>
              </a:rPr>
              <a:t>-накопичувальної системи) відповідає фактичному навантаженню здобувачів, досягненню цілей та програмних результатів навчання.</a:t>
            </a:r>
            <a:endParaRPr lang="ru-RU" sz="2400" dirty="0">
              <a:latin typeface="Times New Roman" panose="02020603050405020304" pitchFamily="18" charset="0"/>
              <a:cs typeface="Times New Roman" panose="02020603050405020304" pitchFamily="18" charset="0"/>
            </a:endParaRPr>
          </a:p>
        </p:txBody>
      </p:sp>
      <p:sp>
        <p:nvSpPr>
          <p:cNvPr id="5" name="Заголовок 1"/>
          <p:cNvSpPr txBox="1">
            <a:spLocks/>
          </p:cNvSpPr>
          <p:nvPr/>
        </p:nvSpPr>
        <p:spPr>
          <a:xfrm>
            <a:off x="0" y="948584"/>
            <a:ext cx="12192000" cy="538385"/>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uk-UA" b="1" dirty="0">
                <a:solidFill>
                  <a:srgbClr val="C00000"/>
                </a:solidFill>
              </a:rPr>
              <a:t>Критерій 2</a:t>
            </a:r>
            <a:r>
              <a:rPr lang="uk-UA" b="1" dirty="0"/>
              <a:t> Структура та зміст ОП</a:t>
            </a:r>
            <a:endParaRPr lang="ru-RU" b="1" dirty="0"/>
          </a:p>
        </p:txBody>
      </p:sp>
      <p:sp>
        <p:nvSpPr>
          <p:cNvPr id="2" name="Прямоугольник 1"/>
          <p:cNvSpPr/>
          <p:nvPr/>
        </p:nvSpPr>
        <p:spPr>
          <a:xfrm>
            <a:off x="92579" y="3301329"/>
            <a:ext cx="12006841" cy="3130573"/>
          </a:xfrm>
          <a:prstGeom prst="rect">
            <a:avLst/>
          </a:prstGeom>
          <a:solidFill>
            <a:schemeClr val="accent1">
              <a:lumMod val="20000"/>
              <a:lumOff val="80000"/>
            </a:schemeClr>
          </a:solidFill>
        </p:spPr>
        <p:txBody>
          <a:bodyPr vert="horz" lIns="91440" tIns="45720" rIns="91440" bIns="45720" rtlCol="0" anchor="ctr">
            <a:noAutofit/>
          </a:bodyPr>
          <a:lstStyle/>
          <a:p>
            <a:pPr marL="342900" indent="-342900" algn="just">
              <a:spcBef>
                <a:spcPct val="0"/>
              </a:spcBef>
              <a:buFont typeface="Arial" panose="020B0604020202020204" pitchFamily="34" charset="0"/>
              <a:buChar char="•"/>
            </a:pPr>
            <a:r>
              <a:rPr lang="uk-UA" sz="2000" b="1" dirty="0">
                <a:latin typeface="+mj-lt"/>
                <a:ea typeface="+mj-ea"/>
                <a:cs typeface="+mj-cs"/>
              </a:rPr>
              <a:t>Обсяг одного </a:t>
            </a:r>
            <a:r>
              <a:rPr lang="uk-UA" sz="2000" b="1" dirty="0" err="1">
                <a:latin typeface="+mj-lt"/>
                <a:ea typeface="+mj-ea"/>
                <a:cs typeface="+mj-cs"/>
              </a:rPr>
              <a:t>кредита</a:t>
            </a:r>
            <a:r>
              <a:rPr lang="uk-UA" sz="2000" b="1" dirty="0">
                <a:latin typeface="+mj-lt"/>
                <a:ea typeface="+mj-ea"/>
                <a:cs typeface="+mj-cs"/>
              </a:rPr>
              <a:t> ЄКТС становить 30 годин, що включають у себе як аудиторну, так і самостійну роботу.</a:t>
            </a:r>
          </a:p>
          <a:p>
            <a:pPr marL="342900" indent="-342900" algn="just">
              <a:spcBef>
                <a:spcPct val="0"/>
              </a:spcBef>
              <a:buFont typeface="Arial" panose="020B0604020202020204" pitchFamily="34" charset="0"/>
              <a:buChar char="•"/>
            </a:pPr>
            <a:r>
              <a:rPr lang="uk-UA" sz="2000" b="1" dirty="0">
                <a:latin typeface="+mj-lt"/>
                <a:ea typeface="+mj-ea"/>
                <a:cs typeface="+mj-cs"/>
              </a:rPr>
              <a:t>Розподіл навчального навантаження за видами навчальної роботи є наступним: </a:t>
            </a:r>
          </a:p>
          <a:p>
            <a:pPr marL="1160463" indent="276225" algn="just">
              <a:spcBef>
                <a:spcPct val="0"/>
              </a:spcBef>
              <a:buFont typeface="Wingdings" panose="05000000000000000000" pitchFamily="2" charset="2"/>
              <a:buChar char="Ø"/>
            </a:pPr>
            <a:r>
              <a:rPr lang="uk-UA" sz="2000" b="1" dirty="0">
                <a:latin typeface="+mj-lt"/>
                <a:ea typeface="+mj-ea"/>
                <a:cs typeface="+mj-cs"/>
              </a:rPr>
              <a:t>1 семестр – 300 годин аудиторних занять і 600 годин самостійної роботи; </a:t>
            </a:r>
          </a:p>
          <a:p>
            <a:pPr marL="1160463" indent="276225" algn="just">
              <a:spcBef>
                <a:spcPct val="0"/>
              </a:spcBef>
              <a:buFont typeface="Wingdings" panose="05000000000000000000" pitchFamily="2" charset="2"/>
              <a:buChar char="Ø"/>
            </a:pPr>
            <a:r>
              <a:rPr lang="uk-UA" sz="2000" b="1" dirty="0">
                <a:latin typeface="+mj-lt"/>
                <a:ea typeface="+mj-ea"/>
                <a:cs typeface="+mj-cs"/>
              </a:rPr>
              <a:t>2 семестр – 300 годин аудиторних занять і 600 годин самостійної роботи; </a:t>
            </a:r>
          </a:p>
          <a:p>
            <a:pPr marL="1160463" indent="276225" algn="just">
              <a:spcBef>
                <a:spcPct val="0"/>
              </a:spcBef>
              <a:buFont typeface="Wingdings" panose="05000000000000000000" pitchFamily="2" charset="2"/>
              <a:buChar char="Ø"/>
            </a:pPr>
            <a:r>
              <a:rPr lang="uk-UA" sz="2000" b="1" dirty="0">
                <a:latin typeface="+mj-lt"/>
                <a:ea typeface="+mj-ea"/>
                <a:cs typeface="+mj-cs"/>
              </a:rPr>
              <a:t>переддипломна практика – 180 годин; </a:t>
            </a:r>
          </a:p>
          <a:p>
            <a:pPr marL="1160463" indent="276225" algn="just">
              <a:spcBef>
                <a:spcPct val="0"/>
              </a:spcBef>
              <a:buFont typeface="Wingdings" panose="05000000000000000000" pitchFamily="2" charset="2"/>
              <a:buChar char="Ø"/>
            </a:pPr>
            <a:r>
              <a:rPr lang="uk-UA" sz="2000" b="1" dirty="0">
                <a:latin typeface="+mj-lt"/>
                <a:ea typeface="+mj-ea"/>
                <a:cs typeface="+mj-cs"/>
              </a:rPr>
              <a:t>виконання кваліфікаційної роботи – 720 годин.</a:t>
            </a:r>
          </a:p>
          <a:p>
            <a:pPr marL="342900" indent="-342900" algn="just">
              <a:spcBef>
                <a:spcPct val="0"/>
              </a:spcBef>
              <a:buFont typeface="Arial" panose="020B0604020202020204" pitchFamily="34" charset="0"/>
              <a:buChar char="•"/>
            </a:pPr>
            <a:r>
              <a:rPr lang="uk-UA" sz="2000" b="1" dirty="0">
                <a:latin typeface="+mj-lt"/>
                <a:ea typeface="+mj-ea"/>
                <a:cs typeface="+mj-cs"/>
              </a:rPr>
              <a:t>ЗВО має продемонструвати заходи які дозволяють </a:t>
            </a:r>
            <a:r>
              <a:rPr lang="uk-UA" sz="2000" b="1" dirty="0" err="1">
                <a:latin typeface="+mj-lt"/>
                <a:ea typeface="+mj-ea"/>
                <a:cs typeface="+mj-cs"/>
              </a:rPr>
              <a:t>реалістично</a:t>
            </a:r>
            <a:r>
              <a:rPr lang="uk-UA" sz="2000" b="1" dirty="0">
                <a:latin typeface="+mj-lt"/>
                <a:ea typeface="+mj-ea"/>
                <a:cs typeface="+mj-cs"/>
              </a:rPr>
              <a:t> оцінити, яким є обсяг самостійної роботи потрібний здобувачеві для належного опанування дисципліни (опитування / фокус-групи). </a:t>
            </a:r>
          </a:p>
          <a:p>
            <a:pPr marL="342900" indent="-342900" algn="just">
              <a:spcBef>
                <a:spcPct val="0"/>
              </a:spcBef>
              <a:buFont typeface="Arial" panose="020B0604020202020204" pitchFamily="34" charset="0"/>
              <a:buChar char="•"/>
            </a:pPr>
            <a:r>
              <a:rPr lang="uk-UA" sz="2000" b="1" dirty="0">
                <a:latin typeface="+mj-lt"/>
                <a:ea typeface="+mj-ea"/>
                <a:cs typeface="+mj-cs"/>
              </a:rPr>
              <a:t>Результатом невиконання таких заходів є необґрунтоване присвоєння дисциплінам недостатньої кількості кредитів, а отже – надмірне навантаження здобувачів вищої освіти.</a:t>
            </a:r>
          </a:p>
        </p:txBody>
      </p:sp>
      <p:pic>
        <p:nvPicPr>
          <p:cNvPr id="6" name="Рисунок 5"/>
          <p:cNvPicPr>
            <a:picLocks noChangeAspect="1"/>
          </p:cNvPicPr>
          <p:nvPr/>
        </p:nvPicPr>
        <p:blipFill rotWithShape="1">
          <a:blip r:embed="rId2">
            <a:extLst>
              <a:ext uri="{28A0092B-C50C-407E-A947-70E740481C1C}">
                <a14:useLocalDpi xmlns:a14="http://schemas.microsoft.com/office/drawing/2010/main" val="0"/>
              </a:ext>
            </a:extLst>
          </a:blip>
          <a:srcRect l="2833" t="2406" r="76322" b="71285"/>
          <a:stretch/>
        </p:blipFill>
        <p:spPr>
          <a:xfrm>
            <a:off x="11083896" y="0"/>
            <a:ext cx="683663" cy="876300"/>
          </a:xfrm>
          <a:prstGeom prst="rect">
            <a:avLst/>
          </a:prstGeom>
        </p:spPr>
      </p:pic>
      <p:sp>
        <p:nvSpPr>
          <p:cNvPr id="7" name="Прямоугольник 6"/>
          <p:cNvSpPr/>
          <p:nvPr/>
        </p:nvSpPr>
        <p:spPr>
          <a:xfrm>
            <a:off x="6469295" y="176540"/>
            <a:ext cx="4706705" cy="523220"/>
          </a:xfrm>
          <a:prstGeom prst="rect">
            <a:avLst/>
          </a:prstGeom>
        </p:spPr>
        <p:txBody>
          <a:bodyPr wrap="square">
            <a:spAutoFit/>
          </a:bodyPr>
          <a:lstStyle/>
          <a:p>
            <a:r>
              <a:rPr lang="uk-UA" sz="2800" b="1" dirty="0">
                <a:solidFill>
                  <a:schemeClr val="bg1"/>
                </a:solidFill>
              </a:rPr>
              <a:t>НУ «Запорізька політехніка»</a:t>
            </a:r>
            <a:endParaRPr lang="ru-RU" sz="2800" dirty="0">
              <a:solidFill>
                <a:schemeClr val="bg1"/>
              </a:solidFill>
            </a:endParaRPr>
          </a:p>
        </p:txBody>
      </p:sp>
      <p:sp>
        <p:nvSpPr>
          <p:cNvPr id="9" name="Номер слайда 8"/>
          <p:cNvSpPr>
            <a:spLocks noGrp="1"/>
          </p:cNvSpPr>
          <p:nvPr>
            <p:ph type="sldNum" sz="quarter" idx="12"/>
          </p:nvPr>
        </p:nvSpPr>
        <p:spPr/>
        <p:txBody>
          <a:bodyPr/>
          <a:lstStyle/>
          <a:p>
            <a:fld id="{9BE267BB-4AD8-4361-8BF1-B2F5492F9099}" type="slidenum">
              <a:rPr lang="ru-RU" smtClean="0"/>
              <a:t>19</a:t>
            </a:fld>
            <a:endParaRPr lang="ru-RU"/>
          </a:p>
        </p:txBody>
      </p:sp>
    </p:spTree>
    <p:extLst>
      <p:ext uri="{BB962C8B-B14F-4D97-AF65-F5344CB8AC3E}">
        <p14:creationId xmlns:p14="http://schemas.microsoft.com/office/powerpoint/2010/main" val="3974352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115329" y="963828"/>
            <a:ext cx="11961341" cy="5622324"/>
          </a:xfrm>
          <a:prstGeom prst="rect">
            <a:avLst/>
          </a:prstGeom>
          <a:solidFill>
            <a:schemeClr val="accent1">
              <a:lumMod val="20000"/>
              <a:lumOff val="80000"/>
            </a:schemeClr>
          </a:solidFill>
        </p:spPr>
        <p:txBody>
          <a:bodyPr vert="horz" lIns="91440" tIns="45720" rIns="91440" bIns="45720" rtlCol="0" anchor="ctr">
            <a:noAutofit/>
          </a:bodyPr>
          <a:lstStyle/>
          <a:p>
            <a:pPr marL="342900" indent="-342900" algn="just">
              <a:spcBef>
                <a:spcPct val="0"/>
              </a:spcBef>
              <a:buFont typeface="Wingdings" panose="05000000000000000000" pitchFamily="2" charset="2"/>
              <a:buChar char="Ø"/>
            </a:pPr>
            <a:r>
              <a:rPr lang="uk-UA" sz="2000" b="1" dirty="0">
                <a:latin typeface="+mj-lt"/>
                <a:ea typeface="+mj-ea"/>
                <a:cs typeface="+mj-cs"/>
              </a:rPr>
              <a:t>Акредитація вперше проводиться, як правило, упродовж останнього року навчання першого набору ЗВО за освітньою програмою.</a:t>
            </a:r>
          </a:p>
          <a:p>
            <a:pPr marL="342900" indent="-342900" algn="just">
              <a:spcBef>
                <a:spcPct val="0"/>
              </a:spcBef>
              <a:buFont typeface="Wingdings" panose="05000000000000000000" pitchFamily="2" charset="2"/>
              <a:buChar char="Ø"/>
            </a:pPr>
            <a:r>
              <a:rPr lang="uk-UA" sz="2000" b="1" dirty="0">
                <a:latin typeface="+mj-lt"/>
                <a:ea typeface="+mj-ea"/>
                <a:cs typeface="+mj-cs"/>
              </a:rPr>
              <a:t>ЗВО у період з </a:t>
            </a:r>
            <a:r>
              <a:rPr lang="uk-UA" sz="2000" b="1" u="sng" dirty="0">
                <a:solidFill>
                  <a:srgbClr val="C00000"/>
                </a:solidFill>
              </a:rPr>
              <a:t>1 червня по 1 серпня </a:t>
            </a:r>
            <a:r>
              <a:rPr lang="uk-UA" sz="2000" b="1" dirty="0">
                <a:latin typeface="+mj-lt"/>
                <a:ea typeface="+mj-ea"/>
                <a:cs typeface="+mj-cs"/>
              </a:rPr>
              <a:t>в електронній формі попередньо повідомляють Національне агентство про намір акредитувати освітні програми в наступному навчальному році. </a:t>
            </a:r>
          </a:p>
          <a:p>
            <a:pPr marL="342900" indent="-342900" algn="just">
              <a:spcBef>
                <a:spcPct val="0"/>
              </a:spcBef>
              <a:buFont typeface="Wingdings" panose="05000000000000000000" pitchFamily="2" charset="2"/>
              <a:buChar char="Ø"/>
            </a:pPr>
            <a:r>
              <a:rPr lang="uk-UA" sz="2000" b="1" dirty="0">
                <a:latin typeface="+mj-lt"/>
                <a:ea typeface="+mj-ea"/>
                <a:cs typeface="+mj-cs"/>
              </a:rPr>
              <a:t>До </a:t>
            </a:r>
            <a:r>
              <a:rPr lang="uk-UA" sz="2000" b="1" u="sng" dirty="0">
                <a:solidFill>
                  <a:srgbClr val="C00000"/>
                </a:solidFill>
              </a:rPr>
              <a:t>1 вересня </a:t>
            </a:r>
            <a:r>
              <a:rPr lang="uk-UA" sz="2000" b="1" dirty="0">
                <a:latin typeface="+mj-lt"/>
                <a:ea typeface="+mj-ea"/>
                <a:cs typeface="+mj-cs"/>
              </a:rPr>
              <a:t>кожного року Національне агентство складає графік прийняття заяв про акредитацію і відкриває доступ до електронного кабінету, через який ЗВО подаватиме відповідні матеріали для акредитації.</a:t>
            </a:r>
          </a:p>
          <a:p>
            <a:pPr marL="342900" indent="-342900" algn="just">
              <a:spcBef>
                <a:spcPct val="0"/>
              </a:spcBef>
              <a:buFont typeface="Wingdings" panose="05000000000000000000" pitchFamily="2" charset="2"/>
              <a:buChar char="Ø"/>
            </a:pPr>
            <a:r>
              <a:rPr lang="uk-UA" sz="2000" b="1" dirty="0">
                <a:latin typeface="+mj-lt"/>
                <a:ea typeface="+mj-ea"/>
                <a:cs typeface="+mj-cs"/>
              </a:rPr>
              <a:t>Наступна (чергова) акредитація проводиться </a:t>
            </a:r>
            <a:r>
              <a:rPr lang="uk-UA" sz="2000" b="1" u="sng" dirty="0">
                <a:latin typeface="+mj-lt"/>
                <a:ea typeface="+mj-ea"/>
                <a:cs typeface="+mj-cs"/>
              </a:rPr>
              <a:t>впродовж останнього року строку дії сертифіката</a:t>
            </a:r>
            <a:r>
              <a:rPr lang="uk-UA" sz="2000" b="1" dirty="0">
                <a:latin typeface="+mj-lt"/>
                <a:ea typeface="+mj-ea"/>
                <a:cs typeface="+mj-cs"/>
              </a:rPr>
              <a:t> про акредитацію або протягом строку дії умовної (</a:t>
            </a:r>
            <a:r>
              <a:rPr lang="uk-UA" sz="2000" i="1" dirty="0">
                <a:latin typeface="+mj-lt"/>
                <a:ea typeface="+mj-ea"/>
                <a:cs typeface="+mj-cs"/>
              </a:rPr>
              <a:t>відкладеної</a:t>
            </a:r>
            <a:r>
              <a:rPr lang="uk-UA" sz="2000" b="1" dirty="0">
                <a:latin typeface="+mj-lt"/>
                <a:ea typeface="+mj-ea"/>
                <a:cs typeface="+mj-cs"/>
              </a:rPr>
              <a:t>) акредитації.</a:t>
            </a:r>
          </a:p>
          <a:p>
            <a:pPr marL="342900" indent="-342900" algn="just">
              <a:spcBef>
                <a:spcPct val="0"/>
              </a:spcBef>
              <a:buFont typeface="Wingdings" panose="05000000000000000000" pitchFamily="2" charset="2"/>
              <a:buChar char="Ø"/>
            </a:pPr>
            <a:r>
              <a:rPr lang="uk-UA" sz="2000" b="1" dirty="0">
                <a:latin typeface="+mj-lt"/>
                <a:ea typeface="+mj-ea"/>
                <a:cs typeface="+mj-cs"/>
              </a:rPr>
              <a:t>ЗВО подає до Національного агентства матеріали для акредитації в електронному вигляді:</a:t>
            </a:r>
          </a:p>
          <a:p>
            <a:pPr marL="1260475" algn="just">
              <a:spcBef>
                <a:spcPct val="0"/>
              </a:spcBef>
            </a:pPr>
            <a:r>
              <a:rPr lang="uk-UA" sz="2000" b="1" dirty="0">
                <a:latin typeface="+mj-lt"/>
                <a:ea typeface="+mj-ea"/>
                <a:cs typeface="+mj-cs"/>
              </a:rPr>
              <a:t>1) заяву про проведення акредитації освітньої програми;</a:t>
            </a:r>
          </a:p>
          <a:p>
            <a:pPr marL="1260475" algn="just">
              <a:spcBef>
                <a:spcPct val="0"/>
              </a:spcBef>
            </a:pPr>
            <a:r>
              <a:rPr lang="uk-UA" sz="2000" b="1" dirty="0">
                <a:latin typeface="+mj-lt"/>
                <a:ea typeface="+mj-ea"/>
                <a:cs typeface="+mj-cs"/>
              </a:rPr>
              <a:t>2) затверджені освітню програму та навчальний план за цією програмою;</a:t>
            </a:r>
          </a:p>
          <a:p>
            <a:pPr marL="1260475" algn="just">
              <a:spcBef>
                <a:spcPct val="0"/>
              </a:spcBef>
            </a:pPr>
            <a:r>
              <a:rPr lang="uk-UA" sz="2000" b="1" dirty="0">
                <a:latin typeface="+mj-lt"/>
                <a:ea typeface="+mj-ea"/>
                <a:cs typeface="+mj-cs"/>
              </a:rPr>
              <a:t>3) відомості про </a:t>
            </a:r>
            <a:r>
              <a:rPr lang="uk-UA" sz="2000" b="1" dirty="0" err="1">
                <a:latin typeface="+mj-lt"/>
                <a:ea typeface="+mj-ea"/>
                <a:cs typeface="+mj-cs"/>
              </a:rPr>
              <a:t>самооцінювання</a:t>
            </a:r>
            <a:r>
              <a:rPr lang="uk-UA" sz="2000" b="1" dirty="0">
                <a:latin typeface="+mj-lt"/>
                <a:ea typeface="+mj-ea"/>
                <a:cs typeface="+mj-cs"/>
              </a:rPr>
              <a:t> освітньої програми;</a:t>
            </a:r>
          </a:p>
          <a:p>
            <a:pPr marL="1260475" algn="just">
              <a:spcBef>
                <a:spcPct val="0"/>
              </a:spcBef>
            </a:pPr>
            <a:r>
              <a:rPr lang="uk-UA" sz="2000" b="1" dirty="0">
                <a:latin typeface="+mj-lt"/>
                <a:ea typeface="+mj-ea"/>
                <a:cs typeface="+mj-cs"/>
              </a:rPr>
              <a:t>4) рецензії та відгуки роботодавців (</a:t>
            </a:r>
            <a:r>
              <a:rPr lang="uk-UA" sz="2000" i="1" dirty="0">
                <a:latin typeface="+mj-lt"/>
                <a:ea typeface="+mj-ea"/>
                <a:cs typeface="+mj-cs"/>
              </a:rPr>
              <a:t>за наявності</a:t>
            </a:r>
            <a:r>
              <a:rPr lang="uk-UA" sz="2000" b="1" dirty="0">
                <a:latin typeface="+mj-lt"/>
                <a:ea typeface="+mj-ea"/>
                <a:cs typeface="+mj-cs"/>
              </a:rPr>
              <a:t>).</a:t>
            </a:r>
          </a:p>
          <a:p>
            <a:pPr marL="342900" indent="-342900" algn="just">
              <a:spcBef>
                <a:spcPct val="0"/>
              </a:spcBef>
              <a:buFont typeface="Wingdings" panose="05000000000000000000" pitchFamily="2" charset="2"/>
              <a:buChar char="Ø"/>
            </a:pPr>
            <a:r>
              <a:rPr lang="uk-UA" sz="2000" b="1" dirty="0">
                <a:latin typeface="+mj-lt"/>
                <a:ea typeface="+mj-ea"/>
                <a:cs typeface="+mj-cs"/>
              </a:rPr>
              <a:t>Матеріали в електронній формі через офіційний портал Національного агентства. Упродовж </a:t>
            </a:r>
            <a:br>
              <a:rPr lang="uk-UA" sz="2000" b="1" dirty="0"/>
            </a:br>
            <a:r>
              <a:rPr lang="uk-UA" sz="2000" b="1" u="sng" dirty="0">
                <a:solidFill>
                  <a:srgbClr val="C00000"/>
                </a:solidFill>
              </a:rPr>
              <a:t>п'яти робочих днів</a:t>
            </a:r>
            <a:r>
              <a:rPr lang="uk-UA" sz="2000" b="1" dirty="0"/>
              <a:t>, </a:t>
            </a:r>
            <a:r>
              <a:rPr lang="uk-UA" sz="2000" b="1" dirty="0">
                <a:latin typeface="+mj-lt"/>
                <a:ea typeface="+mj-ea"/>
                <a:cs typeface="+mj-cs"/>
              </a:rPr>
              <a:t>із дня реєстрації заяви, призначається склад експертної групи;</a:t>
            </a:r>
          </a:p>
          <a:p>
            <a:pPr marL="342900" indent="-342900" algn="just">
              <a:spcBef>
                <a:spcPct val="0"/>
              </a:spcBef>
              <a:buFont typeface="Wingdings" panose="05000000000000000000" pitchFamily="2" charset="2"/>
              <a:buChar char="Ø"/>
            </a:pPr>
            <a:r>
              <a:rPr lang="uk-UA" sz="2000" b="1" dirty="0">
                <a:latin typeface="+mj-lt"/>
                <a:ea typeface="+mj-ea"/>
                <a:cs typeface="+mj-cs"/>
              </a:rPr>
              <a:t>Визначається строк її роботи, у тому числі дати виїзду експертної групи до ЗВО та кінцевий термін подання звіту експертної групи.</a:t>
            </a:r>
          </a:p>
        </p:txBody>
      </p:sp>
      <p:sp>
        <p:nvSpPr>
          <p:cNvPr id="10" name="Заголовок 1"/>
          <p:cNvSpPr>
            <a:spLocks noGrp="1"/>
          </p:cNvSpPr>
          <p:nvPr>
            <p:ph type="title"/>
          </p:nvPr>
        </p:nvSpPr>
        <p:spPr>
          <a:xfrm>
            <a:off x="7381875" y="76200"/>
            <a:ext cx="3590925" cy="752305"/>
          </a:xfrm>
        </p:spPr>
        <p:txBody>
          <a:bodyPr>
            <a:noAutofit/>
          </a:bodyPr>
          <a:lstStyle/>
          <a:p>
            <a:pPr algn="ctr"/>
            <a:r>
              <a:rPr lang="uk-UA" sz="1600" b="1" dirty="0">
                <a:solidFill>
                  <a:schemeClr val="bg1"/>
                </a:solidFill>
                <a:latin typeface="Tahoma" panose="020B0604030504040204" pitchFamily="34" charset="0"/>
                <a:ea typeface="Tahoma" panose="020B0604030504040204" pitchFamily="34" charset="0"/>
                <a:cs typeface="Tahoma" panose="020B0604030504040204" pitchFamily="34" charset="0"/>
              </a:rPr>
              <a:t>ПОРЯДОК ПРОВЕДЕННЯ АКРЕДИТАЦІЇ</a:t>
            </a:r>
            <a:endParaRPr lang="ru-RU"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pic>
        <p:nvPicPr>
          <p:cNvPr id="5" name="Рисунок 4"/>
          <p:cNvPicPr>
            <a:picLocks noChangeAspect="1"/>
          </p:cNvPicPr>
          <p:nvPr/>
        </p:nvPicPr>
        <p:blipFill rotWithShape="1">
          <a:blip r:embed="rId2">
            <a:extLst>
              <a:ext uri="{28A0092B-C50C-407E-A947-70E740481C1C}">
                <a14:useLocalDpi xmlns:a14="http://schemas.microsoft.com/office/drawing/2010/main" val="0"/>
              </a:ext>
            </a:extLst>
          </a:blip>
          <a:srcRect l="2833" t="2406" r="76322" b="71285"/>
          <a:stretch/>
        </p:blipFill>
        <p:spPr>
          <a:xfrm>
            <a:off x="11083896" y="0"/>
            <a:ext cx="683663" cy="876300"/>
          </a:xfrm>
          <a:prstGeom prst="rect">
            <a:avLst/>
          </a:prstGeom>
        </p:spPr>
      </p:pic>
      <p:sp>
        <p:nvSpPr>
          <p:cNvPr id="3" name="Номер слайда 2"/>
          <p:cNvSpPr>
            <a:spLocks noGrp="1"/>
          </p:cNvSpPr>
          <p:nvPr>
            <p:ph type="sldNum" sz="quarter" idx="12"/>
          </p:nvPr>
        </p:nvSpPr>
        <p:spPr/>
        <p:txBody>
          <a:bodyPr/>
          <a:lstStyle/>
          <a:p>
            <a:fld id="{9BE267BB-4AD8-4361-8BF1-B2F5492F9099}" type="slidenum">
              <a:rPr lang="ru-RU" smtClean="0"/>
              <a:t>2</a:t>
            </a:fld>
            <a:endParaRPr lang="ru-RU"/>
          </a:p>
        </p:txBody>
      </p:sp>
    </p:spTree>
    <p:extLst>
      <p:ext uri="{BB962C8B-B14F-4D97-AF65-F5344CB8AC3E}">
        <p14:creationId xmlns:p14="http://schemas.microsoft.com/office/powerpoint/2010/main" val="21034354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txBox="1">
            <a:spLocks/>
          </p:cNvSpPr>
          <p:nvPr/>
        </p:nvSpPr>
        <p:spPr>
          <a:xfrm>
            <a:off x="0" y="948584"/>
            <a:ext cx="12192000" cy="538385"/>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uk-UA" b="1" dirty="0">
                <a:solidFill>
                  <a:srgbClr val="C00000"/>
                </a:solidFill>
              </a:rPr>
              <a:t>Критерій 2</a:t>
            </a:r>
            <a:r>
              <a:rPr lang="uk-UA" b="1" dirty="0"/>
              <a:t> Структура та зміст ОП</a:t>
            </a:r>
            <a:endParaRPr lang="ru-RU" b="1" dirty="0"/>
          </a:p>
        </p:txBody>
      </p:sp>
      <p:sp>
        <p:nvSpPr>
          <p:cNvPr id="7" name="Місце для вмісту 2"/>
          <p:cNvSpPr txBox="1">
            <a:spLocks/>
          </p:cNvSpPr>
          <p:nvPr/>
        </p:nvSpPr>
        <p:spPr>
          <a:xfrm>
            <a:off x="92578" y="1414338"/>
            <a:ext cx="12006841" cy="1132305"/>
          </a:xfrm>
          <a:prstGeom prst="rect">
            <a:avLst/>
          </a:prstGeom>
        </p:spPr>
        <p:txBody>
          <a:bodyPr vert="horz" lIns="91440" tIns="45720" rIns="91440" bIns="45720" rtlCol="0" anchor="ctr">
            <a:noAutofit/>
          </a:bodyPr>
          <a:lstStyle>
            <a:lvl1pPr marL="228600" indent="-228600" algn="l" defTabSz="914400" rtl="0" eaLnBrk="1" latinLnBrk="0" hangingPunct="1">
              <a:lnSpc>
                <a:spcPct val="114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4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4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4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4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957513" indent="-2957513" algn="just">
              <a:lnSpc>
                <a:spcPct val="100000"/>
              </a:lnSpc>
              <a:buFont typeface="Arial" panose="020B0604020202020204" pitchFamily="34" charset="0"/>
              <a:buNone/>
            </a:pPr>
            <a:r>
              <a:rPr lang="uk-UA" sz="2400" b="1" i="1" dirty="0" err="1">
                <a:latin typeface="Times New Roman" panose="02020603050405020304" pitchFamily="18" charset="0"/>
                <a:cs typeface="Times New Roman" panose="02020603050405020304" pitchFamily="18" charset="0"/>
              </a:rPr>
              <a:t>Підкритерій</a:t>
            </a:r>
            <a:r>
              <a:rPr lang="uk-UA" sz="2400" b="1" i="1" dirty="0">
                <a:latin typeface="Times New Roman" panose="02020603050405020304" pitchFamily="18" charset="0"/>
                <a:cs typeface="Times New Roman" panose="02020603050405020304" pitchFamily="18" charset="0"/>
              </a:rPr>
              <a:t> 2.9 </a:t>
            </a:r>
            <a:r>
              <a:rPr lang="uk-UA" sz="2400" dirty="0">
                <a:latin typeface="Times New Roman" panose="02020603050405020304" pitchFamily="18" charset="0"/>
                <a:cs typeface="Times New Roman" panose="02020603050405020304" pitchFamily="18" charset="0"/>
              </a:rPr>
              <a:t>Структура освітньої програми та навчальний план підготовки здобувачів вищої освіти за дуальною формою у разі її здійснення узгоджені із завданнями та особливостями цієї форми здобуття освіти.</a:t>
            </a:r>
            <a:endParaRPr lang="ru-RU" sz="2400" dirty="0">
              <a:latin typeface="Times New Roman" panose="02020603050405020304" pitchFamily="18" charset="0"/>
              <a:cs typeface="Times New Roman" panose="02020603050405020304" pitchFamily="18" charset="0"/>
            </a:endParaRPr>
          </a:p>
        </p:txBody>
      </p:sp>
      <p:sp>
        <p:nvSpPr>
          <p:cNvPr id="8" name="Прямоугольник 7"/>
          <p:cNvSpPr/>
          <p:nvPr/>
        </p:nvSpPr>
        <p:spPr>
          <a:xfrm>
            <a:off x="182713" y="6171067"/>
            <a:ext cx="11826570" cy="646331"/>
          </a:xfrm>
          <a:prstGeom prst="rect">
            <a:avLst/>
          </a:prstGeom>
        </p:spPr>
        <p:txBody>
          <a:bodyPr wrap="square">
            <a:spAutoFit/>
          </a:bodyPr>
          <a:lstStyle/>
          <a:p>
            <a:pPr algn="ctr"/>
            <a:r>
              <a:rPr lang="uk-UA" b="1" dirty="0"/>
              <a:t>Особливості формування індивідуального навчального плану студента </a:t>
            </a:r>
            <a:r>
              <a:rPr lang="ru-RU" b="1" dirty="0"/>
              <a:t>–</a:t>
            </a:r>
            <a:br>
              <a:rPr lang="ru-RU" b="1" dirty="0"/>
            </a:br>
            <a:r>
              <a:rPr lang="ru-RU" b="1" dirty="0"/>
              <a:t>  </a:t>
            </a:r>
            <a:r>
              <a:rPr lang="ru-RU" dirty="0"/>
              <a:t>(</a:t>
            </a:r>
            <a:r>
              <a:rPr lang="de-DE" u="sng" dirty="0">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2"/>
              </a:rPr>
              <a:t>http://zntu.edu.ua/uploads/dept_nm/Polozhennia_pro_organizatsiyu_osvitnoho_protsesu.pdf</a:t>
            </a:r>
            <a:r>
              <a:rPr lang="de-DE" dirty="0"/>
              <a:t>)</a:t>
            </a:r>
            <a:r>
              <a:rPr lang="uk-UA" dirty="0"/>
              <a:t>.</a:t>
            </a:r>
            <a:endParaRPr lang="ru-RU" dirty="0"/>
          </a:p>
        </p:txBody>
      </p:sp>
      <p:sp>
        <p:nvSpPr>
          <p:cNvPr id="9" name="Прямоугольник 8"/>
          <p:cNvSpPr/>
          <p:nvPr/>
        </p:nvSpPr>
        <p:spPr>
          <a:xfrm>
            <a:off x="92578" y="2563737"/>
            <a:ext cx="12006841" cy="3696690"/>
          </a:xfrm>
          <a:prstGeom prst="rect">
            <a:avLst/>
          </a:prstGeom>
          <a:solidFill>
            <a:schemeClr val="accent1">
              <a:lumMod val="20000"/>
              <a:lumOff val="80000"/>
            </a:schemeClr>
          </a:solidFill>
        </p:spPr>
        <p:txBody>
          <a:bodyPr vert="horz" lIns="91440" tIns="45720" rIns="91440" bIns="45720" rtlCol="0" anchor="ctr">
            <a:noAutofit/>
          </a:bodyPr>
          <a:lstStyle/>
          <a:p>
            <a:pPr marL="342900" indent="-342900" algn="just">
              <a:spcBef>
                <a:spcPct val="0"/>
              </a:spcBef>
              <a:buFont typeface="Arial" panose="020B0604020202020204" pitchFamily="34" charset="0"/>
              <a:buChar char="•"/>
            </a:pPr>
            <a:r>
              <a:rPr lang="uk-UA" sz="2000" b="1" dirty="0">
                <a:latin typeface="+mj-lt"/>
                <a:ea typeface="+mj-ea"/>
                <a:cs typeface="+mj-cs"/>
              </a:rPr>
              <a:t>Наявність елементів дуальної освіти не є обов’язковою. (</a:t>
            </a:r>
            <a:r>
              <a:rPr lang="en-US" dirty="0">
                <a:hlinkClick r:id="rId3"/>
              </a:rPr>
              <a:t>https://zakon.rada.gov.ua/laws/show/660-2018-%D1%80</a:t>
            </a:r>
            <a:r>
              <a:rPr lang="uk-UA" dirty="0"/>
              <a:t>)</a:t>
            </a:r>
            <a:endParaRPr lang="uk-UA" b="1" dirty="0">
              <a:latin typeface="+mj-lt"/>
              <a:ea typeface="+mj-ea"/>
              <a:cs typeface="+mj-cs"/>
            </a:endParaRPr>
          </a:p>
          <a:p>
            <a:pPr marL="342900" indent="-342900" algn="just">
              <a:spcBef>
                <a:spcPct val="0"/>
              </a:spcBef>
              <a:buFont typeface="Arial" panose="020B0604020202020204" pitchFamily="34" charset="0"/>
              <a:buChar char="•"/>
            </a:pPr>
            <a:r>
              <a:rPr lang="uk-UA" sz="2000" b="1" dirty="0">
                <a:latin typeface="+mj-lt"/>
                <a:ea typeface="+mj-ea"/>
                <a:cs typeface="+mj-cs"/>
              </a:rPr>
              <a:t>Якщо ЗВО упроваджує ОП з дуальною формою освіти, він має продемонструвати, що структура та навчальний план програми узгоджені із особливостями цієї форми.</a:t>
            </a:r>
          </a:p>
          <a:p>
            <a:pPr marL="342900" indent="-342900" algn="just">
              <a:spcBef>
                <a:spcPct val="0"/>
              </a:spcBef>
              <a:buFont typeface="Arial" panose="020B0604020202020204" pitchFamily="34" charset="0"/>
              <a:buChar char="•"/>
            </a:pPr>
            <a:r>
              <a:rPr lang="uk-UA" sz="2000" dirty="0"/>
              <a:t>За дуальною формою у класичному розумінні за ОП не здійснюється підготовка здобувачів вищої освіти. В той же час, реалізуються елементи дуальної освіти.</a:t>
            </a:r>
          </a:p>
          <a:p>
            <a:pPr marL="342900" indent="-342900" algn="just">
              <a:spcBef>
                <a:spcPct val="0"/>
              </a:spcBef>
              <a:buFont typeface="Arial" panose="020B0604020202020204" pitchFamily="34" charset="0"/>
              <a:buChar char="•"/>
            </a:pPr>
            <a:r>
              <a:rPr lang="uk-UA" sz="2000" dirty="0"/>
              <a:t>Дуальна форма передбачає активну участь працедавців у наданні можливостей здобувачам вищої освіти опанувати практичні навички, залученні викладачів-практиків, розробці нових методичних підходів, розвиває у здобувача вищої освіти практичне розуміння особливостей своєї професії, адаптує освітній процес до вимог ринку праці.</a:t>
            </a:r>
          </a:p>
          <a:p>
            <a:pPr marL="342900" indent="-342900" algn="just">
              <a:spcBef>
                <a:spcPct val="0"/>
              </a:spcBef>
              <a:buFont typeface="Arial" panose="020B0604020202020204" pitchFamily="34" charset="0"/>
              <a:buChar char="•"/>
            </a:pPr>
            <a:r>
              <a:rPr lang="uk-UA" sz="2000" dirty="0"/>
              <a:t>Так, здобувачі вищої освіти можуть поєднувати навчання з роботою за фахом. При цьому вони мають право на індивідуальне навчання у формі індивідуального графіку</a:t>
            </a:r>
            <a:r>
              <a:rPr lang="en-US" sz="2000" dirty="0"/>
              <a:t>.</a:t>
            </a:r>
            <a:endParaRPr lang="uk-UA" sz="2000" dirty="0">
              <a:latin typeface="+mj-lt"/>
              <a:ea typeface="+mj-ea"/>
              <a:cs typeface="+mj-cs"/>
            </a:endParaRPr>
          </a:p>
        </p:txBody>
      </p:sp>
      <p:pic>
        <p:nvPicPr>
          <p:cNvPr id="10" name="Рисунок 9"/>
          <p:cNvPicPr>
            <a:picLocks noChangeAspect="1"/>
          </p:cNvPicPr>
          <p:nvPr/>
        </p:nvPicPr>
        <p:blipFill rotWithShape="1">
          <a:blip r:embed="rId4">
            <a:extLst>
              <a:ext uri="{28A0092B-C50C-407E-A947-70E740481C1C}">
                <a14:useLocalDpi xmlns:a14="http://schemas.microsoft.com/office/drawing/2010/main" val="0"/>
              </a:ext>
            </a:extLst>
          </a:blip>
          <a:srcRect l="2833" t="2406" r="76322" b="71285"/>
          <a:stretch/>
        </p:blipFill>
        <p:spPr>
          <a:xfrm>
            <a:off x="11083896" y="0"/>
            <a:ext cx="683663" cy="876300"/>
          </a:xfrm>
          <a:prstGeom prst="rect">
            <a:avLst/>
          </a:prstGeom>
        </p:spPr>
      </p:pic>
      <p:sp>
        <p:nvSpPr>
          <p:cNvPr id="11" name="Прямоугольник 10"/>
          <p:cNvSpPr/>
          <p:nvPr/>
        </p:nvSpPr>
        <p:spPr>
          <a:xfrm>
            <a:off x="6469295" y="176540"/>
            <a:ext cx="4706705" cy="523220"/>
          </a:xfrm>
          <a:prstGeom prst="rect">
            <a:avLst/>
          </a:prstGeom>
        </p:spPr>
        <p:txBody>
          <a:bodyPr wrap="square">
            <a:spAutoFit/>
          </a:bodyPr>
          <a:lstStyle/>
          <a:p>
            <a:r>
              <a:rPr lang="uk-UA" sz="2800" b="1" dirty="0">
                <a:solidFill>
                  <a:schemeClr val="bg1"/>
                </a:solidFill>
              </a:rPr>
              <a:t>НУ «Запорізька політехніка»</a:t>
            </a:r>
            <a:endParaRPr lang="ru-RU" sz="2800" dirty="0">
              <a:solidFill>
                <a:schemeClr val="bg1"/>
              </a:solidFill>
            </a:endParaRPr>
          </a:p>
        </p:txBody>
      </p:sp>
      <p:sp>
        <p:nvSpPr>
          <p:cNvPr id="3" name="Номер слайда 2"/>
          <p:cNvSpPr>
            <a:spLocks noGrp="1"/>
          </p:cNvSpPr>
          <p:nvPr>
            <p:ph type="sldNum" sz="quarter" idx="12"/>
          </p:nvPr>
        </p:nvSpPr>
        <p:spPr/>
        <p:txBody>
          <a:bodyPr/>
          <a:lstStyle/>
          <a:p>
            <a:fld id="{9BE267BB-4AD8-4361-8BF1-B2F5492F9099}" type="slidenum">
              <a:rPr lang="ru-RU" smtClean="0"/>
              <a:t>20</a:t>
            </a:fld>
            <a:endParaRPr lang="ru-RU"/>
          </a:p>
        </p:txBody>
      </p:sp>
    </p:spTree>
    <p:extLst>
      <p:ext uri="{BB962C8B-B14F-4D97-AF65-F5344CB8AC3E}">
        <p14:creationId xmlns:p14="http://schemas.microsoft.com/office/powerpoint/2010/main" val="15769686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 y="897776"/>
            <a:ext cx="12192000" cy="1213035"/>
          </a:xfrm>
        </p:spPr>
        <p:txBody>
          <a:bodyPr vert="horz" lIns="91440" tIns="45720" rIns="91440" bIns="45720" rtlCol="0" anchor="ctr">
            <a:normAutofit/>
          </a:bodyPr>
          <a:lstStyle/>
          <a:p>
            <a:pPr algn="just"/>
            <a:r>
              <a:rPr lang="uk-UA" sz="3600" b="1" dirty="0">
                <a:solidFill>
                  <a:srgbClr val="C00000"/>
                </a:solidFill>
              </a:rPr>
              <a:t>Критерій 3 </a:t>
            </a:r>
            <a:r>
              <a:rPr lang="uk-UA" sz="3600" b="1" dirty="0"/>
              <a:t>Доступ до освітньої програми та визнання результатів навчання.</a:t>
            </a:r>
            <a:endParaRPr lang="ru-RU" sz="3600" b="1" dirty="0"/>
          </a:p>
        </p:txBody>
      </p:sp>
      <p:sp>
        <p:nvSpPr>
          <p:cNvPr id="3" name="Місце для вмісту 2"/>
          <p:cNvSpPr>
            <a:spLocks noGrp="1"/>
          </p:cNvSpPr>
          <p:nvPr>
            <p:ph idx="1"/>
          </p:nvPr>
        </p:nvSpPr>
        <p:spPr>
          <a:xfrm>
            <a:off x="92578" y="1996511"/>
            <a:ext cx="12006841" cy="1498719"/>
          </a:xfrm>
        </p:spPr>
        <p:txBody>
          <a:bodyPr vert="horz" lIns="91440" tIns="45720" rIns="91440" bIns="45720" rtlCol="0" anchor="ctr">
            <a:noAutofit/>
          </a:bodyPr>
          <a:lstStyle/>
          <a:p>
            <a:pPr marL="2778125" indent="-2778125" algn="just">
              <a:buNone/>
            </a:pPr>
            <a:r>
              <a:rPr lang="uk-UA" sz="2400" b="1" i="1" dirty="0" err="1">
                <a:latin typeface="Times New Roman" panose="02020603050405020304" pitchFamily="18" charset="0"/>
                <a:cs typeface="Times New Roman" panose="02020603050405020304" pitchFamily="18" charset="0"/>
              </a:rPr>
              <a:t>Підкритерій</a:t>
            </a:r>
            <a:r>
              <a:rPr lang="uk-UA" sz="2400" b="1" i="1" dirty="0">
                <a:latin typeface="Times New Roman" panose="02020603050405020304" pitchFamily="18" charset="0"/>
                <a:cs typeface="Times New Roman" panose="02020603050405020304" pitchFamily="18" charset="0"/>
              </a:rPr>
              <a:t> 3.1 </a:t>
            </a:r>
            <a:r>
              <a:rPr lang="uk-UA" sz="2400" dirty="0">
                <a:latin typeface="Times New Roman" panose="02020603050405020304" pitchFamily="18" charset="0"/>
                <a:cs typeface="Times New Roman" panose="02020603050405020304" pitchFamily="18" charset="0"/>
              </a:rPr>
              <a:t>Правила прийому на навчання за освітньою програмою є чіткими та зрозумілими, не містять дискримінаційних положень та оприлюднені на офіційному </a:t>
            </a:r>
            <a:r>
              <a:rPr lang="uk-UA" sz="2400" dirty="0" err="1">
                <a:latin typeface="Times New Roman" panose="02020603050405020304" pitchFamily="18" charset="0"/>
                <a:cs typeface="Times New Roman" panose="02020603050405020304" pitchFamily="18" charset="0"/>
              </a:rPr>
              <a:t>вебсайті</a:t>
            </a:r>
            <a:r>
              <a:rPr lang="uk-UA" sz="2400" dirty="0">
                <a:latin typeface="Times New Roman" panose="02020603050405020304" pitchFamily="18" charset="0"/>
                <a:cs typeface="Times New Roman" panose="02020603050405020304" pitchFamily="18" charset="0"/>
              </a:rPr>
              <a:t> закладу вищої освіти.</a:t>
            </a:r>
            <a:endParaRPr lang="en-US" sz="2400" dirty="0">
              <a:latin typeface="Times New Roman" panose="02020603050405020304" pitchFamily="18" charset="0"/>
              <a:cs typeface="Times New Roman" panose="02020603050405020304" pitchFamily="18" charset="0"/>
            </a:endParaRPr>
          </a:p>
          <a:p>
            <a:pPr marL="2778125" indent="-2778125" algn="just">
              <a:spcBef>
                <a:spcPts val="0"/>
              </a:spcBef>
              <a:buNone/>
            </a:pPr>
            <a:r>
              <a:rPr lang="uk-UA" sz="2400" dirty="0"/>
              <a:t>(</a:t>
            </a:r>
            <a:r>
              <a:rPr lang="uk-UA" sz="2400" u="sng" dirty="0">
                <a:hlinkClick r:id="rId2"/>
              </a:rPr>
              <a:t>http://pk.zntu.edu.ua/pravyla-pryjomu</a:t>
            </a:r>
            <a:r>
              <a:rPr lang="uk-UA" sz="2400" dirty="0"/>
              <a:t>)</a:t>
            </a:r>
            <a:endParaRPr lang="en-US" sz="2400" dirty="0"/>
          </a:p>
        </p:txBody>
      </p:sp>
      <p:sp>
        <p:nvSpPr>
          <p:cNvPr id="5" name="Прямоугольник 4"/>
          <p:cNvSpPr/>
          <p:nvPr/>
        </p:nvSpPr>
        <p:spPr>
          <a:xfrm>
            <a:off x="182713" y="3683000"/>
            <a:ext cx="11826570" cy="3038475"/>
          </a:xfrm>
          <a:prstGeom prst="rect">
            <a:avLst/>
          </a:prstGeom>
          <a:solidFill>
            <a:schemeClr val="accent1">
              <a:lumMod val="20000"/>
              <a:lumOff val="80000"/>
            </a:schemeClr>
          </a:solidFill>
        </p:spPr>
        <p:txBody>
          <a:bodyPr vert="horz" lIns="91440" tIns="45720" rIns="91440" bIns="45720" rtlCol="0" anchor="ctr">
            <a:noAutofit/>
          </a:bodyPr>
          <a:lstStyle/>
          <a:p>
            <a:pPr marL="342900" indent="-342900" algn="just">
              <a:spcBef>
                <a:spcPct val="0"/>
              </a:spcBef>
              <a:buFont typeface="Arial" panose="020B0604020202020204" pitchFamily="34" charset="0"/>
              <a:buChar char="•"/>
            </a:pPr>
            <a:r>
              <a:rPr lang="uk-UA" sz="2000" b="1" dirty="0">
                <a:latin typeface="+mj-lt"/>
                <a:ea typeface="+mj-ea"/>
                <a:cs typeface="+mj-cs"/>
              </a:rPr>
              <a:t>У контексті цього </a:t>
            </a:r>
            <a:r>
              <a:rPr lang="uk-UA" sz="2000" b="1" dirty="0" err="1">
                <a:latin typeface="+mj-lt"/>
                <a:ea typeface="+mj-ea"/>
                <a:cs typeface="+mj-cs"/>
              </a:rPr>
              <a:t>підкритерію</a:t>
            </a:r>
            <a:r>
              <a:rPr lang="uk-UA" sz="2000" b="1" dirty="0">
                <a:latin typeface="+mj-lt"/>
                <a:ea typeface="+mj-ea"/>
                <a:cs typeface="+mj-cs"/>
              </a:rPr>
              <a:t> не оцінюється відповідність  Правил  прийому,  затверджених  ЗВО,  Умовам  прийому  та іншим нормативним документам. Однак, у разі виявлення таких фактів це може бути підставою для звернення Національного агентства до компетентних органів. </a:t>
            </a:r>
          </a:p>
          <a:p>
            <a:pPr marL="342900" indent="-342900" algn="just">
              <a:spcBef>
                <a:spcPct val="0"/>
              </a:spcBef>
              <a:buFont typeface="Arial" panose="020B0604020202020204" pitchFamily="34" charset="0"/>
              <a:buChar char="•"/>
            </a:pPr>
            <a:r>
              <a:rPr lang="uk-UA" sz="2000" b="1" dirty="0">
                <a:latin typeface="+mj-lt"/>
                <a:ea typeface="+mj-ea"/>
                <a:cs typeface="+mj-cs"/>
              </a:rPr>
              <a:t>Чіткість і зрозумілість правил прийому оцінюється експертною групою у контексті їх доступності для розуміння потенційних вступників. </a:t>
            </a:r>
          </a:p>
          <a:p>
            <a:pPr marL="342900" indent="-342900" algn="just">
              <a:spcBef>
                <a:spcPct val="0"/>
              </a:spcBef>
              <a:buFont typeface="Arial" panose="020B0604020202020204" pitchFamily="34" charset="0"/>
              <a:buChar char="•"/>
            </a:pPr>
            <a:r>
              <a:rPr lang="uk-UA" sz="2000" b="1" dirty="0">
                <a:latin typeface="+mj-lt"/>
                <a:ea typeface="+mj-ea"/>
                <a:cs typeface="+mj-cs"/>
              </a:rPr>
              <a:t>Наявність  дискримінаційних  положень, надане у Законі України «Про засади запобігання та протидії дискримінації в Україні». Разом з тим, відповідно до абзацу шостого частини  першої  статті  4  Закону  України  «Про  вищу  освіту»,  не  вважається дискримінацією  права  на  здобуття  вищої  освіти  встановлення  обмежень  і привілеїв,  що  визначаються  специфічними  умовами  здобуття  вищої  освіти, зумовленими особливостями отримання кваліфікації. </a:t>
            </a:r>
          </a:p>
        </p:txBody>
      </p:sp>
      <p:pic>
        <p:nvPicPr>
          <p:cNvPr id="6" name="Рисунок 5"/>
          <p:cNvPicPr>
            <a:picLocks noChangeAspect="1"/>
          </p:cNvPicPr>
          <p:nvPr/>
        </p:nvPicPr>
        <p:blipFill rotWithShape="1">
          <a:blip r:embed="rId3">
            <a:extLst>
              <a:ext uri="{28A0092B-C50C-407E-A947-70E740481C1C}">
                <a14:useLocalDpi xmlns:a14="http://schemas.microsoft.com/office/drawing/2010/main" val="0"/>
              </a:ext>
            </a:extLst>
          </a:blip>
          <a:srcRect l="2833" t="2406" r="76322" b="71285"/>
          <a:stretch/>
        </p:blipFill>
        <p:spPr>
          <a:xfrm>
            <a:off x="11083896" y="0"/>
            <a:ext cx="683663" cy="876300"/>
          </a:xfrm>
          <a:prstGeom prst="rect">
            <a:avLst/>
          </a:prstGeom>
        </p:spPr>
      </p:pic>
      <p:sp>
        <p:nvSpPr>
          <p:cNvPr id="7" name="Прямоугольник 6"/>
          <p:cNvSpPr/>
          <p:nvPr/>
        </p:nvSpPr>
        <p:spPr>
          <a:xfrm>
            <a:off x="6469295" y="176540"/>
            <a:ext cx="4706705" cy="523220"/>
          </a:xfrm>
          <a:prstGeom prst="rect">
            <a:avLst/>
          </a:prstGeom>
        </p:spPr>
        <p:txBody>
          <a:bodyPr wrap="square">
            <a:spAutoFit/>
          </a:bodyPr>
          <a:lstStyle/>
          <a:p>
            <a:r>
              <a:rPr lang="uk-UA" sz="2800" b="1" dirty="0">
                <a:solidFill>
                  <a:schemeClr val="bg1"/>
                </a:solidFill>
              </a:rPr>
              <a:t>НУ «Запорізька політехніка»</a:t>
            </a:r>
            <a:endParaRPr lang="ru-RU" sz="2800" dirty="0">
              <a:solidFill>
                <a:schemeClr val="bg1"/>
              </a:solidFill>
            </a:endParaRPr>
          </a:p>
        </p:txBody>
      </p:sp>
      <p:sp>
        <p:nvSpPr>
          <p:cNvPr id="9" name="Номер слайда 8"/>
          <p:cNvSpPr>
            <a:spLocks noGrp="1"/>
          </p:cNvSpPr>
          <p:nvPr>
            <p:ph type="sldNum" sz="quarter" idx="12"/>
          </p:nvPr>
        </p:nvSpPr>
        <p:spPr/>
        <p:txBody>
          <a:bodyPr/>
          <a:lstStyle/>
          <a:p>
            <a:fld id="{9BE267BB-4AD8-4361-8BF1-B2F5492F9099}" type="slidenum">
              <a:rPr lang="ru-RU" smtClean="0"/>
              <a:t>21</a:t>
            </a:fld>
            <a:endParaRPr lang="ru-RU"/>
          </a:p>
        </p:txBody>
      </p:sp>
    </p:spTree>
    <p:extLst>
      <p:ext uri="{BB962C8B-B14F-4D97-AF65-F5344CB8AC3E}">
        <p14:creationId xmlns:p14="http://schemas.microsoft.com/office/powerpoint/2010/main" val="31094144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 y="897776"/>
            <a:ext cx="12192000" cy="1213035"/>
          </a:xfrm>
        </p:spPr>
        <p:txBody>
          <a:bodyPr vert="horz" lIns="91440" tIns="45720" rIns="91440" bIns="45720" rtlCol="0" anchor="ctr">
            <a:normAutofit/>
          </a:bodyPr>
          <a:lstStyle/>
          <a:p>
            <a:pPr algn="just"/>
            <a:r>
              <a:rPr lang="uk-UA" sz="3600" b="1" dirty="0">
                <a:solidFill>
                  <a:srgbClr val="C00000"/>
                </a:solidFill>
              </a:rPr>
              <a:t>Критерій 3 </a:t>
            </a:r>
            <a:r>
              <a:rPr lang="uk-UA" sz="3600" b="1" dirty="0"/>
              <a:t>Доступ до освітньої програми та визнання результатів навчання.</a:t>
            </a:r>
            <a:endParaRPr lang="ru-RU" sz="3600" b="1" dirty="0"/>
          </a:p>
        </p:txBody>
      </p:sp>
      <p:sp>
        <p:nvSpPr>
          <p:cNvPr id="3" name="Місце для вмісту 2"/>
          <p:cNvSpPr>
            <a:spLocks noGrp="1"/>
          </p:cNvSpPr>
          <p:nvPr>
            <p:ph idx="1"/>
          </p:nvPr>
        </p:nvSpPr>
        <p:spPr>
          <a:xfrm>
            <a:off x="92578" y="2110811"/>
            <a:ext cx="12006841" cy="962589"/>
          </a:xfrm>
        </p:spPr>
        <p:txBody>
          <a:bodyPr vert="horz" lIns="91440" tIns="45720" rIns="91440" bIns="45720" rtlCol="0" anchor="ctr">
            <a:noAutofit/>
          </a:bodyPr>
          <a:lstStyle/>
          <a:p>
            <a:pPr marL="2778125" indent="-2778125" algn="just">
              <a:buNone/>
            </a:pPr>
            <a:r>
              <a:rPr lang="uk-UA" sz="2400" b="1" i="1" dirty="0" err="1">
                <a:latin typeface="Times New Roman" panose="02020603050405020304" pitchFamily="18" charset="0"/>
                <a:cs typeface="Times New Roman" panose="02020603050405020304" pitchFamily="18" charset="0"/>
              </a:rPr>
              <a:t>Підкритерій</a:t>
            </a:r>
            <a:r>
              <a:rPr lang="uk-UA" sz="2400" b="1" i="1" dirty="0">
                <a:latin typeface="Times New Roman" panose="02020603050405020304" pitchFamily="18" charset="0"/>
                <a:cs typeface="Times New Roman" panose="02020603050405020304" pitchFamily="18" charset="0"/>
              </a:rPr>
              <a:t> 3.2 </a:t>
            </a:r>
            <a:r>
              <a:rPr lang="uk-UA" sz="2400" dirty="0">
                <a:latin typeface="Times New Roman" panose="02020603050405020304" pitchFamily="18" charset="0"/>
                <a:cs typeface="Times New Roman" panose="02020603050405020304" pitchFamily="18" charset="0"/>
              </a:rPr>
              <a:t>Правила прийому на навчання за освітньою програмою враховують особливості самої освітньої програми.</a:t>
            </a:r>
            <a:endParaRPr lang="ru-RU" sz="2400"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92577" y="3073401"/>
            <a:ext cx="12006841" cy="3073400"/>
          </a:xfrm>
          <a:prstGeom prst="rect">
            <a:avLst/>
          </a:prstGeom>
          <a:solidFill>
            <a:schemeClr val="accent1">
              <a:lumMod val="20000"/>
              <a:lumOff val="80000"/>
            </a:schemeClr>
          </a:solidFill>
        </p:spPr>
        <p:txBody>
          <a:bodyPr vert="horz" lIns="91440" tIns="45720" rIns="91440" bIns="45720" rtlCol="0" anchor="ctr">
            <a:noAutofit/>
          </a:bodyPr>
          <a:lstStyle/>
          <a:p>
            <a:pPr marL="342900" indent="-342900" algn="just">
              <a:spcBef>
                <a:spcPct val="0"/>
              </a:spcBef>
              <a:buFont typeface="Arial" panose="020B0604020202020204" pitchFamily="34" charset="0"/>
              <a:buChar char="•"/>
            </a:pPr>
            <a:r>
              <a:rPr lang="uk-UA" sz="2000" b="1" dirty="0">
                <a:latin typeface="+mj-lt"/>
                <a:ea typeface="+mj-ea"/>
                <a:cs typeface="+mj-cs"/>
              </a:rPr>
              <a:t>Форма та зміст  вступних  </a:t>
            </a:r>
            <a:r>
              <a:rPr lang="uk-UA" sz="2000" b="1" dirty="0" err="1">
                <a:latin typeface="+mj-lt"/>
                <a:ea typeface="+mj-ea"/>
                <a:cs typeface="+mj-cs"/>
              </a:rPr>
              <a:t>випробовувань</a:t>
            </a:r>
            <a:r>
              <a:rPr lang="uk-UA" sz="2000" b="1" dirty="0">
                <a:latin typeface="+mj-lt"/>
                <a:ea typeface="+mj-ea"/>
                <a:cs typeface="+mj-cs"/>
              </a:rPr>
              <a:t>  чи  їх  окремі  елементи, мають  відповідати  рівневі  початкових  (</a:t>
            </a:r>
            <a:r>
              <a:rPr lang="uk-UA" sz="2000" i="1" dirty="0">
                <a:latin typeface="+mj-lt"/>
                <a:ea typeface="+mj-ea"/>
                <a:cs typeface="+mj-cs"/>
              </a:rPr>
              <a:t>вхідних</a:t>
            </a:r>
            <a:r>
              <a:rPr lang="uk-UA" sz="2000" b="1" dirty="0">
                <a:latin typeface="+mj-lt"/>
                <a:ea typeface="+mj-ea"/>
                <a:cs typeface="+mj-cs"/>
              </a:rPr>
              <a:t>) </a:t>
            </a:r>
            <a:r>
              <a:rPr lang="uk-UA" sz="2000" b="1" dirty="0" err="1">
                <a:latin typeface="+mj-lt"/>
                <a:ea typeface="+mj-ea"/>
                <a:cs typeface="+mj-cs"/>
              </a:rPr>
              <a:t>компетентностей</a:t>
            </a:r>
            <a:r>
              <a:rPr lang="uk-UA" sz="2000" b="1" dirty="0">
                <a:latin typeface="+mj-lt"/>
                <a:ea typeface="+mj-ea"/>
                <a:cs typeface="+mj-cs"/>
              </a:rPr>
              <a:t>, потрібних для того, аби розпочати навчання на програмі. </a:t>
            </a:r>
          </a:p>
          <a:p>
            <a:pPr marL="342900" indent="-342900" algn="just">
              <a:spcBef>
                <a:spcPct val="0"/>
              </a:spcBef>
              <a:buFont typeface="Arial" panose="020B0604020202020204" pitchFamily="34" charset="0"/>
              <a:buChar char="•"/>
            </a:pPr>
            <a:r>
              <a:rPr lang="uk-UA" sz="2000" b="1" dirty="0">
                <a:latin typeface="+mj-lt"/>
                <a:ea typeface="+mj-ea"/>
                <a:cs typeface="+mj-cs"/>
              </a:rPr>
              <a:t>У контексті </a:t>
            </a:r>
            <a:r>
              <a:rPr lang="uk-UA" sz="2000" b="1" u="sng" dirty="0">
                <a:latin typeface="+mj-lt"/>
                <a:ea typeface="+mj-ea"/>
                <a:cs typeface="+mj-cs"/>
              </a:rPr>
              <a:t>бакалаврських</a:t>
            </a:r>
            <a:r>
              <a:rPr lang="uk-UA" sz="2000" b="1" dirty="0">
                <a:latin typeface="+mj-lt"/>
                <a:ea typeface="+mj-ea"/>
                <a:cs typeface="+mj-cs"/>
              </a:rPr>
              <a:t> програм це стосується, насамперед, визначення предметів,  сертифікати  ЗНО  з  яких  приймаються  для  вступу  на  програму,  а також коефіцієнтів для обрахунку конкурсного балу. Якщо  ЗВО  має  можливість  самостійно вирішувати  певні  питання,  необхідно мати пояснення,  чому  було  прийнято  саме  таке рішення, а не інше. </a:t>
            </a:r>
          </a:p>
          <a:p>
            <a:pPr marL="342900" indent="-342900" algn="just">
              <a:spcBef>
                <a:spcPct val="0"/>
              </a:spcBef>
              <a:buFont typeface="Arial" panose="020B0604020202020204" pitchFamily="34" charset="0"/>
              <a:buChar char="•"/>
            </a:pPr>
            <a:r>
              <a:rPr lang="uk-UA" sz="2000" b="1" dirty="0">
                <a:latin typeface="+mj-lt"/>
                <a:ea typeface="+mj-ea"/>
                <a:cs typeface="+mj-cs"/>
              </a:rPr>
              <a:t>Аналогічні міркування стосуються і прийому на ОП </a:t>
            </a:r>
            <a:r>
              <a:rPr lang="uk-UA" sz="2000" b="1" u="sng" dirty="0">
                <a:latin typeface="+mj-lt"/>
                <a:ea typeface="+mj-ea"/>
                <a:cs typeface="+mj-cs"/>
              </a:rPr>
              <a:t>магістра</a:t>
            </a:r>
            <a:r>
              <a:rPr lang="uk-UA" sz="2000" b="1" dirty="0">
                <a:latin typeface="+mj-lt"/>
                <a:ea typeface="+mj-ea"/>
                <a:cs typeface="+mj-cs"/>
              </a:rPr>
              <a:t> та </a:t>
            </a:r>
            <a:r>
              <a:rPr lang="uk-UA" sz="2000" b="1" u="sng" dirty="0">
                <a:latin typeface="+mj-lt"/>
                <a:ea typeface="+mj-ea"/>
                <a:cs typeface="+mj-cs"/>
              </a:rPr>
              <a:t>доктора філософії  </a:t>
            </a:r>
            <a:r>
              <a:rPr lang="uk-UA" sz="2000" b="1" dirty="0">
                <a:latin typeface="+mj-lt"/>
                <a:ea typeface="+mj-ea"/>
                <a:cs typeface="+mj-cs"/>
              </a:rPr>
              <a:t>(</a:t>
            </a:r>
            <a:r>
              <a:rPr lang="uk-UA" sz="2000" i="1" u="sng" dirty="0">
                <a:latin typeface="+mj-lt"/>
                <a:ea typeface="+mj-ea"/>
                <a:cs typeface="+mj-cs"/>
              </a:rPr>
              <a:t>доктора  мистецтв</a:t>
            </a:r>
            <a:r>
              <a:rPr lang="uk-UA" sz="2000" b="1" dirty="0">
                <a:latin typeface="+mj-lt"/>
                <a:ea typeface="+mj-ea"/>
                <a:cs typeface="+mj-cs"/>
              </a:rPr>
              <a:t>),  лише  з  тією  різницею,  що  ЗВО  має  більше повноважень, а отож – і більшу відповідальність за визначення форми і змісту вступних </a:t>
            </a:r>
            <a:r>
              <a:rPr lang="uk-UA" sz="2000" b="1" dirty="0" err="1">
                <a:latin typeface="+mj-lt"/>
                <a:ea typeface="+mj-ea"/>
                <a:cs typeface="+mj-cs"/>
              </a:rPr>
              <a:t>випробовувань</a:t>
            </a:r>
            <a:r>
              <a:rPr lang="uk-UA" sz="2000" b="1" dirty="0">
                <a:latin typeface="+mj-lt"/>
                <a:ea typeface="+mj-ea"/>
                <a:cs typeface="+mj-cs"/>
              </a:rPr>
              <a:t>. </a:t>
            </a:r>
          </a:p>
        </p:txBody>
      </p:sp>
      <p:pic>
        <p:nvPicPr>
          <p:cNvPr id="6" name="Рисунок 5"/>
          <p:cNvPicPr>
            <a:picLocks noChangeAspect="1"/>
          </p:cNvPicPr>
          <p:nvPr/>
        </p:nvPicPr>
        <p:blipFill rotWithShape="1">
          <a:blip r:embed="rId2">
            <a:extLst>
              <a:ext uri="{28A0092B-C50C-407E-A947-70E740481C1C}">
                <a14:useLocalDpi xmlns:a14="http://schemas.microsoft.com/office/drawing/2010/main" val="0"/>
              </a:ext>
            </a:extLst>
          </a:blip>
          <a:srcRect l="2833" t="2406" r="76322" b="71285"/>
          <a:stretch/>
        </p:blipFill>
        <p:spPr>
          <a:xfrm>
            <a:off x="11083896" y="0"/>
            <a:ext cx="683663" cy="876300"/>
          </a:xfrm>
          <a:prstGeom prst="rect">
            <a:avLst/>
          </a:prstGeom>
        </p:spPr>
      </p:pic>
      <p:sp>
        <p:nvSpPr>
          <p:cNvPr id="7" name="Прямоугольник 6"/>
          <p:cNvSpPr/>
          <p:nvPr/>
        </p:nvSpPr>
        <p:spPr>
          <a:xfrm>
            <a:off x="6469295" y="176540"/>
            <a:ext cx="4706705" cy="523220"/>
          </a:xfrm>
          <a:prstGeom prst="rect">
            <a:avLst/>
          </a:prstGeom>
        </p:spPr>
        <p:txBody>
          <a:bodyPr wrap="square">
            <a:spAutoFit/>
          </a:bodyPr>
          <a:lstStyle/>
          <a:p>
            <a:r>
              <a:rPr lang="uk-UA" sz="2800" b="1" dirty="0">
                <a:solidFill>
                  <a:schemeClr val="bg1"/>
                </a:solidFill>
              </a:rPr>
              <a:t>НУ «Запорізька політехніка»</a:t>
            </a:r>
            <a:endParaRPr lang="ru-RU" sz="2800" dirty="0">
              <a:solidFill>
                <a:schemeClr val="bg1"/>
              </a:solidFill>
            </a:endParaRPr>
          </a:p>
        </p:txBody>
      </p:sp>
      <p:sp>
        <p:nvSpPr>
          <p:cNvPr id="9" name="Номер слайда 8"/>
          <p:cNvSpPr>
            <a:spLocks noGrp="1"/>
          </p:cNvSpPr>
          <p:nvPr>
            <p:ph type="sldNum" sz="quarter" idx="12"/>
          </p:nvPr>
        </p:nvSpPr>
        <p:spPr/>
        <p:txBody>
          <a:bodyPr/>
          <a:lstStyle/>
          <a:p>
            <a:fld id="{9BE267BB-4AD8-4361-8BF1-B2F5492F9099}" type="slidenum">
              <a:rPr lang="ru-RU" smtClean="0"/>
              <a:t>22</a:t>
            </a:fld>
            <a:endParaRPr lang="ru-RU"/>
          </a:p>
        </p:txBody>
      </p:sp>
    </p:spTree>
    <p:extLst>
      <p:ext uri="{BB962C8B-B14F-4D97-AF65-F5344CB8AC3E}">
        <p14:creationId xmlns:p14="http://schemas.microsoft.com/office/powerpoint/2010/main" val="29976078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79759" y="1386932"/>
            <a:ext cx="11998296" cy="1508642"/>
          </a:xfrm>
        </p:spPr>
        <p:txBody>
          <a:bodyPr vert="horz" lIns="91440" tIns="45720" rIns="91440" bIns="45720" rtlCol="0" anchor="ctr">
            <a:noAutofit/>
          </a:bodyPr>
          <a:lstStyle/>
          <a:p>
            <a:pPr marL="2595563" indent="-2595563" algn="just">
              <a:lnSpc>
                <a:spcPct val="100000"/>
              </a:lnSpc>
              <a:spcBef>
                <a:spcPts val="0"/>
              </a:spcBef>
              <a:buNone/>
            </a:pPr>
            <a:r>
              <a:rPr lang="uk-UA" sz="2600" b="1" i="1" dirty="0" err="1">
                <a:latin typeface="Times New Roman" panose="02020603050405020304" pitchFamily="18" charset="0"/>
                <a:cs typeface="Times New Roman" panose="02020603050405020304" pitchFamily="18" charset="0"/>
              </a:rPr>
              <a:t>Підкритерій</a:t>
            </a:r>
            <a:r>
              <a:rPr lang="uk-UA" sz="2600" b="1" i="1" dirty="0">
                <a:latin typeface="Times New Roman" panose="02020603050405020304" pitchFamily="18" charset="0"/>
                <a:cs typeface="Times New Roman" panose="02020603050405020304" pitchFamily="18" charset="0"/>
              </a:rPr>
              <a:t> 3.3 </a:t>
            </a:r>
            <a:r>
              <a:rPr lang="uk-UA" sz="2000" dirty="0">
                <a:latin typeface="Times New Roman" panose="02020603050405020304" pitchFamily="18" charset="0"/>
                <a:cs typeface="Times New Roman" panose="02020603050405020304" pitchFamily="18" charset="0"/>
              </a:rPr>
              <a:t>Визначено чіткі та зрозумілі правила визнання результатів навчання, отриманих в інших закладах освіти, зокрема під час академічної мобільності, що відповідають Конвенції про визнання кваліфікацій з  вищої освіти в Європейському регіоні (Лісабон, 1997 р.), є доступними для всіх учасників освітнього процесу та яких послідовно дотримуються під час реалізації освітньої програми.</a:t>
            </a:r>
            <a:endParaRPr lang="ru-RU" sz="2000" dirty="0">
              <a:latin typeface="Times New Roman" panose="02020603050405020304" pitchFamily="18" charset="0"/>
              <a:cs typeface="Times New Roman" panose="02020603050405020304" pitchFamily="18" charset="0"/>
            </a:endParaRPr>
          </a:p>
        </p:txBody>
      </p:sp>
      <p:sp>
        <p:nvSpPr>
          <p:cNvPr id="6" name="Заголовок 1"/>
          <p:cNvSpPr>
            <a:spLocks noGrp="1"/>
          </p:cNvSpPr>
          <p:nvPr>
            <p:ph type="title"/>
          </p:nvPr>
        </p:nvSpPr>
        <p:spPr>
          <a:xfrm>
            <a:off x="-1" y="897777"/>
            <a:ext cx="12192000" cy="476934"/>
          </a:xfrm>
        </p:spPr>
        <p:txBody>
          <a:bodyPr vert="horz" lIns="91440" tIns="45720" rIns="91440" bIns="45720" rtlCol="0" anchor="ctr">
            <a:normAutofit fontScale="90000"/>
          </a:bodyPr>
          <a:lstStyle/>
          <a:p>
            <a:pPr algn="just"/>
            <a:r>
              <a:rPr lang="uk-UA" sz="3600" b="1" dirty="0">
                <a:solidFill>
                  <a:srgbClr val="C00000"/>
                </a:solidFill>
              </a:rPr>
              <a:t>Критерій 3 </a:t>
            </a:r>
            <a:r>
              <a:rPr lang="uk-UA" sz="2800" b="1" dirty="0"/>
              <a:t>Доступ до освітньої програми та визнання результатів навчання.</a:t>
            </a:r>
            <a:endParaRPr lang="ru-RU" sz="2800" b="1" dirty="0"/>
          </a:p>
        </p:txBody>
      </p:sp>
      <p:sp>
        <p:nvSpPr>
          <p:cNvPr id="2" name="Прямоугольник 1"/>
          <p:cNvSpPr/>
          <p:nvPr/>
        </p:nvSpPr>
        <p:spPr>
          <a:xfrm>
            <a:off x="96851" y="4320103"/>
            <a:ext cx="11989750" cy="2401372"/>
          </a:xfrm>
          <a:prstGeom prst="rect">
            <a:avLst/>
          </a:prstGeom>
          <a:solidFill>
            <a:schemeClr val="accent1">
              <a:lumMod val="20000"/>
              <a:lumOff val="80000"/>
            </a:schemeClr>
          </a:solidFill>
        </p:spPr>
        <p:txBody>
          <a:bodyPr vert="horz" lIns="91440" tIns="45720" rIns="91440" bIns="45720" rtlCol="0" anchor="ctr">
            <a:noAutofit/>
          </a:bodyPr>
          <a:lstStyle/>
          <a:p>
            <a:pPr marL="342900" indent="-342900" algn="just">
              <a:spcBef>
                <a:spcPct val="0"/>
              </a:spcBef>
              <a:buFont typeface="Arial" panose="020B0604020202020204" pitchFamily="34" charset="0"/>
              <a:buChar char="•"/>
            </a:pPr>
            <a:r>
              <a:rPr lang="uk-UA" sz="2000" b="1" dirty="0">
                <a:latin typeface="+mj-lt"/>
                <a:ea typeface="+mj-ea"/>
                <a:cs typeface="+mj-cs"/>
              </a:rPr>
              <a:t>Положення про академічну мобільність здобувачів вищої освіти</a:t>
            </a:r>
          </a:p>
          <a:p>
            <a:pPr algn="just">
              <a:spcBef>
                <a:spcPct val="0"/>
              </a:spcBef>
            </a:pPr>
            <a:r>
              <a:rPr lang="uk-UA" sz="2000" b="1" dirty="0">
                <a:latin typeface="+mj-lt"/>
                <a:ea typeface="+mj-ea"/>
                <a:cs typeface="+mj-cs"/>
              </a:rPr>
              <a:t> </a:t>
            </a:r>
            <a:r>
              <a:rPr lang="uk-UA" dirty="0"/>
              <a:t>(</a:t>
            </a:r>
            <a:r>
              <a:rPr lang="uk-UA" u="sng" dirty="0">
                <a:hlinkClick r:id="rId2"/>
              </a:rPr>
              <a:t>http://zntu.edu.ua/uploads/dept_nm/Polozhennia_pro_organizatsiyu_osvitnoho_protsesu.pdf</a:t>
            </a:r>
            <a:r>
              <a:rPr lang="uk-UA" dirty="0"/>
              <a:t>)</a:t>
            </a:r>
            <a:r>
              <a:rPr lang="uk-UA" sz="2000" b="1" dirty="0">
                <a:latin typeface="+mj-lt"/>
                <a:ea typeface="+mj-ea"/>
                <a:cs typeface="+mj-cs"/>
              </a:rPr>
              <a:t>;</a:t>
            </a:r>
          </a:p>
          <a:p>
            <a:pPr marL="342900" indent="-342900" algn="just">
              <a:spcBef>
                <a:spcPct val="0"/>
              </a:spcBef>
              <a:buFont typeface="Arial" panose="020B0604020202020204" pitchFamily="34" charset="0"/>
              <a:buChar char="•"/>
            </a:pPr>
            <a:r>
              <a:rPr lang="uk-UA" sz="2000" b="1" dirty="0">
                <a:latin typeface="+mj-lt"/>
                <a:ea typeface="+mj-ea"/>
                <a:cs typeface="+mj-cs"/>
              </a:rPr>
              <a:t>Положення про організацію освітнього процесу </a:t>
            </a:r>
            <a:r>
              <a:rPr lang="uk-UA" dirty="0"/>
              <a:t>(</a:t>
            </a:r>
            <a:r>
              <a:rPr lang="uk-UA" u="sng" dirty="0">
                <a:hlinkClick r:id="rId3"/>
              </a:rPr>
              <a:t>http://zntu.edu.ua/uploads/dept_nm/rekomendaciyi_z_navchalno-metodychnogo_zabezpechennya_u_nu_zaporizka_politehnika.docx</a:t>
            </a:r>
            <a:r>
              <a:rPr lang="uk-UA" dirty="0"/>
              <a:t>)</a:t>
            </a:r>
            <a:r>
              <a:rPr lang="uk-UA" sz="2000" b="1" dirty="0">
                <a:latin typeface="+mj-lt"/>
                <a:ea typeface="+mj-ea"/>
                <a:cs typeface="+mj-cs"/>
              </a:rPr>
              <a:t>;</a:t>
            </a:r>
          </a:p>
          <a:p>
            <a:pPr marL="342900" indent="-342900" algn="just">
              <a:spcBef>
                <a:spcPct val="0"/>
              </a:spcBef>
              <a:buFont typeface="Arial" panose="020B0604020202020204" pitchFamily="34" charset="0"/>
              <a:buChar char="•"/>
            </a:pPr>
            <a:r>
              <a:rPr lang="uk-UA" sz="2000" b="1" dirty="0">
                <a:latin typeface="+mj-lt"/>
                <a:ea typeface="+mj-ea"/>
                <a:cs typeface="+mj-cs"/>
              </a:rPr>
              <a:t>Положення про порядок переведення, відрахування та поновлення студентів</a:t>
            </a:r>
          </a:p>
          <a:p>
            <a:pPr indent="4305300" algn="just">
              <a:spcBef>
                <a:spcPct val="0"/>
              </a:spcBef>
            </a:pPr>
            <a:r>
              <a:rPr lang="ru-RU" sz="2000" b="1" dirty="0">
                <a:latin typeface="+mj-lt"/>
                <a:ea typeface="+mj-ea"/>
                <a:cs typeface="+mj-cs"/>
              </a:rPr>
              <a:t> </a:t>
            </a:r>
            <a:r>
              <a:rPr lang="uk-UA" dirty="0"/>
              <a:t>(</a:t>
            </a:r>
            <a:r>
              <a:rPr lang="en-US" u="sng" dirty="0">
                <a:hlinkClick r:id="rId4"/>
              </a:rPr>
              <a:t>http://www.zntu.edu.ua/normativna-baza-navchalnogo-procesu</a:t>
            </a:r>
            <a:r>
              <a:rPr lang="uk-UA" dirty="0"/>
              <a:t>)</a:t>
            </a:r>
            <a:r>
              <a:rPr lang="uk-UA" b="1" dirty="0"/>
              <a:t>;</a:t>
            </a:r>
            <a:endParaRPr lang="uk-UA" u="sng" dirty="0"/>
          </a:p>
          <a:p>
            <a:pPr marL="342900" indent="-342900" algn="just">
              <a:spcBef>
                <a:spcPct val="0"/>
              </a:spcBef>
              <a:buFont typeface="Arial" panose="020B0604020202020204" pitchFamily="34" charset="0"/>
              <a:buChar char="•"/>
            </a:pPr>
            <a:r>
              <a:rPr lang="uk-UA" sz="2000" b="1" dirty="0">
                <a:latin typeface="+mj-lt"/>
                <a:ea typeface="+mj-ea"/>
                <a:cs typeface="+mj-cs"/>
              </a:rPr>
              <a:t>Прозорі механізми процедури </a:t>
            </a:r>
            <a:r>
              <a:rPr lang="uk-UA" sz="2000" b="1" dirty="0" err="1">
                <a:latin typeface="+mj-lt"/>
                <a:ea typeface="+mj-ea"/>
                <a:cs typeface="+mj-cs"/>
              </a:rPr>
              <a:t>перезарахування</a:t>
            </a:r>
            <a:r>
              <a:rPr lang="uk-UA" sz="2000" b="1" dirty="0">
                <a:latin typeface="+mj-lt"/>
                <a:ea typeface="+mj-ea"/>
                <a:cs typeface="+mj-cs"/>
              </a:rPr>
              <a:t> освітніх компонентів.</a:t>
            </a:r>
          </a:p>
        </p:txBody>
      </p:sp>
      <p:sp>
        <p:nvSpPr>
          <p:cNvPr id="8" name="Прямоугольник 7"/>
          <p:cNvSpPr/>
          <p:nvPr/>
        </p:nvSpPr>
        <p:spPr>
          <a:xfrm>
            <a:off x="79759" y="2967136"/>
            <a:ext cx="11989750" cy="1281404"/>
          </a:xfrm>
          <a:prstGeom prst="rect">
            <a:avLst/>
          </a:prstGeom>
          <a:solidFill>
            <a:schemeClr val="accent1">
              <a:lumMod val="20000"/>
              <a:lumOff val="80000"/>
            </a:schemeClr>
          </a:solidFill>
        </p:spPr>
        <p:txBody>
          <a:bodyPr vert="horz" lIns="91440" tIns="45720" rIns="91440" bIns="45720" rtlCol="0" anchor="ctr">
            <a:noAutofit/>
          </a:bodyPr>
          <a:lstStyle/>
          <a:p>
            <a:pPr marL="342900" indent="-342900" algn="just">
              <a:spcBef>
                <a:spcPct val="0"/>
              </a:spcBef>
              <a:buFont typeface="Arial" panose="020B0604020202020204" pitchFamily="34" charset="0"/>
              <a:buChar char="•"/>
            </a:pPr>
            <a:r>
              <a:rPr lang="uk-UA" sz="2000" b="1" dirty="0">
                <a:latin typeface="+mj-lt"/>
                <a:ea typeface="+mj-ea"/>
                <a:cs typeface="+mj-cs"/>
              </a:rPr>
              <a:t>Здобувачі вищої освіти можуть здобувати окремі РН також у вітчизняних ЗВО (</a:t>
            </a:r>
            <a:r>
              <a:rPr lang="uk-UA" sz="2000" i="1" dirty="0">
                <a:latin typeface="+mj-lt"/>
                <a:ea typeface="+mj-ea"/>
                <a:cs typeface="+mj-cs"/>
              </a:rPr>
              <a:t>через проходження окремих ОК або сертифікатних програм у статусі слухача</a:t>
            </a:r>
            <a:r>
              <a:rPr lang="uk-UA" sz="2000" b="1" dirty="0">
                <a:latin typeface="+mj-lt"/>
                <a:ea typeface="+mj-ea"/>
                <a:cs typeface="+mj-cs"/>
              </a:rPr>
              <a:t>), і такі РН також можуть бути предметом визнання);</a:t>
            </a:r>
          </a:p>
          <a:p>
            <a:pPr marL="342900" indent="-342900" algn="just">
              <a:spcBef>
                <a:spcPct val="0"/>
              </a:spcBef>
              <a:buFont typeface="Arial" panose="020B0604020202020204" pitchFamily="34" charset="0"/>
              <a:buChar char="•"/>
            </a:pPr>
            <a:r>
              <a:rPr lang="uk-UA" sz="2000" b="1" dirty="0">
                <a:latin typeface="+mj-lt"/>
                <a:ea typeface="+mj-ea"/>
                <a:cs typeface="+mj-cs"/>
              </a:rPr>
              <a:t>Відсутність подібних правил, їхня нечіткість та незрозумілість, а так само недотримання на практиці буде свідчити про недоліки у контексті відповідності Критерію 3;</a:t>
            </a:r>
          </a:p>
        </p:txBody>
      </p:sp>
      <p:pic>
        <p:nvPicPr>
          <p:cNvPr id="7" name="Рисунок 6"/>
          <p:cNvPicPr>
            <a:picLocks noChangeAspect="1"/>
          </p:cNvPicPr>
          <p:nvPr/>
        </p:nvPicPr>
        <p:blipFill rotWithShape="1">
          <a:blip r:embed="rId5">
            <a:extLst>
              <a:ext uri="{28A0092B-C50C-407E-A947-70E740481C1C}">
                <a14:useLocalDpi xmlns:a14="http://schemas.microsoft.com/office/drawing/2010/main" val="0"/>
              </a:ext>
            </a:extLst>
          </a:blip>
          <a:srcRect l="2833" t="2406" r="76322" b="71285"/>
          <a:stretch/>
        </p:blipFill>
        <p:spPr>
          <a:xfrm>
            <a:off x="11083896" y="0"/>
            <a:ext cx="683663" cy="876300"/>
          </a:xfrm>
          <a:prstGeom prst="rect">
            <a:avLst/>
          </a:prstGeom>
        </p:spPr>
      </p:pic>
      <p:sp>
        <p:nvSpPr>
          <p:cNvPr id="9" name="Прямоугольник 8"/>
          <p:cNvSpPr/>
          <p:nvPr/>
        </p:nvSpPr>
        <p:spPr>
          <a:xfrm>
            <a:off x="6469295" y="176540"/>
            <a:ext cx="4706705" cy="523220"/>
          </a:xfrm>
          <a:prstGeom prst="rect">
            <a:avLst/>
          </a:prstGeom>
        </p:spPr>
        <p:txBody>
          <a:bodyPr wrap="square">
            <a:spAutoFit/>
          </a:bodyPr>
          <a:lstStyle/>
          <a:p>
            <a:r>
              <a:rPr lang="uk-UA" sz="2800" b="1" dirty="0">
                <a:solidFill>
                  <a:schemeClr val="bg1"/>
                </a:solidFill>
              </a:rPr>
              <a:t>НУ «Запорізька політехніка»</a:t>
            </a:r>
            <a:endParaRPr lang="ru-RU" sz="2800" dirty="0">
              <a:solidFill>
                <a:schemeClr val="bg1"/>
              </a:solidFill>
            </a:endParaRPr>
          </a:p>
        </p:txBody>
      </p:sp>
      <p:sp>
        <p:nvSpPr>
          <p:cNvPr id="10" name="Номер слайда 9"/>
          <p:cNvSpPr>
            <a:spLocks noGrp="1"/>
          </p:cNvSpPr>
          <p:nvPr>
            <p:ph type="sldNum" sz="quarter" idx="12"/>
          </p:nvPr>
        </p:nvSpPr>
        <p:spPr/>
        <p:txBody>
          <a:bodyPr/>
          <a:lstStyle/>
          <a:p>
            <a:fld id="{9BE267BB-4AD8-4361-8BF1-B2F5492F9099}" type="slidenum">
              <a:rPr lang="ru-RU" smtClean="0"/>
              <a:t>23</a:t>
            </a:fld>
            <a:endParaRPr lang="ru-RU"/>
          </a:p>
        </p:txBody>
      </p:sp>
    </p:spTree>
    <p:extLst>
      <p:ext uri="{BB962C8B-B14F-4D97-AF65-F5344CB8AC3E}">
        <p14:creationId xmlns:p14="http://schemas.microsoft.com/office/powerpoint/2010/main" val="15252841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p:cNvSpPr>
            <a:spLocks noGrp="1"/>
          </p:cNvSpPr>
          <p:nvPr>
            <p:ph type="title"/>
          </p:nvPr>
        </p:nvSpPr>
        <p:spPr>
          <a:xfrm>
            <a:off x="-1" y="897776"/>
            <a:ext cx="12192000" cy="1213035"/>
          </a:xfrm>
        </p:spPr>
        <p:txBody>
          <a:bodyPr vert="horz" lIns="91440" tIns="45720" rIns="91440" bIns="45720" rtlCol="0" anchor="ctr">
            <a:normAutofit/>
          </a:bodyPr>
          <a:lstStyle/>
          <a:p>
            <a:pPr algn="just"/>
            <a:r>
              <a:rPr lang="uk-UA" sz="3600" b="1" dirty="0">
                <a:solidFill>
                  <a:srgbClr val="C00000"/>
                </a:solidFill>
              </a:rPr>
              <a:t>Критерій 3 </a:t>
            </a:r>
            <a:r>
              <a:rPr lang="uk-UA" sz="3600" b="1" dirty="0"/>
              <a:t>Доступ до освітньої програми та визнання результатів навчання.</a:t>
            </a:r>
            <a:endParaRPr lang="ru-RU" sz="3600" b="1" dirty="0"/>
          </a:p>
        </p:txBody>
      </p:sp>
      <p:sp>
        <p:nvSpPr>
          <p:cNvPr id="7" name="Місце для вмісту 2"/>
          <p:cNvSpPr txBox="1">
            <a:spLocks/>
          </p:cNvSpPr>
          <p:nvPr/>
        </p:nvSpPr>
        <p:spPr>
          <a:xfrm>
            <a:off x="113943" y="1960561"/>
            <a:ext cx="11981204" cy="1004830"/>
          </a:xfrm>
          <a:prstGeom prst="rect">
            <a:avLst/>
          </a:prstGeom>
        </p:spPr>
        <p:txBody>
          <a:bodyPr vert="horz" lIns="91440" tIns="45720" rIns="91440" bIns="45720" rtlCol="0" anchor="ctr">
            <a:noAutofit/>
          </a:bodyPr>
          <a:lstStyle>
            <a:lvl1pPr marL="228600" indent="-228600" algn="l" defTabSz="914400" rtl="0" eaLnBrk="1" latinLnBrk="0" hangingPunct="1">
              <a:lnSpc>
                <a:spcPct val="114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4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4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4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4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95563" indent="-2595563" algn="just">
              <a:buFont typeface="Arial" panose="020B0604020202020204" pitchFamily="34" charset="0"/>
              <a:buNone/>
            </a:pPr>
            <a:r>
              <a:rPr lang="uk-UA" sz="2600" b="1" i="1" dirty="0" err="1">
                <a:latin typeface="Times New Roman" panose="02020603050405020304" pitchFamily="18" charset="0"/>
                <a:cs typeface="Times New Roman" panose="02020603050405020304" pitchFamily="18" charset="0"/>
              </a:rPr>
              <a:t>Підкритерій</a:t>
            </a:r>
            <a:r>
              <a:rPr lang="uk-UA" sz="2600" b="1" i="1" dirty="0">
                <a:latin typeface="Times New Roman" panose="02020603050405020304" pitchFamily="18" charset="0"/>
                <a:cs typeface="Times New Roman" panose="02020603050405020304" pitchFamily="18" charset="0"/>
              </a:rPr>
              <a:t> 3.4 </a:t>
            </a:r>
            <a:r>
              <a:rPr lang="uk-UA" sz="2000" dirty="0">
                <a:latin typeface="Times New Roman" panose="02020603050405020304" pitchFamily="18" charset="0"/>
                <a:cs typeface="Times New Roman" panose="02020603050405020304" pitchFamily="18" charset="0"/>
              </a:rPr>
              <a:t>Визначено чіткі та зрозумілі правила визнання результатів навчання, отриманих у неформальній освіті, що є доступними для всіх учасників освітнього процесу та яких послідовно дотримуються під час реалізації освітньої програми.</a:t>
            </a:r>
            <a:endParaRPr lang="ru-RU" sz="2000" dirty="0">
              <a:latin typeface="Times New Roman" panose="02020603050405020304" pitchFamily="18" charset="0"/>
              <a:cs typeface="Times New Roman" panose="02020603050405020304" pitchFamily="18" charset="0"/>
            </a:endParaRPr>
          </a:p>
        </p:txBody>
      </p:sp>
      <p:sp>
        <p:nvSpPr>
          <p:cNvPr id="2" name="Прямоугольник 1"/>
          <p:cNvSpPr/>
          <p:nvPr/>
        </p:nvSpPr>
        <p:spPr>
          <a:xfrm>
            <a:off x="157483" y="3460541"/>
            <a:ext cx="11859754" cy="1323439"/>
          </a:xfrm>
          <a:prstGeom prst="rect">
            <a:avLst/>
          </a:prstGeom>
          <a:solidFill>
            <a:schemeClr val="accent1">
              <a:lumMod val="20000"/>
              <a:lumOff val="80000"/>
            </a:schemeClr>
          </a:solidFill>
        </p:spPr>
        <p:txBody>
          <a:bodyPr vert="horz" lIns="91440" tIns="45720" rIns="91440" bIns="45720" rtlCol="0" anchor="ctr">
            <a:noAutofit/>
          </a:bodyPr>
          <a:lstStyle/>
          <a:p>
            <a:pPr marL="342900" indent="-342900" algn="just">
              <a:spcBef>
                <a:spcPct val="0"/>
              </a:spcBef>
              <a:buFont typeface="Arial" panose="020B0604020202020204" pitchFamily="34" charset="0"/>
              <a:buChar char="•"/>
            </a:pPr>
            <a:r>
              <a:rPr lang="uk-UA" sz="2000" b="1" dirty="0">
                <a:latin typeface="+mj-lt"/>
                <a:ea typeface="+mj-ea"/>
                <a:cs typeface="+mj-cs"/>
              </a:rPr>
              <a:t>Відсутність нормативного регулювання цих питань на загальнодержавному рівні не є перешкодою для запровадження відповідних процедур, згідно ЗУ «Про освіту» суб’єкт освітньої діяльності має право самостійно приймати рішення з будь-яких питань у межах своєї автономії, спеціальними законами та / або установчими документами, зокрема з питань, не врегульованих законодавством. 	</a:t>
            </a:r>
          </a:p>
        </p:txBody>
      </p:sp>
      <p:pic>
        <p:nvPicPr>
          <p:cNvPr id="8" name="Рисунок 7"/>
          <p:cNvPicPr>
            <a:picLocks noChangeAspect="1"/>
          </p:cNvPicPr>
          <p:nvPr/>
        </p:nvPicPr>
        <p:blipFill rotWithShape="1">
          <a:blip r:embed="rId2">
            <a:extLst>
              <a:ext uri="{28A0092B-C50C-407E-A947-70E740481C1C}">
                <a14:useLocalDpi xmlns:a14="http://schemas.microsoft.com/office/drawing/2010/main" val="0"/>
              </a:ext>
            </a:extLst>
          </a:blip>
          <a:srcRect l="2833" t="2406" r="76322" b="71285"/>
          <a:stretch/>
        </p:blipFill>
        <p:spPr>
          <a:xfrm>
            <a:off x="11083896" y="0"/>
            <a:ext cx="683663" cy="876300"/>
          </a:xfrm>
          <a:prstGeom prst="rect">
            <a:avLst/>
          </a:prstGeom>
        </p:spPr>
      </p:pic>
      <p:sp>
        <p:nvSpPr>
          <p:cNvPr id="9" name="Прямоугольник 8"/>
          <p:cNvSpPr/>
          <p:nvPr/>
        </p:nvSpPr>
        <p:spPr>
          <a:xfrm>
            <a:off x="6469295" y="176540"/>
            <a:ext cx="4706705" cy="523220"/>
          </a:xfrm>
          <a:prstGeom prst="rect">
            <a:avLst/>
          </a:prstGeom>
        </p:spPr>
        <p:txBody>
          <a:bodyPr wrap="square">
            <a:spAutoFit/>
          </a:bodyPr>
          <a:lstStyle/>
          <a:p>
            <a:r>
              <a:rPr lang="uk-UA" sz="2800" b="1" dirty="0">
                <a:solidFill>
                  <a:schemeClr val="bg1"/>
                </a:solidFill>
              </a:rPr>
              <a:t>НУ «Запорізька політехніка»</a:t>
            </a:r>
            <a:endParaRPr lang="ru-RU" sz="2800" dirty="0">
              <a:solidFill>
                <a:schemeClr val="bg1"/>
              </a:solidFill>
            </a:endParaRPr>
          </a:p>
        </p:txBody>
      </p:sp>
      <p:sp>
        <p:nvSpPr>
          <p:cNvPr id="5" name="Номер слайда 4"/>
          <p:cNvSpPr>
            <a:spLocks noGrp="1"/>
          </p:cNvSpPr>
          <p:nvPr>
            <p:ph type="sldNum" sz="quarter" idx="12"/>
          </p:nvPr>
        </p:nvSpPr>
        <p:spPr/>
        <p:txBody>
          <a:bodyPr/>
          <a:lstStyle/>
          <a:p>
            <a:fld id="{9BE267BB-4AD8-4361-8BF1-B2F5492F9099}" type="slidenum">
              <a:rPr lang="ru-RU" smtClean="0"/>
              <a:t>24</a:t>
            </a:fld>
            <a:endParaRPr lang="ru-RU"/>
          </a:p>
        </p:txBody>
      </p:sp>
    </p:spTree>
    <p:extLst>
      <p:ext uri="{BB962C8B-B14F-4D97-AF65-F5344CB8AC3E}">
        <p14:creationId xmlns:p14="http://schemas.microsoft.com/office/powerpoint/2010/main" val="39734273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931493"/>
            <a:ext cx="12066661" cy="675118"/>
          </a:xfrm>
        </p:spPr>
        <p:txBody>
          <a:bodyPr>
            <a:normAutofit/>
          </a:bodyPr>
          <a:lstStyle/>
          <a:p>
            <a:r>
              <a:rPr lang="uk-UA" sz="3600" b="1" dirty="0">
                <a:solidFill>
                  <a:srgbClr val="C00000"/>
                </a:solidFill>
              </a:rPr>
              <a:t>Критерій 4</a:t>
            </a:r>
            <a:r>
              <a:rPr lang="uk-UA" sz="3600" b="1" dirty="0"/>
              <a:t> Навчання і викладання за освітньою програмою</a:t>
            </a:r>
            <a:endParaRPr lang="ru-RU" sz="3600" dirty="0"/>
          </a:p>
        </p:txBody>
      </p:sp>
      <p:sp>
        <p:nvSpPr>
          <p:cNvPr id="3" name="Місце для вмісту 2"/>
          <p:cNvSpPr>
            <a:spLocks noGrp="1"/>
          </p:cNvSpPr>
          <p:nvPr>
            <p:ph idx="1"/>
          </p:nvPr>
        </p:nvSpPr>
        <p:spPr>
          <a:xfrm>
            <a:off x="0" y="1507755"/>
            <a:ext cx="11912837" cy="1569076"/>
          </a:xfrm>
        </p:spPr>
        <p:txBody>
          <a:bodyPr vert="horz" lIns="91440" tIns="45720" rIns="91440" bIns="45720" rtlCol="0" anchor="ctr">
            <a:noAutofit/>
          </a:bodyPr>
          <a:lstStyle/>
          <a:p>
            <a:pPr marL="2422525" indent="-2422525" algn="just">
              <a:lnSpc>
                <a:spcPct val="100000"/>
              </a:lnSpc>
              <a:spcBef>
                <a:spcPts val="0"/>
              </a:spcBef>
              <a:buNone/>
            </a:pPr>
            <a:r>
              <a:rPr lang="uk-UA" sz="2600" b="1" i="1" dirty="0" err="1">
                <a:latin typeface="Times New Roman" panose="02020603050405020304" pitchFamily="18" charset="0"/>
                <a:cs typeface="Times New Roman" panose="02020603050405020304" pitchFamily="18" charset="0"/>
              </a:rPr>
              <a:t>Підкритерій</a:t>
            </a:r>
            <a:r>
              <a:rPr lang="uk-UA" sz="2600" b="1" i="1" dirty="0">
                <a:latin typeface="Times New Roman" panose="02020603050405020304" pitchFamily="18" charset="0"/>
                <a:cs typeface="Times New Roman" panose="02020603050405020304" pitchFamily="18" charset="0"/>
              </a:rPr>
              <a:t> 4.1 </a:t>
            </a:r>
            <a:r>
              <a:rPr lang="uk-UA" sz="2400" dirty="0">
                <a:latin typeface="Times New Roman" panose="02020603050405020304" pitchFamily="18" charset="0"/>
                <a:cs typeface="Times New Roman" panose="02020603050405020304" pitchFamily="18" charset="0"/>
              </a:rPr>
              <a:t>Містить вимоги щодо форм навчання і викладання, що мають сприяти досягненню заявлених у освітній програмі цілей та програмних результатів навчання, відповідати вимогам </a:t>
            </a:r>
            <a:r>
              <a:rPr lang="uk-UA" sz="2400" dirty="0" err="1">
                <a:latin typeface="Times New Roman" panose="02020603050405020304" pitchFamily="18" charset="0"/>
                <a:cs typeface="Times New Roman" panose="02020603050405020304" pitchFamily="18" charset="0"/>
              </a:rPr>
              <a:t>студентоцентрованого</a:t>
            </a:r>
            <a:r>
              <a:rPr lang="uk-UA" sz="2400" dirty="0">
                <a:latin typeface="Times New Roman" panose="02020603050405020304" pitchFamily="18" charset="0"/>
                <a:cs typeface="Times New Roman" panose="02020603050405020304" pitchFamily="18" charset="0"/>
              </a:rPr>
              <a:t> підходу, та відповідати принципам академічної свободи.</a:t>
            </a:r>
            <a:endParaRPr lang="ru-RU" sz="2400" dirty="0">
              <a:latin typeface="Times New Roman" panose="02020603050405020304" pitchFamily="18" charset="0"/>
              <a:cs typeface="Times New Roman" panose="02020603050405020304" pitchFamily="18" charset="0"/>
            </a:endParaRPr>
          </a:p>
        </p:txBody>
      </p:sp>
      <p:sp>
        <p:nvSpPr>
          <p:cNvPr id="5" name="Місце для вмісту 2"/>
          <p:cNvSpPr txBox="1">
            <a:spLocks/>
          </p:cNvSpPr>
          <p:nvPr/>
        </p:nvSpPr>
        <p:spPr>
          <a:xfrm>
            <a:off x="0" y="4718757"/>
            <a:ext cx="12066661" cy="365125"/>
          </a:xfrm>
          <a:prstGeom prst="rect">
            <a:avLst/>
          </a:prstGeom>
        </p:spPr>
        <p:txBody>
          <a:bodyPr vert="horz" lIns="91440" tIns="45720" rIns="91440" bIns="45720" rtlCol="0" anchor="ctr">
            <a:noAutofit/>
          </a:bodyPr>
          <a:lstStyle>
            <a:lvl1pPr marL="2692400" indent="-2692400" algn="just">
              <a:lnSpc>
                <a:spcPct val="114000"/>
              </a:lnSpc>
              <a:spcBef>
                <a:spcPts val="1000"/>
              </a:spcBef>
              <a:buFont typeface="Arial" panose="020B0604020202020204" pitchFamily="34" charset="0"/>
              <a:buNone/>
              <a:defRPr sz="2600" b="1" i="1">
                <a:latin typeface="Times New Roman" panose="02020603050405020304" pitchFamily="18" charset="0"/>
                <a:cs typeface="Times New Roman" panose="02020603050405020304" pitchFamily="18" charset="0"/>
              </a:defRPr>
            </a:lvl1pPr>
            <a:lvl2pPr marL="685800" indent="-228600">
              <a:lnSpc>
                <a:spcPct val="114000"/>
              </a:lnSpc>
              <a:spcBef>
                <a:spcPts val="500"/>
              </a:spcBef>
              <a:buFont typeface="Arial" panose="020B0604020202020204" pitchFamily="34" charset="0"/>
              <a:buChar char="•"/>
              <a:defRPr sz="2800"/>
            </a:lvl2pPr>
            <a:lvl3pPr marL="1143000" indent="-228600">
              <a:lnSpc>
                <a:spcPct val="114000"/>
              </a:lnSpc>
              <a:spcBef>
                <a:spcPts val="500"/>
              </a:spcBef>
              <a:buFont typeface="Arial" panose="020B0604020202020204" pitchFamily="34" charset="0"/>
              <a:buChar char="•"/>
              <a:defRPr sz="2400"/>
            </a:lvl3pPr>
            <a:lvl4pPr marL="1600200" indent="-228600">
              <a:lnSpc>
                <a:spcPct val="114000"/>
              </a:lnSpc>
              <a:spcBef>
                <a:spcPts val="500"/>
              </a:spcBef>
              <a:buFont typeface="Arial" panose="020B0604020202020204" pitchFamily="34" charset="0"/>
              <a:buChar char="•"/>
              <a:defRPr sz="2000"/>
            </a:lvl4pPr>
            <a:lvl5pPr marL="2057400" indent="-228600">
              <a:lnSpc>
                <a:spcPct val="114000"/>
              </a:lnSpc>
              <a:spcBef>
                <a:spcPts val="500"/>
              </a:spcBef>
              <a:buFont typeface="Arial" panose="020B0604020202020204" pitchFamily="34" charset="0"/>
              <a:buChar char="•"/>
              <a:defRPr sz="20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uk-UA" dirty="0" err="1"/>
              <a:t>Підкритерій</a:t>
            </a:r>
            <a:r>
              <a:rPr lang="uk-UA" dirty="0"/>
              <a:t> 4.2 </a:t>
            </a:r>
            <a:r>
              <a:rPr lang="uk-UA" sz="2400" b="0" i="0" dirty="0"/>
              <a:t>Стосується інформування здобувачів вищої освіти про освітній процес.</a:t>
            </a:r>
            <a:endParaRPr lang="ru-RU" sz="2400" b="0" i="0" dirty="0"/>
          </a:p>
        </p:txBody>
      </p:sp>
      <p:sp>
        <p:nvSpPr>
          <p:cNvPr id="7" name="Прямоугольник 6"/>
          <p:cNvSpPr/>
          <p:nvPr/>
        </p:nvSpPr>
        <p:spPr>
          <a:xfrm>
            <a:off x="135924" y="3094496"/>
            <a:ext cx="11930736" cy="1624261"/>
          </a:xfrm>
          <a:prstGeom prst="rect">
            <a:avLst/>
          </a:prstGeom>
          <a:solidFill>
            <a:schemeClr val="accent1">
              <a:lumMod val="20000"/>
              <a:lumOff val="80000"/>
            </a:schemeClr>
          </a:solidFill>
        </p:spPr>
        <p:txBody>
          <a:bodyPr vert="horz" lIns="91440" tIns="45720" rIns="91440" bIns="45720" rtlCol="0" anchor="ctr">
            <a:noAutofit/>
          </a:bodyPr>
          <a:lstStyle/>
          <a:p>
            <a:pPr marL="342900" indent="-342900" algn="just">
              <a:spcBef>
                <a:spcPct val="0"/>
              </a:spcBef>
              <a:buFont typeface="Arial" panose="020B0604020202020204" pitchFamily="34" charset="0"/>
              <a:buChar char="•"/>
            </a:pPr>
            <a:r>
              <a:rPr lang="uk-UA" sz="2000" b="1" dirty="0">
                <a:latin typeface="+mj-lt"/>
                <a:ea typeface="+mj-ea"/>
                <a:cs typeface="+mj-cs"/>
              </a:rPr>
              <a:t>Викладання у вигляді: лекцій, мультимедійних лекцій, інтерактивних лекцій, практичних занять, лабораторних робіт. Результати навчання обґрунтовуються у робочих програмах навчальних дисциплін. </a:t>
            </a:r>
          </a:p>
          <a:p>
            <a:pPr marL="342900" indent="-342900" algn="just">
              <a:spcBef>
                <a:spcPct val="0"/>
              </a:spcBef>
              <a:buFont typeface="Arial" panose="020B0604020202020204" pitchFamily="34" charset="0"/>
              <a:buChar char="•"/>
            </a:pPr>
            <a:r>
              <a:rPr lang="uk-UA" sz="2000" b="1" dirty="0">
                <a:latin typeface="+mj-lt"/>
                <a:ea typeface="+mj-ea"/>
                <a:cs typeface="+mj-cs"/>
              </a:rPr>
              <a:t>На освітній програмі застосовуються як традиційну систему методів і прийомів, так і інноваційні інтерактивні методики.</a:t>
            </a:r>
          </a:p>
          <a:p>
            <a:pPr marL="342900" indent="-342900" algn="just">
              <a:spcBef>
                <a:spcPct val="0"/>
              </a:spcBef>
              <a:buFont typeface="Arial" panose="020B0604020202020204" pitchFamily="34" charset="0"/>
              <a:buChar char="•"/>
            </a:pPr>
            <a:r>
              <a:rPr lang="uk-UA" sz="2000" b="1" dirty="0">
                <a:latin typeface="+mj-lt"/>
                <a:ea typeface="+mj-ea"/>
                <a:cs typeface="+mj-cs"/>
              </a:rPr>
              <a:t>Не може застосовуватись лише  теоретичне  навчання.</a:t>
            </a:r>
          </a:p>
        </p:txBody>
      </p:sp>
      <p:sp>
        <p:nvSpPr>
          <p:cNvPr id="8" name="Прямоугольник 7"/>
          <p:cNvSpPr/>
          <p:nvPr/>
        </p:nvSpPr>
        <p:spPr>
          <a:xfrm>
            <a:off x="135924" y="5274234"/>
            <a:ext cx="11930736" cy="1251816"/>
          </a:xfrm>
          <a:prstGeom prst="rect">
            <a:avLst/>
          </a:prstGeom>
          <a:solidFill>
            <a:schemeClr val="accent1">
              <a:lumMod val="20000"/>
              <a:lumOff val="80000"/>
            </a:schemeClr>
          </a:solidFill>
        </p:spPr>
        <p:txBody>
          <a:bodyPr vert="horz" lIns="91440" tIns="45720" rIns="91440" bIns="45720" rtlCol="0" anchor="ctr">
            <a:noAutofit/>
          </a:bodyPr>
          <a:lstStyle/>
          <a:p>
            <a:pPr marL="342900" indent="-342900" algn="just">
              <a:spcBef>
                <a:spcPct val="0"/>
              </a:spcBef>
              <a:buFont typeface="Arial" panose="020B0604020202020204" pitchFamily="34" charset="0"/>
              <a:buChar char="•"/>
            </a:pPr>
            <a:r>
              <a:rPr lang="uk-UA" sz="2000" b="1" dirty="0">
                <a:latin typeface="+mj-lt"/>
                <a:ea typeface="+mj-ea"/>
                <a:cs typeface="+mj-cs"/>
              </a:rPr>
              <a:t>інформація щодо цілей, змісту та очікуваних результатів навчання, порядку та критеріїв оцінювання у межах окремих освітніх компонентів надається здобувачам вищої освіти у вигляді </a:t>
            </a:r>
            <a:r>
              <a:rPr lang="uk-UA" sz="2000" b="1" dirty="0" err="1">
                <a:latin typeface="+mj-lt"/>
                <a:ea typeface="+mj-ea"/>
                <a:cs typeface="+mj-cs"/>
              </a:rPr>
              <a:t>силабусу</a:t>
            </a:r>
            <a:r>
              <a:rPr lang="uk-UA" sz="2000" b="1" dirty="0">
                <a:latin typeface="+mj-lt"/>
                <a:ea typeface="+mj-ea"/>
                <a:cs typeface="+mj-cs"/>
              </a:rPr>
              <a:t>, що розміщений на сайті кафедри. На сайті кафедри повинні бути розміщенні посилання на електронні навчально-методичні матеріали по освітнім компонентам навчального плану.</a:t>
            </a:r>
          </a:p>
        </p:txBody>
      </p:sp>
      <p:pic>
        <p:nvPicPr>
          <p:cNvPr id="9" name="Рисунок 8"/>
          <p:cNvPicPr>
            <a:picLocks noChangeAspect="1"/>
          </p:cNvPicPr>
          <p:nvPr/>
        </p:nvPicPr>
        <p:blipFill rotWithShape="1">
          <a:blip r:embed="rId2">
            <a:extLst>
              <a:ext uri="{28A0092B-C50C-407E-A947-70E740481C1C}">
                <a14:useLocalDpi xmlns:a14="http://schemas.microsoft.com/office/drawing/2010/main" val="0"/>
              </a:ext>
            </a:extLst>
          </a:blip>
          <a:srcRect l="2833" t="2406" r="76322" b="71285"/>
          <a:stretch/>
        </p:blipFill>
        <p:spPr>
          <a:xfrm>
            <a:off x="11083896" y="0"/>
            <a:ext cx="683663" cy="876300"/>
          </a:xfrm>
          <a:prstGeom prst="rect">
            <a:avLst/>
          </a:prstGeom>
        </p:spPr>
      </p:pic>
      <p:sp>
        <p:nvSpPr>
          <p:cNvPr id="10" name="Прямоугольник 9"/>
          <p:cNvSpPr/>
          <p:nvPr/>
        </p:nvSpPr>
        <p:spPr>
          <a:xfrm>
            <a:off x="6469295" y="176540"/>
            <a:ext cx="4706705" cy="523220"/>
          </a:xfrm>
          <a:prstGeom prst="rect">
            <a:avLst/>
          </a:prstGeom>
        </p:spPr>
        <p:txBody>
          <a:bodyPr wrap="square">
            <a:spAutoFit/>
          </a:bodyPr>
          <a:lstStyle/>
          <a:p>
            <a:r>
              <a:rPr lang="uk-UA" sz="2800" b="1" dirty="0">
                <a:solidFill>
                  <a:schemeClr val="bg1"/>
                </a:solidFill>
              </a:rPr>
              <a:t>НУ «Запорізька політехніка»</a:t>
            </a:r>
            <a:endParaRPr lang="ru-RU" sz="2800" dirty="0">
              <a:solidFill>
                <a:schemeClr val="bg1"/>
              </a:solidFill>
            </a:endParaRPr>
          </a:p>
        </p:txBody>
      </p:sp>
      <p:sp>
        <p:nvSpPr>
          <p:cNvPr id="11" name="Номер слайда 10"/>
          <p:cNvSpPr>
            <a:spLocks noGrp="1"/>
          </p:cNvSpPr>
          <p:nvPr>
            <p:ph type="sldNum" sz="quarter" idx="12"/>
          </p:nvPr>
        </p:nvSpPr>
        <p:spPr/>
        <p:txBody>
          <a:bodyPr/>
          <a:lstStyle/>
          <a:p>
            <a:fld id="{9BE267BB-4AD8-4361-8BF1-B2F5492F9099}" type="slidenum">
              <a:rPr lang="ru-RU" smtClean="0"/>
              <a:t>25</a:t>
            </a:fld>
            <a:endParaRPr lang="ru-RU"/>
          </a:p>
        </p:txBody>
      </p:sp>
    </p:spTree>
    <p:extLst>
      <p:ext uri="{BB962C8B-B14F-4D97-AF65-F5344CB8AC3E}">
        <p14:creationId xmlns:p14="http://schemas.microsoft.com/office/powerpoint/2010/main" val="31100789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199" y="1084424"/>
            <a:ext cx="10515600" cy="1213035"/>
          </a:xfrm>
        </p:spPr>
        <p:txBody>
          <a:bodyPr>
            <a:noAutofit/>
          </a:bodyPr>
          <a:lstStyle/>
          <a:p>
            <a:pPr algn="ctr">
              <a:lnSpc>
                <a:spcPct val="100000"/>
              </a:lnSpc>
              <a:spcAft>
                <a:spcPts val="600"/>
              </a:spcAft>
            </a:pPr>
            <a:r>
              <a:rPr lang="uk-UA" sz="2800" b="1" dirty="0"/>
              <a:t>Матриця </a:t>
            </a:r>
            <a:r>
              <a:rPr lang="uk-UA" sz="2800" b="1" dirty="0" err="1"/>
              <a:t>спів-відношення</a:t>
            </a:r>
            <a:r>
              <a:rPr lang="uk-UA" sz="2800" b="1" dirty="0"/>
              <a:t> результатів навчання, освітніх компонентів, методів навчання, форм оцінювання </a:t>
            </a:r>
            <a:br>
              <a:rPr lang="uk-UA" sz="2800" b="1" dirty="0"/>
            </a:br>
            <a:r>
              <a:rPr lang="uk-UA" sz="2800" b="1" dirty="0"/>
              <a:t>(Таблиця №3 у Відомостях про самооцінювання):</a:t>
            </a:r>
            <a:endParaRPr lang="ru-RU" sz="2800" dirty="0"/>
          </a:p>
        </p:txBody>
      </p:sp>
      <p:graphicFrame>
        <p:nvGraphicFramePr>
          <p:cNvPr id="7" name="Table 6">
            <a:extLst>
              <a:ext uri="{FF2B5EF4-FFF2-40B4-BE49-F238E27FC236}">
                <a16:creationId xmlns:a16="http://schemas.microsoft.com/office/drawing/2014/main" id="{78B5A713-4834-4600-8998-718632578177}"/>
              </a:ext>
            </a:extLst>
          </p:cNvPr>
          <p:cNvGraphicFramePr>
            <a:graphicFrameLocks noGrp="1"/>
          </p:cNvGraphicFramePr>
          <p:nvPr>
            <p:extLst>
              <p:ext uri="{D42A27DB-BD31-4B8C-83A1-F6EECF244321}">
                <p14:modId xmlns:p14="http://schemas.microsoft.com/office/powerpoint/2010/main" val="3059213179"/>
              </p:ext>
            </p:extLst>
          </p:nvPr>
        </p:nvGraphicFramePr>
        <p:xfrm>
          <a:off x="553616" y="2406702"/>
          <a:ext cx="11081793" cy="4236720"/>
        </p:xfrm>
        <a:graphic>
          <a:graphicData uri="http://schemas.openxmlformats.org/drawingml/2006/table">
            <a:tbl>
              <a:tblPr firstRow="1" bandRow="1">
                <a:tableStyleId>{5C22544A-7EE6-4342-B048-85BDC9FD1C3A}</a:tableStyleId>
              </a:tblPr>
              <a:tblGrid>
                <a:gridCol w="1797698">
                  <a:extLst>
                    <a:ext uri="{9D8B030D-6E8A-4147-A177-3AD203B41FA5}">
                      <a16:colId xmlns:a16="http://schemas.microsoft.com/office/drawing/2014/main" val="2705850968"/>
                    </a:ext>
                  </a:extLst>
                </a:gridCol>
                <a:gridCol w="2433782">
                  <a:extLst>
                    <a:ext uri="{9D8B030D-6E8A-4147-A177-3AD203B41FA5}">
                      <a16:colId xmlns:a16="http://schemas.microsoft.com/office/drawing/2014/main" val="3566428246"/>
                    </a:ext>
                  </a:extLst>
                </a:gridCol>
                <a:gridCol w="2177766">
                  <a:extLst>
                    <a:ext uri="{9D8B030D-6E8A-4147-A177-3AD203B41FA5}">
                      <a16:colId xmlns:a16="http://schemas.microsoft.com/office/drawing/2014/main" val="191658768"/>
                    </a:ext>
                  </a:extLst>
                </a:gridCol>
                <a:gridCol w="2039931">
                  <a:extLst>
                    <a:ext uri="{9D8B030D-6E8A-4147-A177-3AD203B41FA5}">
                      <a16:colId xmlns:a16="http://schemas.microsoft.com/office/drawing/2014/main" val="3282373355"/>
                    </a:ext>
                  </a:extLst>
                </a:gridCol>
                <a:gridCol w="2632616">
                  <a:extLst>
                    <a:ext uri="{9D8B030D-6E8A-4147-A177-3AD203B41FA5}">
                      <a16:colId xmlns:a16="http://schemas.microsoft.com/office/drawing/2014/main" val="2112275715"/>
                    </a:ext>
                  </a:extLst>
                </a:gridCol>
              </a:tblGrid>
              <a:tr h="463191">
                <a:tc>
                  <a:txBody>
                    <a:bodyPr/>
                    <a:lstStyle/>
                    <a:p>
                      <a:endParaRPr lang="uk-UA" dirty="0"/>
                    </a:p>
                  </a:txBody>
                  <a:tcPr/>
                </a:tc>
                <a:tc>
                  <a:txBody>
                    <a:bodyPr/>
                    <a:lstStyle/>
                    <a:p>
                      <a:r>
                        <a:rPr lang="uk-UA" dirty="0"/>
                        <a:t>Освітній компонент 1</a:t>
                      </a:r>
                    </a:p>
                    <a:p>
                      <a:r>
                        <a:rPr lang="uk-UA" dirty="0"/>
                        <a:t>(дисципліна 2)</a:t>
                      </a:r>
                    </a:p>
                  </a:txBody>
                  <a:tcPr/>
                </a:tc>
                <a:tc>
                  <a:txBody>
                    <a:bodyPr/>
                    <a:lstStyle/>
                    <a:p>
                      <a:r>
                        <a:rPr lang="uk-UA" dirty="0"/>
                        <a:t>ОК 2</a:t>
                      </a:r>
                    </a:p>
                    <a:p>
                      <a:r>
                        <a:rPr lang="uk-UA" dirty="0"/>
                        <a:t>(дисципліна 2)</a:t>
                      </a:r>
                    </a:p>
                  </a:txBody>
                  <a:tcPr/>
                </a:tc>
                <a:tc>
                  <a:txBody>
                    <a:bodyPr/>
                    <a:lstStyle/>
                    <a:p>
                      <a:r>
                        <a:rPr lang="uk-UA" dirty="0"/>
                        <a:t>ОК 3</a:t>
                      </a:r>
                    </a:p>
                    <a:p>
                      <a:r>
                        <a:rPr lang="uk-UA" dirty="0"/>
                        <a:t>(практика)</a:t>
                      </a:r>
                    </a:p>
                  </a:txBody>
                  <a:tcPr/>
                </a:tc>
                <a:tc>
                  <a:txBody>
                    <a:bodyPr/>
                    <a:lstStyle/>
                    <a:p>
                      <a:r>
                        <a:rPr lang="uk-UA" dirty="0"/>
                        <a:t>ОК 5</a:t>
                      </a:r>
                    </a:p>
                    <a:p>
                      <a:r>
                        <a:rPr lang="uk-UA" dirty="0"/>
                        <a:t>(курсова робота)</a:t>
                      </a:r>
                    </a:p>
                  </a:txBody>
                  <a:tcPr/>
                </a:tc>
                <a:extLst>
                  <a:ext uri="{0D108BD9-81ED-4DB2-BD59-A6C34878D82A}">
                    <a16:rowId xmlns:a16="http://schemas.microsoft.com/office/drawing/2014/main" val="1957304439"/>
                  </a:ext>
                </a:extLst>
              </a:tr>
              <a:tr h="463191">
                <a:tc>
                  <a:txBody>
                    <a:bodyPr/>
                    <a:lstStyle/>
                    <a:p>
                      <a:r>
                        <a:rPr lang="uk-UA" dirty="0"/>
                        <a:t>Результат навчання 1</a:t>
                      </a:r>
                    </a:p>
                  </a:txBody>
                  <a:tcPr/>
                </a:tc>
                <a:tc>
                  <a:txBody>
                    <a:bodyPr/>
                    <a:lstStyle/>
                    <a:p>
                      <a:pPr marL="285750" indent="-285750">
                        <a:buFont typeface="Arial" panose="020B0604020202020204" pitchFamily="34" charset="0"/>
                        <a:buChar char="•"/>
                      </a:pPr>
                      <a:r>
                        <a:rPr lang="uk-UA" sz="1400" dirty="0"/>
                        <a:t>Методи навчання</a:t>
                      </a:r>
                    </a:p>
                    <a:p>
                      <a:pPr marL="285750" indent="-285750">
                        <a:buFont typeface="Arial" panose="020B0604020202020204" pitchFamily="34" charset="0"/>
                        <a:buChar char="•"/>
                      </a:pPr>
                      <a:r>
                        <a:rPr lang="uk-UA" sz="1400" dirty="0"/>
                        <a:t>Форма оцінювання</a:t>
                      </a:r>
                    </a:p>
                  </a:txBody>
                  <a:tcPr/>
                </a:tc>
                <a:tc>
                  <a:txBody>
                    <a:bodyPr/>
                    <a:lstStyle/>
                    <a:p>
                      <a:endParaRPr lang="uk-UA" dirty="0"/>
                    </a:p>
                  </a:txBody>
                  <a:tcPr/>
                </a:tc>
                <a:tc>
                  <a:txBody>
                    <a:bodyPr/>
                    <a:lstStyle/>
                    <a:p>
                      <a:endParaRPr lang="uk-UA"/>
                    </a:p>
                  </a:txBody>
                  <a:tcPr/>
                </a:tc>
                <a:tc>
                  <a:txBody>
                    <a:bodyPr/>
                    <a:lstStyle/>
                    <a:p>
                      <a:endParaRPr lang="uk-UA"/>
                    </a:p>
                  </a:txBody>
                  <a:tcPr/>
                </a:tc>
                <a:extLst>
                  <a:ext uri="{0D108BD9-81ED-4DB2-BD59-A6C34878D82A}">
                    <a16:rowId xmlns:a16="http://schemas.microsoft.com/office/drawing/2014/main" val="2885349110"/>
                  </a:ext>
                </a:extLst>
              </a:tr>
              <a:tr h="4631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uk-UA" dirty="0"/>
                        <a:t>РН2</a:t>
                      </a:r>
                    </a:p>
                    <a:p>
                      <a:pPr marL="0" marR="0" lvl="0" indent="0" algn="l" defTabSz="914400" rtl="0" eaLnBrk="1" fontAlgn="auto" latinLnBrk="0" hangingPunct="1">
                        <a:lnSpc>
                          <a:spcPct val="100000"/>
                        </a:lnSpc>
                        <a:spcBef>
                          <a:spcPts val="0"/>
                        </a:spcBef>
                        <a:spcAft>
                          <a:spcPts val="0"/>
                        </a:spcAft>
                        <a:buClrTx/>
                        <a:buSzTx/>
                        <a:buFontTx/>
                        <a:buNone/>
                        <a:tabLst/>
                        <a:defRPr/>
                      </a:pPr>
                      <a:r>
                        <a:rPr lang="uk-UA" sz="1400" b="1" dirty="0"/>
                        <a:t>«Аналізувати і описувати» (приклад)</a:t>
                      </a:r>
                    </a:p>
                  </a:txBody>
                  <a:tcPr/>
                </a:tc>
                <a:tc>
                  <a:txBody>
                    <a:bodyPr/>
                    <a:lstStyle/>
                    <a:p>
                      <a:endParaRPr lang="uk-UA" dirty="0"/>
                    </a:p>
                  </a:txBody>
                  <a:tcPr/>
                </a:tc>
                <a:tc>
                  <a:txBody>
                    <a:bodyPr/>
                    <a:lstStyle/>
                    <a:p>
                      <a:pPr marL="285750" indent="-285750">
                        <a:buFont typeface="Arial" panose="020B0604020202020204" pitchFamily="34" charset="0"/>
                        <a:buChar char="•"/>
                      </a:pPr>
                      <a:r>
                        <a:rPr lang="uk-UA" sz="1400" b="1" dirty="0"/>
                        <a:t>Письмова робота</a:t>
                      </a:r>
                    </a:p>
                    <a:p>
                      <a:pPr marL="285750" indent="-285750">
                        <a:buFont typeface="Arial" panose="020B0604020202020204" pitchFamily="34" charset="0"/>
                        <a:buChar char="•"/>
                      </a:pPr>
                      <a:r>
                        <a:rPr lang="uk-UA" sz="1400" b="1" dirty="0"/>
                        <a:t>Бали за зміст, форму, посилання на літературу</a:t>
                      </a:r>
                    </a:p>
                  </a:txBody>
                  <a:tcPr/>
                </a:tc>
                <a:tc>
                  <a:txBody>
                    <a:bodyPr/>
                    <a:lstStyle/>
                    <a:p>
                      <a:endParaRPr lang="uk-UA"/>
                    </a:p>
                  </a:txBody>
                  <a:tcPr/>
                </a:tc>
                <a:tc>
                  <a:txBody>
                    <a:bodyPr/>
                    <a:lstStyle/>
                    <a:p>
                      <a:endParaRPr lang="uk-UA"/>
                    </a:p>
                  </a:txBody>
                  <a:tcPr/>
                </a:tc>
                <a:extLst>
                  <a:ext uri="{0D108BD9-81ED-4DB2-BD59-A6C34878D82A}">
                    <a16:rowId xmlns:a16="http://schemas.microsoft.com/office/drawing/2014/main" val="1737564979"/>
                  </a:ext>
                </a:extLst>
              </a:tr>
              <a:tr h="4631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uk-UA" dirty="0"/>
                        <a:t>РН3</a:t>
                      </a:r>
                    </a:p>
                    <a:p>
                      <a:pPr marL="0" marR="0" lvl="0" indent="0" algn="l" defTabSz="914400" rtl="0" eaLnBrk="1" fontAlgn="auto" latinLnBrk="0" hangingPunct="1">
                        <a:lnSpc>
                          <a:spcPct val="100000"/>
                        </a:lnSpc>
                        <a:spcBef>
                          <a:spcPts val="0"/>
                        </a:spcBef>
                        <a:spcAft>
                          <a:spcPts val="0"/>
                        </a:spcAft>
                        <a:buClrTx/>
                        <a:buSzTx/>
                        <a:buFontTx/>
                        <a:buNone/>
                        <a:tabLst/>
                        <a:defRPr/>
                      </a:pPr>
                      <a:r>
                        <a:rPr lang="uk-UA" sz="1400" b="1" dirty="0"/>
                        <a:t>«вміти проводити…» (приклад)</a:t>
                      </a:r>
                      <a:endParaRPr lang="uk-UA" dirty="0"/>
                    </a:p>
                  </a:txBody>
                  <a:tcPr/>
                </a:tc>
                <a:tc>
                  <a:txBody>
                    <a:bodyPr/>
                    <a:lstStyle/>
                    <a:p>
                      <a:endParaRPr lang="uk-UA" dirty="0"/>
                    </a:p>
                  </a:txBody>
                  <a:tcPr/>
                </a:tc>
                <a:tc>
                  <a:txBody>
                    <a:bodyPr/>
                    <a:lstStyle/>
                    <a:p>
                      <a:endParaRPr lang="uk-UA"/>
                    </a:p>
                  </a:txBody>
                  <a:tcPr/>
                </a:tc>
                <a:tc>
                  <a:txBody>
                    <a:bodyPr/>
                    <a:lstStyle/>
                    <a:p>
                      <a:pPr marL="285750" indent="-285750">
                        <a:buFont typeface="Arial" panose="020B0604020202020204" pitchFamily="34" charset="0"/>
                        <a:buChar char="•"/>
                      </a:pPr>
                      <a:r>
                        <a:rPr lang="uk-UA" sz="1400" b="1" dirty="0"/>
                        <a:t>Аналіз масиву</a:t>
                      </a:r>
                    </a:p>
                    <a:p>
                      <a:pPr marL="285750" indent="-285750">
                        <a:buFont typeface="Arial" panose="020B0604020202020204" pitchFamily="34" charset="0"/>
                        <a:buChar char="•"/>
                      </a:pPr>
                      <a:r>
                        <a:rPr lang="uk-UA" sz="1400" b="1" dirty="0"/>
                        <a:t>Бали за точність, використання методів</a:t>
                      </a:r>
                    </a:p>
                  </a:txBody>
                  <a:tcPr/>
                </a:tc>
                <a:tc>
                  <a:txBody>
                    <a:bodyPr/>
                    <a:lstStyle/>
                    <a:p>
                      <a:endParaRPr lang="uk-UA"/>
                    </a:p>
                  </a:txBody>
                  <a:tcPr/>
                </a:tc>
                <a:extLst>
                  <a:ext uri="{0D108BD9-81ED-4DB2-BD59-A6C34878D82A}">
                    <a16:rowId xmlns:a16="http://schemas.microsoft.com/office/drawing/2014/main" val="3541723962"/>
                  </a:ext>
                </a:extLst>
              </a:tr>
              <a:tr h="4631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uk-UA" dirty="0"/>
                        <a:t>РН 4</a:t>
                      </a:r>
                    </a:p>
                    <a:p>
                      <a:pPr marL="0" marR="0" lvl="0" indent="0" algn="l" defTabSz="914400" rtl="0" eaLnBrk="1" fontAlgn="auto" latinLnBrk="0" hangingPunct="1">
                        <a:lnSpc>
                          <a:spcPct val="100000"/>
                        </a:lnSpc>
                        <a:spcBef>
                          <a:spcPts val="0"/>
                        </a:spcBef>
                        <a:spcAft>
                          <a:spcPts val="0"/>
                        </a:spcAft>
                        <a:buClrTx/>
                        <a:buSzTx/>
                        <a:buFontTx/>
                        <a:buNone/>
                        <a:tabLst/>
                        <a:defRPr/>
                      </a:pPr>
                      <a:r>
                        <a:rPr lang="uk-UA" sz="1400" b="1" dirty="0"/>
                        <a:t>«вміти систематизувати…»</a:t>
                      </a:r>
                    </a:p>
                  </a:txBody>
                  <a:tcPr/>
                </a:tc>
                <a:tc>
                  <a:txBody>
                    <a:bodyPr/>
                    <a:lstStyle/>
                    <a:p>
                      <a:endParaRPr lang="uk-UA" dirty="0"/>
                    </a:p>
                  </a:txBody>
                  <a:tcPr/>
                </a:tc>
                <a:tc>
                  <a:txBody>
                    <a:bodyPr/>
                    <a:lstStyle/>
                    <a:p>
                      <a:endParaRPr lang="uk-UA" dirty="0"/>
                    </a:p>
                  </a:txBody>
                  <a:tcPr/>
                </a:tc>
                <a:tc>
                  <a:txBody>
                    <a:bodyPr/>
                    <a:lstStyle/>
                    <a:p>
                      <a:endParaRPr lang="uk-UA" dirty="0"/>
                    </a:p>
                  </a:txBody>
                  <a:tcPr/>
                </a:tc>
                <a:tc>
                  <a:txBody>
                    <a:bodyPr/>
                    <a:lstStyle/>
                    <a:p>
                      <a:pPr marL="285750" indent="-285750">
                        <a:buFont typeface="Arial" panose="020B0604020202020204" pitchFamily="34" charset="0"/>
                        <a:buChar char="•"/>
                      </a:pPr>
                      <a:r>
                        <a:rPr lang="uk-UA" sz="1400" b="1" dirty="0"/>
                        <a:t>Організація дослідження</a:t>
                      </a:r>
                    </a:p>
                    <a:p>
                      <a:pPr marL="285750" indent="-285750">
                        <a:buFont typeface="Arial" panose="020B0604020202020204" pitchFamily="34" charset="0"/>
                        <a:buChar char="•"/>
                      </a:pPr>
                      <a:r>
                        <a:rPr lang="uk-UA" sz="1400" b="1" dirty="0"/>
                        <a:t>Бали за комплексність звіту, роботу в команді, посилання на літературу</a:t>
                      </a:r>
                    </a:p>
                  </a:txBody>
                  <a:tcPr/>
                </a:tc>
                <a:extLst>
                  <a:ext uri="{0D108BD9-81ED-4DB2-BD59-A6C34878D82A}">
                    <a16:rowId xmlns:a16="http://schemas.microsoft.com/office/drawing/2014/main" val="597832848"/>
                  </a:ext>
                </a:extLst>
              </a:tr>
            </a:tbl>
          </a:graphicData>
        </a:graphic>
      </p:graphicFrame>
      <p:pic>
        <p:nvPicPr>
          <p:cNvPr id="5" name="Рисунок 4"/>
          <p:cNvPicPr>
            <a:picLocks noChangeAspect="1"/>
          </p:cNvPicPr>
          <p:nvPr/>
        </p:nvPicPr>
        <p:blipFill rotWithShape="1">
          <a:blip r:embed="rId2">
            <a:extLst>
              <a:ext uri="{28A0092B-C50C-407E-A947-70E740481C1C}">
                <a14:useLocalDpi xmlns:a14="http://schemas.microsoft.com/office/drawing/2010/main" val="0"/>
              </a:ext>
            </a:extLst>
          </a:blip>
          <a:srcRect l="2833" t="2406" r="76322" b="71285"/>
          <a:stretch/>
        </p:blipFill>
        <p:spPr>
          <a:xfrm>
            <a:off x="11083896" y="0"/>
            <a:ext cx="683663" cy="876300"/>
          </a:xfrm>
          <a:prstGeom prst="rect">
            <a:avLst/>
          </a:prstGeom>
        </p:spPr>
      </p:pic>
      <p:sp>
        <p:nvSpPr>
          <p:cNvPr id="6" name="Прямоугольник 5"/>
          <p:cNvSpPr/>
          <p:nvPr/>
        </p:nvSpPr>
        <p:spPr>
          <a:xfrm>
            <a:off x="6469295" y="176540"/>
            <a:ext cx="4706705" cy="523220"/>
          </a:xfrm>
          <a:prstGeom prst="rect">
            <a:avLst/>
          </a:prstGeom>
        </p:spPr>
        <p:txBody>
          <a:bodyPr wrap="square">
            <a:spAutoFit/>
          </a:bodyPr>
          <a:lstStyle/>
          <a:p>
            <a:r>
              <a:rPr lang="uk-UA" sz="2800" b="1" dirty="0">
                <a:solidFill>
                  <a:schemeClr val="bg1"/>
                </a:solidFill>
              </a:rPr>
              <a:t>НУ «Запорізька політехніка»</a:t>
            </a:r>
            <a:endParaRPr lang="ru-RU" sz="2800" dirty="0">
              <a:solidFill>
                <a:schemeClr val="bg1"/>
              </a:solidFill>
            </a:endParaRPr>
          </a:p>
        </p:txBody>
      </p:sp>
      <p:sp>
        <p:nvSpPr>
          <p:cNvPr id="8" name="Номер слайда 7"/>
          <p:cNvSpPr>
            <a:spLocks noGrp="1"/>
          </p:cNvSpPr>
          <p:nvPr>
            <p:ph type="sldNum" sz="quarter" idx="12"/>
          </p:nvPr>
        </p:nvSpPr>
        <p:spPr/>
        <p:txBody>
          <a:bodyPr/>
          <a:lstStyle/>
          <a:p>
            <a:fld id="{9BE267BB-4AD8-4361-8BF1-B2F5492F9099}" type="slidenum">
              <a:rPr lang="ru-RU" smtClean="0"/>
              <a:t>26</a:t>
            </a:fld>
            <a:endParaRPr lang="ru-RU"/>
          </a:p>
        </p:txBody>
      </p:sp>
    </p:spTree>
    <p:extLst>
      <p:ext uri="{BB962C8B-B14F-4D97-AF65-F5344CB8AC3E}">
        <p14:creationId xmlns:p14="http://schemas.microsoft.com/office/powerpoint/2010/main" val="1476803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94005" y="4381216"/>
            <a:ext cx="11972656" cy="749301"/>
          </a:xfrm>
        </p:spPr>
        <p:txBody>
          <a:bodyPr vert="horz" lIns="91440" tIns="45720" rIns="91440" bIns="45720" rtlCol="0" anchor="ctr">
            <a:noAutofit/>
          </a:bodyPr>
          <a:lstStyle/>
          <a:p>
            <a:pPr marL="2692400" indent="-2692400" algn="just">
              <a:buNone/>
            </a:pPr>
            <a:r>
              <a:rPr lang="uk-UA" sz="2600" b="1" i="1" dirty="0" err="1">
                <a:latin typeface="Times New Roman" panose="02020603050405020304" pitchFamily="18" charset="0"/>
                <a:cs typeface="Times New Roman" panose="02020603050405020304" pitchFamily="18" charset="0"/>
              </a:rPr>
              <a:t>Підкритерій</a:t>
            </a:r>
            <a:r>
              <a:rPr lang="uk-UA" sz="2600" b="1" i="1" dirty="0">
                <a:latin typeface="Times New Roman" panose="02020603050405020304" pitchFamily="18" charset="0"/>
                <a:cs typeface="Times New Roman" panose="02020603050405020304" pitchFamily="18" charset="0"/>
              </a:rPr>
              <a:t> 4.4 </a:t>
            </a:r>
            <a:r>
              <a:rPr lang="uk-UA" sz="2400" dirty="0">
                <a:latin typeface="Times New Roman" panose="02020603050405020304" pitchFamily="18" charset="0"/>
                <a:cs typeface="Times New Roman" panose="02020603050405020304" pitchFamily="18" charset="0"/>
              </a:rPr>
              <a:t>Стосується оновлення викладачами змісту освіти на основі найновіших досягнень і сучасних практик у відповідній галузі.</a:t>
            </a:r>
            <a:endParaRPr lang="ru-RU" sz="2400" dirty="0">
              <a:latin typeface="Times New Roman" panose="02020603050405020304" pitchFamily="18" charset="0"/>
              <a:cs typeface="Times New Roman" panose="02020603050405020304" pitchFamily="18" charset="0"/>
            </a:endParaRPr>
          </a:p>
        </p:txBody>
      </p:sp>
      <p:sp>
        <p:nvSpPr>
          <p:cNvPr id="5" name="Заголовок 1"/>
          <p:cNvSpPr txBox="1">
            <a:spLocks/>
          </p:cNvSpPr>
          <p:nvPr/>
        </p:nvSpPr>
        <p:spPr>
          <a:xfrm>
            <a:off x="0" y="931493"/>
            <a:ext cx="12066661" cy="6751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uk-UA" sz="3600" b="1" dirty="0">
                <a:solidFill>
                  <a:srgbClr val="C00000"/>
                </a:solidFill>
              </a:rPr>
              <a:t>Критерій 4</a:t>
            </a:r>
            <a:r>
              <a:rPr lang="uk-UA" sz="3600" b="1" dirty="0"/>
              <a:t> Навчання і викладання за освітньою програмою</a:t>
            </a:r>
            <a:endParaRPr lang="ru-RU" sz="3600" dirty="0"/>
          </a:p>
        </p:txBody>
      </p:sp>
      <p:sp>
        <p:nvSpPr>
          <p:cNvPr id="7" name="Місце для вмісту 2"/>
          <p:cNvSpPr txBox="1">
            <a:spLocks/>
          </p:cNvSpPr>
          <p:nvPr/>
        </p:nvSpPr>
        <p:spPr>
          <a:xfrm>
            <a:off x="94005" y="5657345"/>
            <a:ext cx="11972656" cy="546605"/>
          </a:xfrm>
          <a:prstGeom prst="rect">
            <a:avLst/>
          </a:prstGeom>
        </p:spPr>
        <p:txBody>
          <a:bodyPr vert="horz" lIns="91440" tIns="45720" rIns="91440" bIns="45720" rtlCol="0" anchor="ctr">
            <a:noAutofit/>
          </a:bodyPr>
          <a:lstStyle>
            <a:defPPr>
              <a:defRPr lang="ru-RU"/>
            </a:defPPr>
            <a:lvl1pPr marL="2692400" indent="-2692400" algn="just">
              <a:lnSpc>
                <a:spcPct val="114000"/>
              </a:lnSpc>
              <a:spcBef>
                <a:spcPts val="1000"/>
              </a:spcBef>
              <a:buFont typeface="Arial" panose="020B0604020202020204" pitchFamily="34" charset="0"/>
              <a:buNone/>
              <a:defRPr sz="2600" b="1" i="1">
                <a:latin typeface="Times New Roman" panose="02020603050405020304" pitchFamily="18" charset="0"/>
                <a:cs typeface="Times New Roman" panose="02020603050405020304" pitchFamily="18" charset="0"/>
              </a:defRPr>
            </a:lvl1pPr>
            <a:lvl2pPr marL="685800" indent="-228600">
              <a:lnSpc>
                <a:spcPct val="114000"/>
              </a:lnSpc>
              <a:spcBef>
                <a:spcPts val="500"/>
              </a:spcBef>
              <a:buFont typeface="Arial" panose="020B0604020202020204" pitchFamily="34" charset="0"/>
              <a:buChar char="•"/>
              <a:defRPr sz="2800"/>
            </a:lvl2pPr>
            <a:lvl3pPr marL="1143000" indent="-228600">
              <a:lnSpc>
                <a:spcPct val="114000"/>
              </a:lnSpc>
              <a:spcBef>
                <a:spcPts val="500"/>
              </a:spcBef>
              <a:buFont typeface="Arial" panose="020B0604020202020204" pitchFamily="34" charset="0"/>
              <a:buChar char="•"/>
              <a:defRPr sz="2400"/>
            </a:lvl3pPr>
            <a:lvl4pPr marL="1600200" indent="-228600">
              <a:lnSpc>
                <a:spcPct val="114000"/>
              </a:lnSpc>
              <a:spcBef>
                <a:spcPts val="500"/>
              </a:spcBef>
              <a:buFont typeface="Arial" panose="020B0604020202020204" pitchFamily="34" charset="0"/>
              <a:buChar char="•"/>
              <a:defRPr sz="2000"/>
            </a:lvl4pPr>
            <a:lvl5pPr marL="2057400" indent="-228600">
              <a:lnSpc>
                <a:spcPct val="114000"/>
              </a:lnSpc>
              <a:spcBef>
                <a:spcPts val="500"/>
              </a:spcBef>
              <a:buFont typeface="Arial" panose="020B0604020202020204" pitchFamily="34" charset="0"/>
              <a:buChar char="•"/>
              <a:defRPr sz="20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uk-UA" dirty="0" err="1"/>
              <a:t>Підкритерій</a:t>
            </a:r>
            <a:r>
              <a:rPr lang="uk-UA" dirty="0"/>
              <a:t> 4.5 </a:t>
            </a:r>
            <a:r>
              <a:rPr lang="uk-UA" sz="2400" b="0" i="0" dirty="0"/>
              <a:t>Стосується інтернаціоналізації діяльності ЗВО.</a:t>
            </a:r>
            <a:endParaRPr lang="ru-RU" sz="2400" b="0" i="0" dirty="0"/>
          </a:p>
        </p:txBody>
      </p:sp>
      <p:sp>
        <p:nvSpPr>
          <p:cNvPr id="6" name="Місце для вмісту 2"/>
          <p:cNvSpPr txBox="1">
            <a:spLocks/>
          </p:cNvSpPr>
          <p:nvPr/>
        </p:nvSpPr>
        <p:spPr>
          <a:xfrm>
            <a:off x="125340" y="1651852"/>
            <a:ext cx="12066660" cy="633988"/>
          </a:xfrm>
          <a:prstGeom prst="rect">
            <a:avLst/>
          </a:prstGeom>
        </p:spPr>
        <p:txBody>
          <a:bodyPr vert="horz" lIns="91440" tIns="45720" rIns="91440" bIns="45720" rtlCol="0" anchor="ctr">
            <a:noAutofit/>
          </a:bodyPr>
          <a:lstStyle>
            <a:defPPr>
              <a:defRPr lang="ru-RU"/>
            </a:defPPr>
            <a:lvl1pPr marL="2692400" indent="-2692400" algn="just">
              <a:lnSpc>
                <a:spcPct val="114000"/>
              </a:lnSpc>
              <a:spcBef>
                <a:spcPts val="1000"/>
              </a:spcBef>
              <a:buFont typeface="Arial" panose="020B0604020202020204" pitchFamily="34" charset="0"/>
              <a:buNone/>
              <a:defRPr sz="2600" b="1" i="1">
                <a:latin typeface="Times New Roman" panose="02020603050405020304" pitchFamily="18" charset="0"/>
                <a:cs typeface="Times New Roman" panose="02020603050405020304" pitchFamily="18" charset="0"/>
              </a:defRPr>
            </a:lvl1pPr>
            <a:lvl2pPr marL="685800" indent="-228600">
              <a:lnSpc>
                <a:spcPct val="114000"/>
              </a:lnSpc>
              <a:spcBef>
                <a:spcPts val="500"/>
              </a:spcBef>
              <a:buFont typeface="Arial" panose="020B0604020202020204" pitchFamily="34" charset="0"/>
              <a:buChar char="•"/>
              <a:defRPr sz="2800"/>
            </a:lvl2pPr>
            <a:lvl3pPr marL="1143000" indent="-228600">
              <a:lnSpc>
                <a:spcPct val="114000"/>
              </a:lnSpc>
              <a:spcBef>
                <a:spcPts val="500"/>
              </a:spcBef>
              <a:buFont typeface="Arial" panose="020B0604020202020204" pitchFamily="34" charset="0"/>
              <a:buChar char="•"/>
              <a:defRPr sz="2400"/>
            </a:lvl3pPr>
            <a:lvl4pPr marL="1600200" indent="-228600">
              <a:lnSpc>
                <a:spcPct val="114000"/>
              </a:lnSpc>
              <a:spcBef>
                <a:spcPts val="500"/>
              </a:spcBef>
              <a:buFont typeface="Arial" panose="020B0604020202020204" pitchFamily="34" charset="0"/>
              <a:buChar char="•"/>
              <a:defRPr sz="2000"/>
            </a:lvl4pPr>
            <a:lvl5pPr marL="2057400" indent="-228600">
              <a:lnSpc>
                <a:spcPct val="114000"/>
              </a:lnSpc>
              <a:spcBef>
                <a:spcPts val="500"/>
              </a:spcBef>
              <a:buFont typeface="Arial" panose="020B0604020202020204" pitchFamily="34" charset="0"/>
              <a:buChar char="•"/>
              <a:defRPr sz="20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2508250" indent="-2508250"/>
            <a:r>
              <a:rPr lang="uk-UA" dirty="0" err="1"/>
              <a:t>Підкритерій</a:t>
            </a:r>
            <a:r>
              <a:rPr lang="uk-UA" dirty="0"/>
              <a:t> 4.3 </a:t>
            </a:r>
            <a:r>
              <a:rPr lang="uk-UA" sz="2400" b="0" i="0" dirty="0"/>
              <a:t>Акцентує увагу на поєднанні навчання і досліджень під час освітнього процесу.</a:t>
            </a:r>
            <a:endParaRPr lang="ru-RU" sz="2400" b="0" i="0" dirty="0"/>
          </a:p>
        </p:txBody>
      </p:sp>
      <p:sp>
        <p:nvSpPr>
          <p:cNvPr id="8" name="Прямоугольник 7"/>
          <p:cNvSpPr/>
          <p:nvPr/>
        </p:nvSpPr>
        <p:spPr>
          <a:xfrm>
            <a:off x="94005" y="2524690"/>
            <a:ext cx="11930736" cy="1577410"/>
          </a:xfrm>
          <a:prstGeom prst="rect">
            <a:avLst/>
          </a:prstGeom>
          <a:solidFill>
            <a:schemeClr val="accent1">
              <a:lumMod val="20000"/>
              <a:lumOff val="80000"/>
            </a:schemeClr>
          </a:solidFill>
        </p:spPr>
        <p:txBody>
          <a:bodyPr vert="horz" lIns="91440" tIns="45720" rIns="91440" bIns="45720" rtlCol="0" anchor="ctr">
            <a:noAutofit/>
          </a:bodyPr>
          <a:lstStyle/>
          <a:p>
            <a:pPr marL="342900" indent="-342900" algn="just">
              <a:spcBef>
                <a:spcPct val="0"/>
              </a:spcBef>
              <a:buFont typeface="Arial" panose="020B0604020202020204" pitchFamily="34" charset="0"/>
              <a:buChar char="•"/>
            </a:pPr>
            <a:r>
              <a:rPr lang="uk-UA" sz="2000" b="1" dirty="0">
                <a:latin typeface="+mj-lt"/>
                <a:ea typeface="+mj-ea"/>
                <a:cs typeface="+mj-cs"/>
              </a:rPr>
              <a:t>Форма  імплементації  дослідницького  компоненту  у  освітній  процес може  відрізнятися  в  залежності  від  місії,  цілей  ОП,  особливостей спеціальності та рівня вищої освіти.  </a:t>
            </a:r>
          </a:p>
          <a:p>
            <a:pPr marL="342900" indent="-342900" algn="just">
              <a:spcBef>
                <a:spcPct val="0"/>
              </a:spcBef>
              <a:buFont typeface="Arial" panose="020B0604020202020204" pitchFamily="34" charset="0"/>
              <a:buChar char="•"/>
            </a:pPr>
            <a:r>
              <a:rPr lang="uk-UA" sz="2000" b="1" dirty="0">
                <a:latin typeface="+mj-lt"/>
                <a:ea typeface="+mj-ea"/>
                <a:cs typeface="+mj-cs"/>
              </a:rPr>
              <a:t>Необхідно надати  раціональне пояснення щодо впровадження досліджень в освітній процес. </a:t>
            </a:r>
          </a:p>
          <a:p>
            <a:pPr marL="342900" indent="-342900" algn="just">
              <a:spcBef>
                <a:spcPct val="0"/>
              </a:spcBef>
              <a:buFont typeface="Arial" panose="020B0604020202020204" pitchFamily="34" charset="0"/>
              <a:buChar char="•"/>
            </a:pPr>
            <a:r>
              <a:rPr lang="uk-UA" sz="2000" b="1" dirty="0">
                <a:latin typeface="+mj-lt"/>
                <a:ea typeface="+mj-ea"/>
                <a:cs typeface="+mj-cs"/>
              </a:rPr>
              <a:t>Імітація  поєднання  навчання  і  досліджень  (</a:t>
            </a:r>
            <a:r>
              <a:rPr lang="uk-UA" sz="2000" i="1" dirty="0">
                <a:latin typeface="+mj-lt"/>
                <a:ea typeface="+mj-ea"/>
                <a:cs typeface="+mj-cs"/>
              </a:rPr>
              <a:t>наприклад,  організація фіктивних «студентських науково-практичних конференцій», участь у яких є де-факто обов’язковою</a:t>
            </a:r>
            <a:r>
              <a:rPr lang="uk-UA" sz="2000" b="1" dirty="0">
                <a:latin typeface="+mj-lt"/>
                <a:ea typeface="+mj-ea"/>
                <a:cs typeface="+mj-cs"/>
              </a:rPr>
              <a:t>) не допускається. </a:t>
            </a:r>
          </a:p>
        </p:txBody>
      </p:sp>
      <p:sp>
        <p:nvSpPr>
          <p:cNvPr id="2" name="Прямоугольник 1"/>
          <p:cNvSpPr/>
          <p:nvPr/>
        </p:nvSpPr>
        <p:spPr>
          <a:xfrm>
            <a:off x="125339" y="5130518"/>
            <a:ext cx="11899401" cy="400110"/>
          </a:xfrm>
          <a:prstGeom prst="rect">
            <a:avLst/>
          </a:prstGeom>
          <a:solidFill>
            <a:schemeClr val="accent1">
              <a:lumMod val="20000"/>
              <a:lumOff val="80000"/>
            </a:schemeClr>
          </a:solidFill>
        </p:spPr>
        <p:txBody>
          <a:bodyPr vert="horz" lIns="91440" tIns="45720" rIns="91440" bIns="45720" rtlCol="0" anchor="ctr">
            <a:noAutofit/>
          </a:bodyPr>
          <a:lstStyle/>
          <a:p>
            <a:pPr marL="342900" indent="-342900" algn="just">
              <a:spcBef>
                <a:spcPct val="0"/>
              </a:spcBef>
              <a:buFont typeface="Arial" panose="020B0604020202020204" pitchFamily="34" charset="0"/>
              <a:buChar char="•"/>
            </a:pPr>
            <a:r>
              <a:rPr lang="uk-UA" sz="2000" b="1" dirty="0">
                <a:latin typeface="+mj-lt"/>
                <a:ea typeface="+mj-ea"/>
                <a:cs typeface="+mj-cs"/>
              </a:rPr>
              <a:t>Стосується безпосереднього наповнення навчальних  дисциплін.</a:t>
            </a:r>
          </a:p>
        </p:txBody>
      </p:sp>
      <p:sp>
        <p:nvSpPr>
          <p:cNvPr id="9" name="Прямоугольник 8"/>
          <p:cNvSpPr/>
          <p:nvPr/>
        </p:nvSpPr>
        <p:spPr>
          <a:xfrm>
            <a:off x="125339" y="6076444"/>
            <a:ext cx="11899401" cy="400110"/>
          </a:xfrm>
          <a:prstGeom prst="rect">
            <a:avLst/>
          </a:prstGeom>
          <a:solidFill>
            <a:schemeClr val="accent1">
              <a:lumMod val="20000"/>
              <a:lumOff val="80000"/>
            </a:schemeClr>
          </a:solidFill>
        </p:spPr>
        <p:txBody>
          <a:bodyPr vert="horz" lIns="91440" tIns="45720" rIns="91440" bIns="45720" rtlCol="0" anchor="ctr">
            <a:noAutofit/>
          </a:bodyPr>
          <a:lstStyle/>
          <a:p>
            <a:pPr marL="342900" indent="-342900" algn="just">
              <a:spcBef>
                <a:spcPct val="0"/>
              </a:spcBef>
              <a:buFont typeface="Arial" panose="020B0604020202020204" pitchFamily="34" charset="0"/>
              <a:buChar char="•"/>
            </a:pPr>
            <a:r>
              <a:rPr lang="uk-UA" sz="2000" b="1" dirty="0">
                <a:latin typeface="+mj-lt"/>
                <a:ea typeface="+mj-ea"/>
                <a:cs typeface="+mj-cs"/>
              </a:rPr>
              <a:t>Передбачає ознайомлення із сучасними досягненнями світової науки у відповідній галузі.</a:t>
            </a:r>
          </a:p>
        </p:txBody>
      </p:sp>
      <p:sp>
        <p:nvSpPr>
          <p:cNvPr id="10" name="Прямоугольник 9"/>
          <p:cNvSpPr/>
          <p:nvPr/>
        </p:nvSpPr>
        <p:spPr>
          <a:xfrm>
            <a:off x="6264204" y="6330667"/>
            <a:ext cx="4289379" cy="461665"/>
          </a:xfrm>
          <a:prstGeom prst="rect">
            <a:avLst/>
          </a:prstGeom>
        </p:spPr>
        <p:txBody>
          <a:bodyPr wrap="none">
            <a:spAutoFit/>
          </a:bodyPr>
          <a:lstStyle/>
          <a:p>
            <a:r>
              <a:rPr lang="uk-UA"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2"/>
              </a:rPr>
              <a:t>http://zntu.edu.ua/akademichna-mobilnist</a:t>
            </a:r>
            <a:r>
              <a:rPr lang="uk-UA" sz="2400" dirty="0">
                <a:latin typeface="Times New Roman" panose="02020603050405020304" pitchFamily="18" charset="0"/>
                <a:ea typeface="Calibri" panose="020F0502020204030204" pitchFamily="34" charset="0"/>
              </a:rPr>
              <a:t>.</a:t>
            </a:r>
            <a:endParaRPr lang="ru-RU" dirty="0"/>
          </a:p>
        </p:txBody>
      </p:sp>
      <p:pic>
        <p:nvPicPr>
          <p:cNvPr id="11" name="Рисунок 10"/>
          <p:cNvPicPr>
            <a:picLocks noChangeAspect="1"/>
          </p:cNvPicPr>
          <p:nvPr/>
        </p:nvPicPr>
        <p:blipFill rotWithShape="1">
          <a:blip r:embed="rId3">
            <a:extLst>
              <a:ext uri="{28A0092B-C50C-407E-A947-70E740481C1C}">
                <a14:useLocalDpi xmlns:a14="http://schemas.microsoft.com/office/drawing/2010/main" val="0"/>
              </a:ext>
            </a:extLst>
          </a:blip>
          <a:srcRect l="2833" t="2406" r="76322" b="71285"/>
          <a:stretch/>
        </p:blipFill>
        <p:spPr>
          <a:xfrm>
            <a:off x="11083896" y="0"/>
            <a:ext cx="683663" cy="876300"/>
          </a:xfrm>
          <a:prstGeom prst="rect">
            <a:avLst/>
          </a:prstGeom>
        </p:spPr>
      </p:pic>
      <p:sp>
        <p:nvSpPr>
          <p:cNvPr id="12" name="Прямоугольник 11"/>
          <p:cNvSpPr/>
          <p:nvPr/>
        </p:nvSpPr>
        <p:spPr>
          <a:xfrm>
            <a:off x="6469295" y="176540"/>
            <a:ext cx="4706705" cy="523220"/>
          </a:xfrm>
          <a:prstGeom prst="rect">
            <a:avLst/>
          </a:prstGeom>
        </p:spPr>
        <p:txBody>
          <a:bodyPr wrap="square">
            <a:spAutoFit/>
          </a:bodyPr>
          <a:lstStyle/>
          <a:p>
            <a:r>
              <a:rPr lang="uk-UA" sz="2800" b="1" dirty="0">
                <a:solidFill>
                  <a:schemeClr val="bg1"/>
                </a:solidFill>
              </a:rPr>
              <a:t>НУ «Запорізька політехніка»</a:t>
            </a:r>
            <a:endParaRPr lang="ru-RU" sz="2800" dirty="0">
              <a:solidFill>
                <a:schemeClr val="bg1"/>
              </a:solidFill>
            </a:endParaRPr>
          </a:p>
        </p:txBody>
      </p:sp>
      <p:sp>
        <p:nvSpPr>
          <p:cNvPr id="14" name="Номер слайда 13"/>
          <p:cNvSpPr>
            <a:spLocks noGrp="1"/>
          </p:cNvSpPr>
          <p:nvPr>
            <p:ph type="sldNum" sz="quarter" idx="12"/>
          </p:nvPr>
        </p:nvSpPr>
        <p:spPr/>
        <p:txBody>
          <a:bodyPr/>
          <a:lstStyle/>
          <a:p>
            <a:fld id="{9BE267BB-4AD8-4361-8BF1-B2F5492F9099}" type="slidenum">
              <a:rPr lang="ru-RU" smtClean="0"/>
              <a:t>27</a:t>
            </a:fld>
            <a:endParaRPr lang="ru-RU"/>
          </a:p>
        </p:txBody>
      </p:sp>
    </p:spTree>
    <p:extLst>
      <p:ext uri="{BB962C8B-B14F-4D97-AF65-F5344CB8AC3E}">
        <p14:creationId xmlns:p14="http://schemas.microsoft.com/office/powerpoint/2010/main" val="33360553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889232"/>
            <a:ext cx="12132178" cy="1086034"/>
          </a:xfrm>
        </p:spPr>
        <p:txBody>
          <a:bodyPr vert="horz" lIns="91440" tIns="45720" rIns="91440" bIns="45720" rtlCol="0" anchor="ctr">
            <a:normAutofit/>
          </a:bodyPr>
          <a:lstStyle/>
          <a:p>
            <a:r>
              <a:rPr lang="uk-UA" sz="3600" b="1" dirty="0">
                <a:solidFill>
                  <a:srgbClr val="C00000"/>
                </a:solidFill>
              </a:rPr>
              <a:t>Критерій 5 </a:t>
            </a:r>
            <a:r>
              <a:rPr lang="uk-UA" sz="3600" b="1" dirty="0"/>
              <a:t>Контрольні заходи, оцінювання здобувачів вищої освіти та академічна доброчесність.</a:t>
            </a:r>
            <a:endParaRPr lang="ru-RU" sz="3600" b="1" dirty="0"/>
          </a:p>
        </p:txBody>
      </p:sp>
      <p:sp>
        <p:nvSpPr>
          <p:cNvPr id="3" name="Місце для вмісту 2"/>
          <p:cNvSpPr>
            <a:spLocks noGrp="1"/>
          </p:cNvSpPr>
          <p:nvPr>
            <p:ph idx="1"/>
          </p:nvPr>
        </p:nvSpPr>
        <p:spPr>
          <a:xfrm>
            <a:off x="42728" y="1911766"/>
            <a:ext cx="12046721" cy="1358781"/>
          </a:xfrm>
        </p:spPr>
        <p:txBody>
          <a:bodyPr vert="horz" lIns="91440" tIns="45720" rIns="91440" bIns="45720" rtlCol="0" anchor="ctr">
            <a:noAutofit/>
          </a:bodyPr>
          <a:lstStyle/>
          <a:p>
            <a:pPr marL="2692400" indent="-2692400" algn="just">
              <a:buNone/>
            </a:pPr>
            <a:r>
              <a:rPr lang="uk-UA" sz="2600" b="1" i="1" dirty="0" err="1">
                <a:latin typeface="Times New Roman" panose="02020603050405020304" pitchFamily="18" charset="0"/>
                <a:cs typeface="Times New Roman" panose="02020603050405020304" pitchFamily="18" charset="0"/>
              </a:rPr>
              <a:t>Підкритерій</a:t>
            </a:r>
            <a:r>
              <a:rPr lang="uk-UA" sz="2600" b="1" i="1" dirty="0">
                <a:latin typeface="Times New Roman" panose="02020603050405020304" pitchFamily="18" charset="0"/>
                <a:cs typeface="Times New Roman" panose="02020603050405020304" pitchFamily="18" charset="0"/>
              </a:rPr>
              <a:t> 5.1 </a:t>
            </a:r>
            <a:r>
              <a:rPr lang="uk-UA" sz="2000" dirty="0">
                <a:latin typeface="Times New Roman" panose="02020603050405020304" pitchFamily="18" charset="0"/>
                <a:cs typeface="Times New Roman" panose="02020603050405020304" pitchFamily="18" charset="0"/>
              </a:rPr>
              <a:t>Форми контрольних заходів та критерії оцінювання здобувачів вищої освіти є чіткими, зрозумілими, дають можливість встановити досягнення здобувачем вищої освіти результатів навчання для окремого освітнього компонента та/або освітньої програми в цілому, а також оприлюднюються заздалегідь.</a:t>
            </a:r>
            <a:endParaRPr lang="ru-RU" sz="2000"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85457" y="5061069"/>
            <a:ext cx="12046721" cy="707886"/>
          </a:xfrm>
          <a:prstGeom prst="rect">
            <a:avLst/>
          </a:prstGeom>
          <a:solidFill>
            <a:schemeClr val="accent1">
              <a:lumMod val="20000"/>
              <a:lumOff val="80000"/>
            </a:schemeClr>
          </a:solidFill>
        </p:spPr>
        <p:txBody>
          <a:bodyPr vert="horz" lIns="91440" tIns="45720" rIns="91440" bIns="45720" rtlCol="0" anchor="ctr">
            <a:noAutofit/>
          </a:bodyPr>
          <a:lstStyle/>
          <a:p>
            <a:pPr marL="342900" indent="-342900" algn="just">
              <a:spcBef>
                <a:spcPct val="0"/>
              </a:spcBef>
              <a:buFont typeface="Arial" panose="020B0604020202020204" pitchFamily="34" charset="0"/>
              <a:buChar char="•"/>
            </a:pPr>
            <a:r>
              <a:rPr lang="uk-UA" sz="2000" b="1" dirty="0">
                <a:latin typeface="+mj-lt"/>
                <a:ea typeface="+mj-ea"/>
                <a:cs typeface="+mj-cs"/>
              </a:rPr>
              <a:t>Підсумковий контроль здійснюється з метою оцінювання результатів навчання і передбачає заходи семестрової та  підсумкової атестації, що проводяться в терміни, передбачені навчальним планом.</a:t>
            </a:r>
          </a:p>
        </p:txBody>
      </p:sp>
      <p:sp>
        <p:nvSpPr>
          <p:cNvPr id="7" name="Прямоугольник 6"/>
          <p:cNvSpPr/>
          <p:nvPr/>
        </p:nvSpPr>
        <p:spPr>
          <a:xfrm>
            <a:off x="85456" y="3664010"/>
            <a:ext cx="12003993" cy="1384359"/>
          </a:xfrm>
          <a:prstGeom prst="rect">
            <a:avLst/>
          </a:prstGeom>
          <a:solidFill>
            <a:schemeClr val="accent1">
              <a:lumMod val="20000"/>
              <a:lumOff val="80000"/>
            </a:schemeClr>
          </a:solidFill>
        </p:spPr>
        <p:txBody>
          <a:bodyPr vert="horz" lIns="91440" tIns="45720" rIns="91440" bIns="45720" rtlCol="0" anchor="ctr">
            <a:noAutofit/>
          </a:bodyPr>
          <a:lstStyle/>
          <a:p>
            <a:pPr marL="342900" indent="-342900" algn="just">
              <a:spcBef>
                <a:spcPct val="0"/>
              </a:spcBef>
              <a:buFont typeface="Arial" panose="020B0604020202020204" pitchFamily="34" charset="0"/>
              <a:buChar char="•"/>
            </a:pPr>
            <a:r>
              <a:rPr lang="uk-UA" sz="2000" b="1" dirty="0">
                <a:latin typeface="+mj-lt"/>
                <a:ea typeface="+mj-ea"/>
                <a:cs typeface="+mj-cs"/>
              </a:rPr>
              <a:t>критерії їх оцінювання мають  бути:  </a:t>
            </a:r>
          </a:p>
          <a:p>
            <a:pPr marL="457200" indent="-457200" algn="just">
              <a:spcBef>
                <a:spcPct val="0"/>
              </a:spcBef>
              <a:buFont typeface="+mj-lt"/>
              <a:buAutoNum type="arabicParenR"/>
            </a:pPr>
            <a:r>
              <a:rPr lang="uk-UA" sz="2000" b="1" dirty="0">
                <a:latin typeface="+mj-lt"/>
                <a:ea typeface="+mj-ea"/>
                <a:cs typeface="+mj-cs"/>
              </a:rPr>
              <a:t>чіткими  і  зрозумілими (</a:t>
            </a:r>
            <a:r>
              <a:rPr lang="uk-UA" sz="2000" i="1" dirty="0">
                <a:latin typeface="+mj-lt"/>
                <a:ea typeface="+mj-ea"/>
                <a:cs typeface="+mj-cs"/>
              </a:rPr>
              <a:t>аналізується  на  основі </a:t>
            </a:r>
            <a:r>
              <a:rPr lang="uk-UA" sz="2000" i="1" dirty="0" err="1">
                <a:latin typeface="+mj-lt"/>
                <a:ea typeface="+mj-ea"/>
                <a:cs typeface="+mj-cs"/>
              </a:rPr>
              <a:t>силабусів</a:t>
            </a:r>
            <a:r>
              <a:rPr lang="uk-UA" sz="2000" i="1" dirty="0">
                <a:latin typeface="+mj-lt"/>
                <a:ea typeface="+mj-ea"/>
                <a:cs typeface="+mj-cs"/>
              </a:rPr>
              <a:t>,  завдань  для  контрольних  заходів тощо</a:t>
            </a:r>
            <a:r>
              <a:rPr lang="uk-UA" sz="2000" b="1" dirty="0">
                <a:latin typeface="+mj-lt"/>
                <a:ea typeface="+mj-ea"/>
                <a:cs typeface="+mj-cs"/>
              </a:rPr>
              <a:t>);  </a:t>
            </a:r>
          </a:p>
          <a:p>
            <a:pPr marL="457200" indent="-457200" algn="just">
              <a:spcBef>
                <a:spcPct val="0"/>
              </a:spcBef>
              <a:buFont typeface="+mj-lt"/>
              <a:buAutoNum type="arabicParenR"/>
            </a:pPr>
            <a:r>
              <a:rPr lang="uk-UA" sz="2000" b="1" dirty="0" err="1">
                <a:latin typeface="+mj-lt"/>
                <a:ea typeface="+mj-ea"/>
                <a:cs typeface="+mj-cs"/>
              </a:rPr>
              <a:t>валідними</a:t>
            </a:r>
            <a:r>
              <a:rPr lang="uk-UA" sz="2000" b="1" dirty="0">
                <a:latin typeface="+mj-lt"/>
                <a:ea typeface="+mj-ea"/>
                <a:cs typeface="+mj-cs"/>
              </a:rPr>
              <a:t>  (</a:t>
            </a:r>
            <a:r>
              <a:rPr lang="uk-UA" sz="2000" i="1" dirty="0">
                <a:latin typeface="+mj-lt"/>
                <a:ea typeface="+mj-ea"/>
                <a:cs typeface="+mj-cs"/>
              </a:rPr>
              <a:t>тобто  здатними перевірити те, що заплановано для перевірки</a:t>
            </a:r>
            <a:r>
              <a:rPr lang="uk-UA" sz="2000" b="1" dirty="0">
                <a:latin typeface="+mj-lt"/>
                <a:ea typeface="+mj-ea"/>
                <a:cs typeface="+mj-cs"/>
              </a:rPr>
              <a:t>); </a:t>
            </a:r>
          </a:p>
          <a:p>
            <a:pPr marL="457200" indent="-457200" algn="just">
              <a:spcBef>
                <a:spcPct val="0"/>
              </a:spcBef>
              <a:buFont typeface="+mj-lt"/>
              <a:buAutoNum type="arabicParenR"/>
            </a:pPr>
            <a:r>
              <a:rPr lang="uk-UA" sz="2000" b="1" dirty="0">
                <a:latin typeface="+mj-lt"/>
                <a:ea typeface="+mj-ea"/>
                <a:cs typeface="+mj-cs"/>
              </a:rPr>
              <a:t>заздалегідь оприлюдненими </a:t>
            </a:r>
            <a:r>
              <a:rPr lang="uk-UA" sz="2000" b="1" dirty="0">
                <a:solidFill>
                  <a:prstClr val="black"/>
                </a:solidFill>
                <a:latin typeface="Calibri Light"/>
              </a:rPr>
              <a:t>(</a:t>
            </a:r>
            <a:r>
              <a:rPr lang="uk-UA" sz="2000" i="1" dirty="0">
                <a:solidFill>
                  <a:prstClr val="black"/>
                </a:solidFill>
                <a:latin typeface="Calibri Light"/>
              </a:rPr>
              <a:t>перевіряються під  час інтерв’ювання здобувачів вищої освіти</a:t>
            </a:r>
            <a:r>
              <a:rPr lang="uk-UA" sz="2000" b="1" dirty="0">
                <a:solidFill>
                  <a:prstClr val="black"/>
                </a:solidFill>
                <a:latin typeface="Calibri Light"/>
              </a:rPr>
              <a:t>)</a:t>
            </a:r>
            <a:r>
              <a:rPr lang="uk-UA" sz="2000" b="1" dirty="0">
                <a:latin typeface="+mj-lt"/>
                <a:ea typeface="+mj-ea"/>
                <a:cs typeface="+mj-cs"/>
              </a:rPr>
              <a:t>. </a:t>
            </a:r>
          </a:p>
        </p:txBody>
      </p:sp>
      <p:sp>
        <p:nvSpPr>
          <p:cNvPr id="9" name="Прямоугольник 8"/>
          <p:cNvSpPr/>
          <p:nvPr/>
        </p:nvSpPr>
        <p:spPr>
          <a:xfrm>
            <a:off x="93878" y="5890478"/>
            <a:ext cx="12003993" cy="707886"/>
          </a:xfrm>
          <a:prstGeom prst="rect">
            <a:avLst/>
          </a:prstGeom>
        </p:spPr>
        <p:txBody>
          <a:bodyPr wrap="square">
            <a:spAutoFit/>
          </a:bodyPr>
          <a:lstStyle/>
          <a:p>
            <a:r>
              <a:rPr lang="uk-UA" sz="2000" dirty="0">
                <a:solidFill>
                  <a:srgbClr val="000000"/>
                </a:solidFill>
                <a:latin typeface="Times New Roman" panose="02020603050405020304" pitchFamily="18" charset="0"/>
                <a:ea typeface="Arial Unicode MS" panose="020B0604020202020204" pitchFamily="34" charset="-128"/>
              </a:rPr>
              <a:t>(</a:t>
            </a:r>
            <a:r>
              <a:rPr lang="uk-UA" sz="2000" u="sng" dirty="0">
                <a:solidFill>
                  <a:srgbClr val="0000FF"/>
                </a:solidFill>
                <a:latin typeface="Calibri" panose="020F0502020204030204" pitchFamily="34" charset="0"/>
                <a:ea typeface="Calibri" panose="020F0502020204030204" pitchFamily="34" charset="0"/>
                <a:cs typeface="Times New Roman" panose="02020603050405020304" pitchFamily="18" charset="0"/>
              </a:rPr>
              <a:t>http://www.zntu.edu.ua/uploads/dept_nm/rekomendaciyi_z_navchalno-metodychnogo_zabezpechennya_u_nu_zaporizka_politehnika.docx</a:t>
            </a:r>
            <a:r>
              <a:rPr lang="uk-UA" sz="2000" dirty="0">
                <a:solidFill>
                  <a:srgbClr val="000000"/>
                </a:solidFill>
                <a:latin typeface="Times New Roman" panose="02020603050405020304" pitchFamily="18" charset="0"/>
                <a:ea typeface="Arial Unicode MS" panose="020B0604020202020204" pitchFamily="34" charset="-128"/>
              </a:rPr>
              <a:t>)</a:t>
            </a:r>
            <a:endParaRPr lang="ru-RU" sz="2000" dirty="0"/>
          </a:p>
        </p:txBody>
      </p:sp>
      <p:pic>
        <p:nvPicPr>
          <p:cNvPr id="8" name="Рисунок 7"/>
          <p:cNvPicPr>
            <a:picLocks noChangeAspect="1"/>
          </p:cNvPicPr>
          <p:nvPr/>
        </p:nvPicPr>
        <p:blipFill rotWithShape="1">
          <a:blip r:embed="rId2">
            <a:extLst>
              <a:ext uri="{28A0092B-C50C-407E-A947-70E740481C1C}">
                <a14:useLocalDpi xmlns:a14="http://schemas.microsoft.com/office/drawing/2010/main" val="0"/>
              </a:ext>
            </a:extLst>
          </a:blip>
          <a:srcRect l="2833" t="2406" r="76322" b="71285"/>
          <a:stretch/>
        </p:blipFill>
        <p:spPr>
          <a:xfrm>
            <a:off x="11083896" y="0"/>
            <a:ext cx="683663" cy="876300"/>
          </a:xfrm>
          <a:prstGeom prst="rect">
            <a:avLst/>
          </a:prstGeom>
        </p:spPr>
      </p:pic>
      <p:sp>
        <p:nvSpPr>
          <p:cNvPr id="10" name="Прямоугольник 9"/>
          <p:cNvSpPr/>
          <p:nvPr/>
        </p:nvSpPr>
        <p:spPr>
          <a:xfrm>
            <a:off x="6469295" y="176540"/>
            <a:ext cx="4706705" cy="523220"/>
          </a:xfrm>
          <a:prstGeom prst="rect">
            <a:avLst/>
          </a:prstGeom>
        </p:spPr>
        <p:txBody>
          <a:bodyPr wrap="square">
            <a:spAutoFit/>
          </a:bodyPr>
          <a:lstStyle/>
          <a:p>
            <a:r>
              <a:rPr lang="uk-UA" sz="2800" b="1" dirty="0">
                <a:solidFill>
                  <a:schemeClr val="bg1"/>
                </a:solidFill>
              </a:rPr>
              <a:t>НУ «Запорізька політехніка»</a:t>
            </a:r>
            <a:endParaRPr lang="ru-RU" sz="2800" dirty="0">
              <a:solidFill>
                <a:schemeClr val="bg1"/>
              </a:solidFill>
            </a:endParaRPr>
          </a:p>
        </p:txBody>
      </p:sp>
      <p:sp>
        <p:nvSpPr>
          <p:cNvPr id="11" name="Номер слайда 10"/>
          <p:cNvSpPr>
            <a:spLocks noGrp="1"/>
          </p:cNvSpPr>
          <p:nvPr>
            <p:ph type="sldNum" sz="quarter" idx="12"/>
          </p:nvPr>
        </p:nvSpPr>
        <p:spPr/>
        <p:txBody>
          <a:bodyPr/>
          <a:lstStyle/>
          <a:p>
            <a:fld id="{9BE267BB-4AD8-4361-8BF1-B2F5492F9099}" type="slidenum">
              <a:rPr lang="ru-RU" smtClean="0"/>
              <a:t>28</a:t>
            </a:fld>
            <a:endParaRPr lang="ru-RU"/>
          </a:p>
        </p:txBody>
      </p:sp>
    </p:spTree>
    <p:extLst>
      <p:ext uri="{BB962C8B-B14F-4D97-AF65-F5344CB8AC3E}">
        <p14:creationId xmlns:p14="http://schemas.microsoft.com/office/powerpoint/2010/main" val="28469328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889232"/>
            <a:ext cx="12132178" cy="927127"/>
          </a:xfrm>
        </p:spPr>
        <p:txBody>
          <a:bodyPr vert="horz" lIns="91440" tIns="45720" rIns="91440" bIns="45720" rtlCol="0" anchor="ctr">
            <a:normAutofit fontScale="90000"/>
          </a:bodyPr>
          <a:lstStyle/>
          <a:p>
            <a:r>
              <a:rPr lang="uk-UA" sz="3600" b="1" dirty="0">
                <a:solidFill>
                  <a:srgbClr val="C00000"/>
                </a:solidFill>
              </a:rPr>
              <a:t>Критерій 5 </a:t>
            </a:r>
            <a:r>
              <a:rPr lang="uk-UA" sz="3600" b="1" dirty="0"/>
              <a:t>Контрольні заходи, оцінювання здобувачів вищої освіти та академічна доброчесність.</a:t>
            </a:r>
            <a:endParaRPr lang="ru-RU" sz="3600" b="1" dirty="0"/>
          </a:p>
        </p:txBody>
      </p:sp>
      <p:sp>
        <p:nvSpPr>
          <p:cNvPr id="5" name="Місце для вмісту 2"/>
          <p:cNvSpPr txBox="1">
            <a:spLocks/>
          </p:cNvSpPr>
          <p:nvPr/>
        </p:nvSpPr>
        <p:spPr>
          <a:xfrm>
            <a:off x="85457" y="1724734"/>
            <a:ext cx="12046721" cy="704336"/>
          </a:xfrm>
          <a:prstGeom prst="rect">
            <a:avLst/>
          </a:prstGeom>
        </p:spPr>
        <p:txBody>
          <a:bodyPr vert="horz" lIns="91440" tIns="45720" rIns="91440" bIns="45720" rtlCol="0" anchor="ctr">
            <a:noAutofit/>
          </a:bodyPr>
          <a:lstStyle>
            <a:lvl1pPr marL="228600" indent="-228600" algn="l" defTabSz="914400" rtl="0" eaLnBrk="1" latinLnBrk="0" hangingPunct="1">
              <a:lnSpc>
                <a:spcPct val="114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4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4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4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4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692400" indent="-2692400" algn="just">
              <a:buFont typeface="Arial" panose="020B0604020202020204" pitchFamily="34" charset="0"/>
              <a:buNone/>
            </a:pPr>
            <a:r>
              <a:rPr lang="uk-UA" sz="2600" b="1" i="1" dirty="0" err="1">
                <a:latin typeface="Times New Roman" panose="02020603050405020304" pitchFamily="18" charset="0"/>
                <a:cs typeface="Times New Roman" panose="02020603050405020304" pitchFamily="18" charset="0"/>
              </a:rPr>
              <a:t>Підкритерій</a:t>
            </a:r>
            <a:r>
              <a:rPr lang="uk-UA" sz="2600" b="1" i="1" dirty="0">
                <a:latin typeface="Times New Roman" panose="02020603050405020304" pitchFamily="18" charset="0"/>
                <a:cs typeface="Times New Roman" panose="02020603050405020304" pitchFamily="18" charset="0"/>
              </a:rPr>
              <a:t> 5.2 </a:t>
            </a:r>
            <a:r>
              <a:rPr lang="uk-UA" sz="2000" dirty="0">
                <a:latin typeface="Times New Roman" panose="02020603050405020304" pitchFamily="18" charset="0"/>
                <a:cs typeface="Times New Roman" panose="02020603050405020304" pitchFamily="18" charset="0"/>
              </a:rPr>
              <a:t>Форми атестації здобувачів вищої освіти відповідають вимогам стандарту вищої освіти (за наявності).</a:t>
            </a:r>
            <a:endParaRPr lang="ru-RU" sz="2000" dirty="0">
              <a:latin typeface="Times New Roman" panose="02020603050405020304" pitchFamily="18" charset="0"/>
              <a:cs typeface="Times New Roman" panose="02020603050405020304" pitchFamily="18" charset="0"/>
            </a:endParaRPr>
          </a:p>
        </p:txBody>
      </p:sp>
      <p:sp>
        <p:nvSpPr>
          <p:cNvPr id="8" name="Прямоугольник 7"/>
          <p:cNvSpPr/>
          <p:nvPr/>
        </p:nvSpPr>
        <p:spPr>
          <a:xfrm>
            <a:off x="85457" y="2519266"/>
            <a:ext cx="12003993" cy="3116423"/>
          </a:xfrm>
          <a:prstGeom prst="rect">
            <a:avLst/>
          </a:prstGeom>
          <a:solidFill>
            <a:schemeClr val="accent1">
              <a:lumMod val="20000"/>
              <a:lumOff val="80000"/>
            </a:schemeClr>
          </a:solidFill>
        </p:spPr>
        <p:txBody>
          <a:bodyPr vert="horz" lIns="91440" tIns="45720" rIns="91440" bIns="45720" rtlCol="0" anchor="ctr">
            <a:noAutofit/>
          </a:bodyPr>
          <a:lstStyle/>
          <a:p>
            <a:pPr marL="342900" indent="-342900" algn="just">
              <a:spcBef>
                <a:spcPct val="0"/>
              </a:spcBef>
              <a:buFont typeface="Arial" panose="020B0604020202020204" pitchFamily="34" charset="0"/>
              <a:buChar char="•"/>
            </a:pPr>
            <a:r>
              <a:rPr lang="uk-UA" sz="2000" b="1" dirty="0">
                <a:latin typeface="+mj-lt"/>
                <a:ea typeface="+mj-ea"/>
                <a:cs typeface="+mj-cs"/>
              </a:rPr>
              <a:t>Стандарти  вищої  освіти  визначають  лише  мінімальні  вимоги; (</a:t>
            </a:r>
            <a:r>
              <a:rPr lang="en-US" sz="2000" dirty="0">
                <a:hlinkClick r:id="rId2"/>
              </a:rPr>
              <a:t>https://mon.gov.ua/ua/osvita/visha-osvita/naukovo-metodichna-rada-ministerstva-osviti-i-nauki-ukrayini/zatverdzheni-standarti-vishoyi-osviti</a:t>
            </a:r>
            <a:r>
              <a:rPr lang="uk-UA" sz="2000" dirty="0"/>
              <a:t>)</a:t>
            </a:r>
            <a:endParaRPr lang="uk-UA" sz="2000" b="1" dirty="0">
              <a:latin typeface="+mj-lt"/>
              <a:ea typeface="+mj-ea"/>
              <a:cs typeface="+mj-cs"/>
            </a:endParaRPr>
          </a:p>
          <a:p>
            <a:pPr marL="342900" indent="-342900" algn="just">
              <a:spcBef>
                <a:spcPct val="0"/>
              </a:spcBef>
              <a:buFont typeface="Arial" panose="020B0604020202020204" pitchFamily="34" charset="0"/>
              <a:buChar char="•"/>
            </a:pPr>
            <a:r>
              <a:rPr lang="uk-UA" sz="2000" b="1" dirty="0">
                <a:latin typeface="+mj-lt"/>
                <a:ea typeface="+mj-ea"/>
                <a:cs typeface="+mj-cs"/>
              </a:rPr>
              <a:t>ЗВО можуть вводити також і форми атестації, що не передбачені стандартом. </a:t>
            </a:r>
          </a:p>
          <a:p>
            <a:pPr algn="just">
              <a:spcBef>
                <a:spcPct val="0"/>
              </a:spcBef>
            </a:pPr>
            <a:endParaRPr lang="uk-UA" sz="2000" b="1" dirty="0">
              <a:latin typeface="+mj-lt"/>
              <a:ea typeface="+mj-ea"/>
              <a:cs typeface="+mj-cs"/>
            </a:endParaRPr>
          </a:p>
          <a:p>
            <a:pPr indent="363538" algn="just">
              <a:spcBef>
                <a:spcPct val="0"/>
              </a:spcBef>
            </a:pPr>
            <a:r>
              <a:rPr lang="uk-UA" sz="2000" b="1" dirty="0">
                <a:latin typeface="+mj-lt"/>
                <a:ea typeface="+mj-ea"/>
                <a:cs typeface="+mj-cs"/>
              </a:rPr>
              <a:t>Якщо  у  стандарті  передбачається  атестація  у  формі  захисту кваліфікаційної  роботи,  то  ЗВО  може  додатково  до  цього  вводити  також атестацію у формі кваліфікаційного іспиту. </a:t>
            </a:r>
          </a:p>
          <a:p>
            <a:pPr indent="363538" algn="just">
              <a:spcBef>
                <a:spcPct val="0"/>
              </a:spcBef>
            </a:pPr>
            <a:r>
              <a:rPr lang="uk-UA" sz="2000" b="1" dirty="0">
                <a:latin typeface="+mj-lt"/>
                <a:ea typeface="+mj-ea"/>
                <a:cs typeface="+mj-cs"/>
              </a:rPr>
              <a:t>Однак вимоги стандарту мають бути дотримані  у  будь-якому  разі.  </a:t>
            </a:r>
          </a:p>
          <a:p>
            <a:pPr indent="363538" algn="just">
              <a:spcBef>
                <a:spcPct val="0"/>
              </a:spcBef>
            </a:pPr>
            <a:r>
              <a:rPr lang="uk-UA" sz="2000" b="1" dirty="0">
                <a:latin typeface="+mj-lt"/>
                <a:ea typeface="+mj-ea"/>
                <a:cs typeface="+mj-cs"/>
              </a:rPr>
              <a:t>Виняток  становлять  спеціальності,  за  якими атестація магістрів проводиться у вигляді Єдиного державного кваліфікаційного іспиту  (ЄДКІ).  Для  таких  спеціальностей  ЄДКІ  є  єдиною  формою  атестації випускників програми. </a:t>
            </a:r>
          </a:p>
        </p:txBody>
      </p:sp>
      <p:pic>
        <p:nvPicPr>
          <p:cNvPr id="6" name="Рисунок 5"/>
          <p:cNvPicPr>
            <a:picLocks noChangeAspect="1"/>
          </p:cNvPicPr>
          <p:nvPr/>
        </p:nvPicPr>
        <p:blipFill rotWithShape="1">
          <a:blip r:embed="rId3">
            <a:extLst>
              <a:ext uri="{28A0092B-C50C-407E-A947-70E740481C1C}">
                <a14:useLocalDpi xmlns:a14="http://schemas.microsoft.com/office/drawing/2010/main" val="0"/>
              </a:ext>
            </a:extLst>
          </a:blip>
          <a:srcRect l="2833" t="2406" r="76322" b="71285"/>
          <a:stretch/>
        </p:blipFill>
        <p:spPr>
          <a:xfrm>
            <a:off x="11083896" y="0"/>
            <a:ext cx="683663" cy="876300"/>
          </a:xfrm>
          <a:prstGeom prst="rect">
            <a:avLst/>
          </a:prstGeom>
        </p:spPr>
      </p:pic>
      <p:sp>
        <p:nvSpPr>
          <p:cNvPr id="7" name="Прямоугольник 6"/>
          <p:cNvSpPr/>
          <p:nvPr/>
        </p:nvSpPr>
        <p:spPr>
          <a:xfrm>
            <a:off x="6469295" y="176540"/>
            <a:ext cx="4706705" cy="523220"/>
          </a:xfrm>
          <a:prstGeom prst="rect">
            <a:avLst/>
          </a:prstGeom>
        </p:spPr>
        <p:txBody>
          <a:bodyPr wrap="square">
            <a:spAutoFit/>
          </a:bodyPr>
          <a:lstStyle/>
          <a:p>
            <a:r>
              <a:rPr lang="uk-UA" sz="2800" b="1" dirty="0">
                <a:solidFill>
                  <a:schemeClr val="bg1"/>
                </a:solidFill>
              </a:rPr>
              <a:t>НУ «Запорізька політехніка»</a:t>
            </a:r>
            <a:endParaRPr lang="ru-RU" sz="2800" dirty="0">
              <a:solidFill>
                <a:schemeClr val="bg1"/>
              </a:solidFill>
            </a:endParaRPr>
          </a:p>
        </p:txBody>
      </p:sp>
      <p:sp>
        <p:nvSpPr>
          <p:cNvPr id="9" name="Номер слайда 8"/>
          <p:cNvSpPr>
            <a:spLocks noGrp="1"/>
          </p:cNvSpPr>
          <p:nvPr>
            <p:ph type="sldNum" sz="quarter" idx="12"/>
          </p:nvPr>
        </p:nvSpPr>
        <p:spPr/>
        <p:txBody>
          <a:bodyPr/>
          <a:lstStyle/>
          <a:p>
            <a:fld id="{9BE267BB-4AD8-4361-8BF1-B2F5492F9099}" type="slidenum">
              <a:rPr lang="ru-RU" smtClean="0"/>
              <a:t>29</a:t>
            </a:fld>
            <a:endParaRPr lang="ru-RU"/>
          </a:p>
        </p:txBody>
      </p:sp>
      <p:sp>
        <p:nvSpPr>
          <p:cNvPr id="12" name="Прямоугольник 11"/>
          <p:cNvSpPr/>
          <p:nvPr/>
        </p:nvSpPr>
        <p:spPr>
          <a:xfrm>
            <a:off x="131849" y="5658329"/>
            <a:ext cx="11766804" cy="369332"/>
          </a:xfrm>
          <a:prstGeom prst="rect">
            <a:avLst/>
          </a:prstGeom>
        </p:spPr>
        <p:txBody>
          <a:bodyPr wrap="square">
            <a:spAutoFit/>
          </a:bodyPr>
          <a:lstStyle/>
          <a:p>
            <a:r>
              <a:rPr lang="uk-UA" dirty="0"/>
              <a:t>Положення про порядок створення та організацію роботи екзаменаційної комісії з атестації здобувачів вищої освіти</a:t>
            </a:r>
          </a:p>
        </p:txBody>
      </p:sp>
      <p:sp>
        <p:nvSpPr>
          <p:cNvPr id="13" name="Прямоугольник 12"/>
          <p:cNvSpPr/>
          <p:nvPr/>
        </p:nvSpPr>
        <p:spPr>
          <a:xfrm>
            <a:off x="4657531" y="5919031"/>
            <a:ext cx="7241122" cy="369332"/>
          </a:xfrm>
          <a:prstGeom prst="rect">
            <a:avLst/>
          </a:prstGeom>
        </p:spPr>
        <p:txBody>
          <a:bodyPr wrap="square">
            <a:spAutoFit/>
          </a:bodyPr>
          <a:lstStyle/>
          <a:p>
            <a:r>
              <a:rPr lang="uk-UA" dirty="0">
                <a:hlinkClick r:id="rId4"/>
              </a:rPr>
              <a:t>(</a:t>
            </a:r>
            <a:r>
              <a:rPr lang="en-US" dirty="0">
                <a:hlinkClick r:id="rId4"/>
              </a:rPr>
              <a:t>http://www.zntu.edu.ua/uploads/dept_nm/Polozhennia_pro_EkzKom.pdf</a:t>
            </a:r>
            <a:r>
              <a:rPr lang="uk-UA" dirty="0"/>
              <a:t>)</a:t>
            </a:r>
            <a:endParaRPr lang="en-US" dirty="0"/>
          </a:p>
        </p:txBody>
      </p:sp>
    </p:spTree>
    <p:extLst>
      <p:ext uri="{BB962C8B-B14F-4D97-AF65-F5344CB8AC3E}">
        <p14:creationId xmlns:p14="http://schemas.microsoft.com/office/powerpoint/2010/main" val="3438173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115329" y="896520"/>
            <a:ext cx="11961341" cy="5824955"/>
          </a:xfrm>
          <a:prstGeom prst="rect">
            <a:avLst/>
          </a:prstGeom>
          <a:solidFill>
            <a:schemeClr val="accent1">
              <a:lumMod val="20000"/>
              <a:lumOff val="80000"/>
            </a:schemeClr>
          </a:solidFill>
        </p:spPr>
        <p:txBody>
          <a:bodyPr vert="horz" lIns="91440" tIns="45720" rIns="91440" bIns="45720" rtlCol="0" anchor="ctr">
            <a:noAutofit/>
          </a:bodyPr>
          <a:lstStyle/>
          <a:p>
            <a:pPr marL="342900" indent="-342900" algn="just">
              <a:spcBef>
                <a:spcPct val="0"/>
              </a:spcBef>
              <a:buFont typeface="Wingdings" panose="05000000000000000000" pitchFamily="2" charset="2"/>
              <a:buChar char="Ø"/>
            </a:pPr>
            <a:r>
              <a:rPr lang="uk-UA" sz="2000" b="1" dirty="0">
                <a:latin typeface="+mj-lt"/>
                <a:ea typeface="+mj-ea"/>
                <a:cs typeface="+mj-cs"/>
              </a:rPr>
              <a:t>Одночасно визначається працівник секретаріату Національного агентства, відповідальний за супроводження акредитаційної експертизи.</a:t>
            </a:r>
          </a:p>
          <a:p>
            <a:pPr marL="342900" indent="-342900" algn="just">
              <a:spcBef>
                <a:spcPct val="0"/>
              </a:spcBef>
              <a:buFont typeface="Wingdings" panose="05000000000000000000" pitchFamily="2" charset="2"/>
              <a:buChar char="Ø"/>
            </a:pPr>
            <a:r>
              <a:rPr lang="uk-UA" sz="2000" b="1" dirty="0">
                <a:latin typeface="+mj-lt"/>
                <a:ea typeface="+mj-ea"/>
                <a:cs typeface="+mj-cs"/>
              </a:rPr>
              <a:t>Формується експертна група в складі керівника та двох експертів, у тому числі одного експерта з числа здобувачів вищої освіти. </a:t>
            </a:r>
          </a:p>
          <a:p>
            <a:pPr marL="342900" indent="-342900" algn="just">
              <a:spcBef>
                <a:spcPct val="0"/>
              </a:spcBef>
              <a:buFont typeface="Wingdings" panose="05000000000000000000" pitchFamily="2" charset="2"/>
              <a:buChar char="Ø"/>
            </a:pPr>
            <a:r>
              <a:rPr lang="uk-UA" sz="2000" b="1" dirty="0">
                <a:latin typeface="+mj-lt"/>
                <a:ea typeface="+mj-ea"/>
                <a:cs typeface="+mj-cs"/>
              </a:rPr>
              <a:t>Керівнику та членам експертної групи надсилаються матеріали акредитаційної справи в електронному вигляді для попереднього вивчення. </a:t>
            </a:r>
          </a:p>
          <a:p>
            <a:pPr marL="342900" indent="-342900" algn="just">
              <a:spcBef>
                <a:spcPct val="0"/>
              </a:spcBef>
              <a:buFont typeface="Wingdings" panose="05000000000000000000" pitchFamily="2" charset="2"/>
              <a:buChar char="Ø"/>
            </a:pPr>
            <a:r>
              <a:rPr lang="uk-UA" sz="2000" b="1" dirty="0">
                <a:latin typeface="+mj-lt"/>
                <a:ea typeface="+mj-ea"/>
                <a:cs typeface="+mj-cs"/>
              </a:rPr>
              <a:t>Виїзд експертної групи до ЗВО та узгодження програми експертизи гарантом, або керівником ЗВО, не пізніше ніж </a:t>
            </a:r>
            <a:r>
              <a:rPr lang="uk-UA" sz="2000" b="1" u="sng" dirty="0">
                <a:solidFill>
                  <a:srgbClr val="C00000"/>
                </a:solidFill>
              </a:rPr>
              <a:t>за три робочих дні </a:t>
            </a:r>
            <a:r>
              <a:rPr lang="uk-UA" sz="2000" b="1" dirty="0">
                <a:latin typeface="+mj-lt"/>
                <a:ea typeface="+mj-ea"/>
                <a:cs typeface="+mj-cs"/>
              </a:rPr>
              <a:t>до його початку. Тривалість виїзду не може перевищувати </a:t>
            </a:r>
            <a:r>
              <a:rPr lang="uk-UA" sz="2000" b="1" u="sng" dirty="0">
                <a:solidFill>
                  <a:srgbClr val="C00000"/>
                </a:solidFill>
              </a:rPr>
              <a:t>трьох днів</a:t>
            </a:r>
            <a:r>
              <a:rPr lang="uk-UA" sz="2000" b="1" dirty="0">
                <a:latin typeface="+mj-lt"/>
                <a:ea typeface="+mj-ea"/>
                <a:cs typeface="+mj-cs"/>
              </a:rPr>
              <a:t>.</a:t>
            </a:r>
          </a:p>
          <a:p>
            <a:pPr marL="342900" indent="-342900" algn="just">
              <a:spcBef>
                <a:spcPct val="0"/>
              </a:spcBef>
              <a:buFont typeface="Wingdings" panose="05000000000000000000" pitchFamily="2" charset="2"/>
              <a:buChar char="Ø"/>
            </a:pPr>
            <a:r>
              <a:rPr lang="uk-UA" sz="2000" b="1" dirty="0">
                <a:latin typeface="+mj-lt"/>
                <a:ea typeface="+mj-ea"/>
                <a:cs typeface="+mj-cs"/>
              </a:rPr>
              <a:t>Звіт подається керівником експертної групи до Національного агентства не пізніше ніж за </a:t>
            </a:r>
            <a:r>
              <a:rPr lang="uk-UA" sz="2000" b="1" u="sng" dirty="0">
                <a:solidFill>
                  <a:srgbClr val="C00000"/>
                </a:solidFill>
              </a:rPr>
              <a:t>десять робочих днів</a:t>
            </a:r>
            <a:r>
              <a:rPr lang="uk-UA" sz="2000" b="1" dirty="0">
                <a:latin typeface="+mj-lt"/>
                <a:ea typeface="+mj-ea"/>
                <a:cs typeface="+mj-cs"/>
              </a:rPr>
              <a:t> після завершення роботи в електронному вигляді. </a:t>
            </a:r>
          </a:p>
          <a:p>
            <a:pPr marL="342900" indent="-342900" algn="just">
              <a:spcBef>
                <a:spcPct val="0"/>
              </a:spcBef>
              <a:buFont typeface="Wingdings" panose="05000000000000000000" pitchFamily="2" charset="2"/>
              <a:buChar char="Ø"/>
            </a:pPr>
            <a:r>
              <a:rPr lang="uk-UA" sz="2000" b="1" dirty="0">
                <a:latin typeface="+mj-lt"/>
                <a:ea typeface="+mj-ea"/>
                <a:cs typeface="+mj-cs"/>
              </a:rPr>
              <a:t>Секретаріат Національного агентства впродовж </a:t>
            </a:r>
            <a:r>
              <a:rPr lang="uk-UA" sz="2000" b="1" u="sng" dirty="0">
                <a:solidFill>
                  <a:srgbClr val="C00000"/>
                </a:solidFill>
              </a:rPr>
              <a:t>двох робочих днів </a:t>
            </a:r>
            <a:r>
              <a:rPr lang="uk-UA" sz="2000" b="1" dirty="0">
                <a:latin typeface="+mj-lt"/>
                <a:ea typeface="+mj-ea"/>
                <a:cs typeface="+mj-cs"/>
              </a:rPr>
              <a:t>надсилає звіт в електронному вигляді керівнику ЗВО.</a:t>
            </a:r>
          </a:p>
          <a:p>
            <a:pPr marL="342900" indent="-342900" algn="just">
              <a:spcBef>
                <a:spcPct val="0"/>
              </a:spcBef>
              <a:buFont typeface="Wingdings" panose="05000000000000000000" pitchFamily="2" charset="2"/>
              <a:buChar char="Ø"/>
            </a:pPr>
            <a:r>
              <a:rPr lang="uk-UA" sz="2000" b="1" dirty="0">
                <a:latin typeface="+mj-lt"/>
                <a:ea typeface="+mj-ea"/>
                <a:cs typeface="+mj-cs"/>
              </a:rPr>
              <a:t>Керівник ЗВО має право впродовж </a:t>
            </a:r>
            <a:r>
              <a:rPr lang="uk-UA" sz="2000" b="1" u="sng" dirty="0">
                <a:solidFill>
                  <a:srgbClr val="C00000"/>
                </a:solidFill>
              </a:rPr>
              <a:t>трьох робочих днів </a:t>
            </a:r>
            <a:r>
              <a:rPr lang="uk-UA" sz="2000" b="1" dirty="0">
                <a:latin typeface="+mj-lt"/>
                <a:ea typeface="+mj-ea"/>
                <a:cs typeface="+mj-cs"/>
              </a:rPr>
              <a:t>із дня отримання звіту надати Національному агентству мотивовані зауваження до звіту.</a:t>
            </a:r>
          </a:p>
          <a:p>
            <a:pPr marL="342900" indent="-342900" algn="just">
              <a:spcBef>
                <a:spcPct val="0"/>
              </a:spcBef>
              <a:buFont typeface="Wingdings" panose="05000000000000000000" pitchFamily="2" charset="2"/>
              <a:buChar char="Ø"/>
            </a:pPr>
            <a:r>
              <a:rPr lang="uk-UA" sz="2000" b="1" dirty="0">
                <a:latin typeface="+mj-lt"/>
                <a:ea typeface="+mj-ea"/>
                <a:cs typeface="+mj-cs"/>
              </a:rPr>
              <a:t>У день подання зауважень до звіту секретаріат Національного агентства надає доступ до матеріалів акредитаційної справи членам відповідної галузевої експертної ради.</a:t>
            </a:r>
          </a:p>
          <a:p>
            <a:pPr marL="342900" indent="-342900" algn="just">
              <a:spcBef>
                <a:spcPct val="0"/>
              </a:spcBef>
              <a:buFont typeface="Wingdings" panose="05000000000000000000" pitchFamily="2" charset="2"/>
              <a:buChar char="Ø"/>
            </a:pPr>
            <a:r>
              <a:rPr lang="uk-UA" sz="2000" b="1" dirty="0">
                <a:latin typeface="+mj-lt"/>
                <a:ea typeface="+mj-ea"/>
                <a:cs typeface="+mj-cs"/>
              </a:rPr>
              <a:t> Доповідач впродовж </a:t>
            </a:r>
            <a:r>
              <a:rPr lang="uk-UA" sz="2000" b="1" u="sng" dirty="0">
                <a:solidFill>
                  <a:srgbClr val="C00000"/>
                </a:solidFill>
              </a:rPr>
              <a:t>трьох робочих днів </a:t>
            </a:r>
            <a:r>
              <a:rPr lang="uk-UA" sz="2000" b="1" dirty="0">
                <a:latin typeface="+mj-lt"/>
                <a:ea typeface="+mj-ea"/>
                <a:cs typeface="+mj-cs"/>
              </a:rPr>
              <a:t>забезпечує підготовку </a:t>
            </a:r>
            <a:r>
              <a:rPr lang="uk-UA" sz="2000" b="1" dirty="0" err="1">
                <a:latin typeface="+mj-lt"/>
                <a:ea typeface="+mj-ea"/>
                <a:cs typeface="+mj-cs"/>
              </a:rPr>
              <a:t>проєкту</a:t>
            </a:r>
            <a:r>
              <a:rPr lang="uk-UA" sz="2000" b="1" dirty="0">
                <a:latin typeface="+mj-lt"/>
                <a:ea typeface="+mj-ea"/>
                <a:cs typeface="+mj-cs"/>
              </a:rPr>
              <a:t> експертного висновку ГЕР.</a:t>
            </a:r>
          </a:p>
          <a:p>
            <a:pPr marL="342900" indent="-342900" algn="just">
              <a:spcBef>
                <a:spcPct val="0"/>
              </a:spcBef>
              <a:buFont typeface="Wingdings" panose="05000000000000000000" pitchFamily="2" charset="2"/>
              <a:buChar char="Ø"/>
            </a:pPr>
            <a:r>
              <a:rPr lang="uk-UA" sz="2000" b="1" dirty="0">
                <a:latin typeface="+mj-lt"/>
                <a:ea typeface="+mj-ea"/>
                <a:cs typeface="+mj-cs"/>
              </a:rPr>
              <a:t>Акредитаційна справа та </a:t>
            </a:r>
            <a:r>
              <a:rPr lang="uk-UA" sz="2000" b="1" dirty="0" err="1">
                <a:latin typeface="+mj-lt"/>
                <a:ea typeface="+mj-ea"/>
                <a:cs typeface="+mj-cs"/>
              </a:rPr>
              <a:t>проєкт</a:t>
            </a:r>
            <a:r>
              <a:rPr lang="uk-UA" sz="2000" b="1" dirty="0">
                <a:latin typeface="+mj-lt"/>
                <a:ea typeface="+mj-ea"/>
                <a:cs typeface="+mj-cs"/>
              </a:rPr>
              <a:t> експертного висновку розглядаються на засіданні ГЕР, де ухвалюється рішення.</a:t>
            </a:r>
          </a:p>
        </p:txBody>
      </p:sp>
      <p:sp>
        <p:nvSpPr>
          <p:cNvPr id="7" name="Заголовок 1"/>
          <p:cNvSpPr txBox="1">
            <a:spLocks/>
          </p:cNvSpPr>
          <p:nvPr/>
        </p:nvSpPr>
        <p:spPr>
          <a:xfrm>
            <a:off x="7381875" y="76200"/>
            <a:ext cx="3590925" cy="75230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uk-UA" sz="1600" b="1">
                <a:solidFill>
                  <a:schemeClr val="bg1"/>
                </a:solidFill>
                <a:latin typeface="Tahoma" panose="020B0604030504040204" pitchFamily="34" charset="0"/>
                <a:ea typeface="Tahoma" panose="020B0604030504040204" pitchFamily="34" charset="0"/>
                <a:cs typeface="Tahoma" panose="020B0604030504040204" pitchFamily="34" charset="0"/>
              </a:rPr>
              <a:t>ПОРЯДОК ПРОВЕДЕННЯ АКРЕДИТАЦІЇ</a:t>
            </a:r>
            <a:endParaRPr lang="ru-RU"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pic>
        <p:nvPicPr>
          <p:cNvPr id="8" name="Рисунок 7"/>
          <p:cNvPicPr>
            <a:picLocks noChangeAspect="1"/>
          </p:cNvPicPr>
          <p:nvPr/>
        </p:nvPicPr>
        <p:blipFill rotWithShape="1">
          <a:blip r:embed="rId2">
            <a:extLst>
              <a:ext uri="{28A0092B-C50C-407E-A947-70E740481C1C}">
                <a14:useLocalDpi xmlns:a14="http://schemas.microsoft.com/office/drawing/2010/main" val="0"/>
              </a:ext>
            </a:extLst>
          </a:blip>
          <a:srcRect l="2833" t="2406" r="76322" b="71285"/>
          <a:stretch/>
        </p:blipFill>
        <p:spPr>
          <a:xfrm>
            <a:off x="11083896" y="0"/>
            <a:ext cx="683663" cy="876300"/>
          </a:xfrm>
          <a:prstGeom prst="rect">
            <a:avLst/>
          </a:prstGeom>
        </p:spPr>
      </p:pic>
      <p:sp>
        <p:nvSpPr>
          <p:cNvPr id="5" name="Номер слайда 4"/>
          <p:cNvSpPr>
            <a:spLocks noGrp="1"/>
          </p:cNvSpPr>
          <p:nvPr>
            <p:ph type="sldNum" sz="quarter" idx="12"/>
          </p:nvPr>
        </p:nvSpPr>
        <p:spPr/>
        <p:txBody>
          <a:bodyPr/>
          <a:lstStyle/>
          <a:p>
            <a:fld id="{9BE267BB-4AD8-4361-8BF1-B2F5492F9099}" type="slidenum">
              <a:rPr lang="ru-RU" smtClean="0"/>
              <a:t>3</a:t>
            </a:fld>
            <a:endParaRPr lang="ru-RU"/>
          </a:p>
        </p:txBody>
      </p:sp>
    </p:spTree>
    <p:extLst>
      <p:ext uri="{BB962C8B-B14F-4D97-AF65-F5344CB8AC3E}">
        <p14:creationId xmlns:p14="http://schemas.microsoft.com/office/powerpoint/2010/main" val="6259073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88306" y="1854655"/>
            <a:ext cx="11955566" cy="2068081"/>
          </a:xfrm>
        </p:spPr>
        <p:txBody>
          <a:bodyPr vert="horz" lIns="91440" tIns="45720" rIns="91440" bIns="45720" rtlCol="0" anchor="ctr">
            <a:noAutofit/>
          </a:bodyPr>
          <a:lstStyle/>
          <a:p>
            <a:pPr marL="2692400" indent="-2692400" algn="just">
              <a:buNone/>
            </a:pPr>
            <a:r>
              <a:rPr lang="uk-UA" sz="2600" b="1" i="1" dirty="0" err="1">
                <a:latin typeface="Times New Roman" panose="02020603050405020304" pitchFamily="18" charset="0"/>
                <a:cs typeface="Times New Roman" panose="02020603050405020304" pitchFamily="18" charset="0"/>
              </a:rPr>
              <a:t>Підкритерій</a:t>
            </a:r>
            <a:r>
              <a:rPr lang="uk-UA" sz="2600" b="1" i="1" dirty="0">
                <a:latin typeface="Times New Roman" panose="02020603050405020304" pitchFamily="18" charset="0"/>
                <a:cs typeface="Times New Roman" panose="02020603050405020304" pitchFamily="18" charset="0"/>
              </a:rPr>
              <a:t> 5.3 </a:t>
            </a:r>
            <a:r>
              <a:rPr lang="uk-UA" sz="2000" dirty="0">
                <a:latin typeface="Times New Roman" panose="02020603050405020304" pitchFamily="18" charset="0"/>
                <a:cs typeface="Times New Roman" panose="02020603050405020304" pitchFamily="18" charset="0"/>
              </a:rPr>
              <a:t>Визначено чіткі та зрозумілі правила проведення контрольних заходів, що є доступними для всіх учасників освітнього процесу, які забезпечують об’єктивність екзаменаторів, зокрема охоплюють процедури запобігання та врегулювання конфлікту інтересів, визначають порядок оскарження результатів контрольних заходів і їх повторного проходження, та яких послідовно дотримуються під час реалізації освітньої програми.</a:t>
            </a:r>
            <a:endParaRPr lang="ru-RU" sz="2000" dirty="0">
              <a:latin typeface="Times New Roman" panose="02020603050405020304" pitchFamily="18" charset="0"/>
              <a:cs typeface="Times New Roman" panose="02020603050405020304" pitchFamily="18" charset="0"/>
            </a:endParaRPr>
          </a:p>
        </p:txBody>
      </p:sp>
      <p:sp>
        <p:nvSpPr>
          <p:cNvPr id="6" name="Заголовок 1"/>
          <p:cNvSpPr>
            <a:spLocks noGrp="1"/>
          </p:cNvSpPr>
          <p:nvPr>
            <p:ph type="title"/>
          </p:nvPr>
        </p:nvSpPr>
        <p:spPr>
          <a:xfrm>
            <a:off x="0" y="889231"/>
            <a:ext cx="12132178" cy="1009307"/>
          </a:xfrm>
        </p:spPr>
        <p:txBody>
          <a:bodyPr vert="horz" lIns="91440" tIns="45720" rIns="91440" bIns="45720" rtlCol="0" anchor="ctr">
            <a:normAutofit fontScale="90000"/>
          </a:bodyPr>
          <a:lstStyle/>
          <a:p>
            <a:r>
              <a:rPr lang="uk-UA" sz="3600" b="1" dirty="0">
                <a:solidFill>
                  <a:srgbClr val="C00000"/>
                </a:solidFill>
              </a:rPr>
              <a:t>Критерій 5 </a:t>
            </a:r>
            <a:r>
              <a:rPr lang="uk-UA" sz="3600" b="1" dirty="0"/>
              <a:t>Контрольні заходи, оцінювання здобувачів вищої освіти та академічна доброчесність.</a:t>
            </a:r>
            <a:endParaRPr lang="ru-RU" sz="3600" b="1" dirty="0"/>
          </a:p>
        </p:txBody>
      </p:sp>
      <p:sp>
        <p:nvSpPr>
          <p:cNvPr id="2" name="Прямоугольник 1"/>
          <p:cNvSpPr/>
          <p:nvPr/>
        </p:nvSpPr>
        <p:spPr>
          <a:xfrm>
            <a:off x="88306" y="4024717"/>
            <a:ext cx="11955566" cy="946447"/>
          </a:xfrm>
          <a:prstGeom prst="rect">
            <a:avLst/>
          </a:prstGeom>
          <a:solidFill>
            <a:schemeClr val="accent1">
              <a:lumMod val="20000"/>
              <a:lumOff val="80000"/>
            </a:schemeClr>
          </a:solidFill>
        </p:spPr>
        <p:txBody>
          <a:bodyPr vert="horz" lIns="91440" tIns="45720" rIns="91440" bIns="45720" rtlCol="0" anchor="ctr">
            <a:noAutofit/>
          </a:bodyPr>
          <a:lstStyle/>
          <a:p>
            <a:pPr marL="342900" indent="-342900" algn="just">
              <a:spcBef>
                <a:spcPct val="0"/>
              </a:spcBef>
              <a:buFont typeface="Arial" panose="020B0604020202020204" pitchFamily="34" charset="0"/>
              <a:buChar char="•"/>
            </a:pPr>
            <a:r>
              <a:rPr lang="uk-UA" sz="2000" b="1" dirty="0">
                <a:latin typeface="+mj-lt"/>
                <a:ea typeface="+mj-ea"/>
                <a:cs typeface="+mj-cs"/>
              </a:rPr>
              <a:t>Критерії оцінювання навчальних досягнень здобувачів у межах окремої дисципліни визначаються регламентом, доводяться до відома студентів на першому занятті та оприлюднюються на сайті випускової кафедри.</a:t>
            </a:r>
          </a:p>
        </p:txBody>
      </p:sp>
      <p:sp>
        <p:nvSpPr>
          <p:cNvPr id="7" name="Прямоугольник 6"/>
          <p:cNvSpPr/>
          <p:nvPr/>
        </p:nvSpPr>
        <p:spPr>
          <a:xfrm>
            <a:off x="131849" y="4991132"/>
            <a:ext cx="4968885" cy="369332"/>
          </a:xfrm>
          <a:prstGeom prst="rect">
            <a:avLst/>
          </a:prstGeom>
        </p:spPr>
        <p:txBody>
          <a:bodyPr wrap="square">
            <a:spAutoFit/>
          </a:bodyPr>
          <a:lstStyle/>
          <a:p>
            <a:r>
              <a:rPr lang="ru-RU" dirty="0" err="1"/>
              <a:t>Положення</a:t>
            </a:r>
            <a:r>
              <a:rPr lang="ru-RU" dirty="0"/>
              <a:t> про </a:t>
            </a:r>
            <a:r>
              <a:rPr lang="ru-RU" dirty="0" err="1"/>
              <a:t>організацію</a:t>
            </a:r>
            <a:r>
              <a:rPr lang="ru-RU" dirty="0"/>
              <a:t> </a:t>
            </a:r>
            <a:r>
              <a:rPr lang="ru-RU" dirty="0" err="1"/>
              <a:t>освітнього</a:t>
            </a:r>
            <a:r>
              <a:rPr lang="ru-RU" dirty="0"/>
              <a:t> </a:t>
            </a:r>
            <a:r>
              <a:rPr lang="ru-RU" dirty="0" err="1"/>
              <a:t>процесу</a:t>
            </a:r>
            <a:r>
              <a:rPr lang="ru-RU" dirty="0"/>
              <a:t> </a:t>
            </a:r>
            <a:endParaRPr lang="en-US" dirty="0"/>
          </a:p>
        </p:txBody>
      </p:sp>
      <p:sp>
        <p:nvSpPr>
          <p:cNvPr id="8" name="Прямоугольник 7"/>
          <p:cNvSpPr/>
          <p:nvPr/>
        </p:nvSpPr>
        <p:spPr>
          <a:xfrm>
            <a:off x="1331746" y="5268836"/>
            <a:ext cx="9616752" cy="369332"/>
          </a:xfrm>
          <a:prstGeom prst="rect">
            <a:avLst/>
          </a:prstGeom>
        </p:spPr>
        <p:txBody>
          <a:bodyPr wrap="square">
            <a:spAutoFit/>
          </a:bodyPr>
          <a:lstStyle/>
          <a:p>
            <a:r>
              <a:rPr lang="en-US" dirty="0">
                <a:hlinkClick r:id="rId3"/>
              </a:rPr>
              <a:t>http://www.zntu.edu.ua/uploads/dept_nm/Polozhennia_pro_organizatsiyu_osvitnoho_protsesu.pdf</a:t>
            </a:r>
            <a:endParaRPr lang="en-US" dirty="0"/>
          </a:p>
        </p:txBody>
      </p:sp>
      <p:sp>
        <p:nvSpPr>
          <p:cNvPr id="9" name="Прямоугольник 8"/>
          <p:cNvSpPr/>
          <p:nvPr/>
        </p:nvSpPr>
        <p:spPr>
          <a:xfrm>
            <a:off x="131849" y="5589909"/>
            <a:ext cx="11720411" cy="369332"/>
          </a:xfrm>
          <a:prstGeom prst="rect">
            <a:avLst/>
          </a:prstGeom>
        </p:spPr>
        <p:txBody>
          <a:bodyPr wrap="square">
            <a:spAutoFit/>
          </a:bodyPr>
          <a:lstStyle/>
          <a:p>
            <a:r>
              <a:rPr lang="ru-RU" dirty="0" err="1"/>
              <a:t>Положення</a:t>
            </a:r>
            <a:r>
              <a:rPr lang="ru-RU" dirty="0"/>
              <a:t> про порядок </a:t>
            </a:r>
            <a:r>
              <a:rPr lang="ru-RU" dirty="0" err="1"/>
              <a:t>створення</a:t>
            </a:r>
            <a:r>
              <a:rPr lang="ru-RU" dirty="0"/>
              <a:t> та </a:t>
            </a:r>
            <a:r>
              <a:rPr lang="ru-RU" dirty="0" err="1"/>
              <a:t>організацію</a:t>
            </a:r>
            <a:r>
              <a:rPr lang="ru-RU" dirty="0"/>
              <a:t> </a:t>
            </a:r>
            <a:r>
              <a:rPr lang="ru-RU" dirty="0" err="1"/>
              <a:t>роботи</a:t>
            </a:r>
            <a:r>
              <a:rPr lang="ru-RU" dirty="0"/>
              <a:t> </a:t>
            </a:r>
            <a:r>
              <a:rPr lang="ru-RU" dirty="0" err="1"/>
              <a:t>екзаменаційної</a:t>
            </a:r>
            <a:r>
              <a:rPr lang="ru-RU" dirty="0"/>
              <a:t> </a:t>
            </a:r>
            <a:r>
              <a:rPr lang="ru-RU" dirty="0" err="1"/>
              <a:t>комісії</a:t>
            </a:r>
            <a:r>
              <a:rPr lang="ru-RU" dirty="0"/>
              <a:t> з </a:t>
            </a:r>
            <a:r>
              <a:rPr lang="ru-RU" dirty="0" err="1"/>
              <a:t>атестації</a:t>
            </a:r>
            <a:r>
              <a:rPr lang="ru-RU" dirty="0"/>
              <a:t> </a:t>
            </a:r>
            <a:r>
              <a:rPr lang="ru-RU" dirty="0" err="1"/>
              <a:t>здобувачів</a:t>
            </a:r>
            <a:r>
              <a:rPr lang="ru-RU" dirty="0"/>
              <a:t> </a:t>
            </a:r>
            <a:r>
              <a:rPr lang="ru-RU" dirty="0" err="1"/>
              <a:t>вищої</a:t>
            </a:r>
            <a:r>
              <a:rPr lang="ru-RU" dirty="0"/>
              <a:t> </a:t>
            </a:r>
            <a:r>
              <a:rPr lang="ru-RU" dirty="0" err="1"/>
              <a:t>освіти</a:t>
            </a:r>
            <a:endParaRPr lang="en-US" dirty="0"/>
          </a:p>
        </p:txBody>
      </p:sp>
      <p:sp>
        <p:nvSpPr>
          <p:cNvPr id="10" name="Прямоугольник 9"/>
          <p:cNvSpPr/>
          <p:nvPr/>
        </p:nvSpPr>
        <p:spPr>
          <a:xfrm>
            <a:off x="4657530" y="5850611"/>
            <a:ext cx="7906139" cy="369332"/>
          </a:xfrm>
          <a:prstGeom prst="rect">
            <a:avLst/>
          </a:prstGeom>
        </p:spPr>
        <p:txBody>
          <a:bodyPr wrap="square">
            <a:spAutoFit/>
          </a:bodyPr>
          <a:lstStyle/>
          <a:p>
            <a:r>
              <a:rPr lang="en-US" dirty="0">
                <a:hlinkClick r:id="rId4"/>
              </a:rPr>
              <a:t>http://www.zntu.edu.ua/uploads/dept_nm/Polozhennia_pro_EkzKom.pdf</a:t>
            </a:r>
            <a:endParaRPr lang="en-US" dirty="0"/>
          </a:p>
        </p:txBody>
      </p:sp>
      <p:sp>
        <p:nvSpPr>
          <p:cNvPr id="11" name="Прямоугольник 10"/>
          <p:cNvSpPr/>
          <p:nvPr/>
        </p:nvSpPr>
        <p:spPr>
          <a:xfrm>
            <a:off x="131849" y="6208654"/>
            <a:ext cx="2758960" cy="369332"/>
          </a:xfrm>
          <a:prstGeom prst="rect">
            <a:avLst/>
          </a:prstGeom>
        </p:spPr>
        <p:txBody>
          <a:bodyPr wrap="none">
            <a:spAutoFit/>
          </a:bodyPr>
          <a:lstStyle/>
          <a:p>
            <a:r>
              <a:rPr lang="ru-RU" dirty="0" err="1"/>
              <a:t>Антикорупційна</a:t>
            </a:r>
            <a:r>
              <a:rPr lang="ru-RU" dirty="0"/>
              <a:t> </a:t>
            </a:r>
            <a:r>
              <a:rPr lang="ru-RU" dirty="0" err="1"/>
              <a:t>програма</a:t>
            </a:r>
            <a:endParaRPr lang="en-US" dirty="0"/>
          </a:p>
        </p:txBody>
      </p:sp>
      <p:sp>
        <p:nvSpPr>
          <p:cNvPr id="13" name="Прямоугольник 12"/>
          <p:cNvSpPr/>
          <p:nvPr/>
        </p:nvSpPr>
        <p:spPr>
          <a:xfrm>
            <a:off x="2799184" y="6208654"/>
            <a:ext cx="7495592" cy="369332"/>
          </a:xfrm>
          <a:prstGeom prst="rect">
            <a:avLst/>
          </a:prstGeom>
        </p:spPr>
        <p:txBody>
          <a:bodyPr wrap="square">
            <a:spAutoFit/>
          </a:bodyPr>
          <a:lstStyle/>
          <a:p>
            <a:r>
              <a:rPr lang="en-US" dirty="0">
                <a:hlinkClick r:id="rId5"/>
              </a:rPr>
              <a:t>http://www.zntu.edu.ua/antikoruptsiyna-programa-ZNTU-proekt</a:t>
            </a:r>
            <a:endParaRPr lang="en-US" dirty="0"/>
          </a:p>
        </p:txBody>
      </p:sp>
      <p:pic>
        <p:nvPicPr>
          <p:cNvPr id="12" name="Рисунок 11"/>
          <p:cNvPicPr>
            <a:picLocks noChangeAspect="1"/>
          </p:cNvPicPr>
          <p:nvPr/>
        </p:nvPicPr>
        <p:blipFill rotWithShape="1">
          <a:blip r:embed="rId6">
            <a:extLst>
              <a:ext uri="{28A0092B-C50C-407E-A947-70E740481C1C}">
                <a14:useLocalDpi xmlns:a14="http://schemas.microsoft.com/office/drawing/2010/main" val="0"/>
              </a:ext>
            </a:extLst>
          </a:blip>
          <a:srcRect l="2833" t="2406" r="76322" b="71285"/>
          <a:stretch/>
        </p:blipFill>
        <p:spPr>
          <a:xfrm>
            <a:off x="11083896" y="0"/>
            <a:ext cx="683663" cy="876300"/>
          </a:xfrm>
          <a:prstGeom prst="rect">
            <a:avLst/>
          </a:prstGeom>
        </p:spPr>
      </p:pic>
      <p:sp>
        <p:nvSpPr>
          <p:cNvPr id="14" name="Прямоугольник 13"/>
          <p:cNvSpPr/>
          <p:nvPr/>
        </p:nvSpPr>
        <p:spPr>
          <a:xfrm>
            <a:off x="6469295" y="176540"/>
            <a:ext cx="4706705" cy="523220"/>
          </a:xfrm>
          <a:prstGeom prst="rect">
            <a:avLst/>
          </a:prstGeom>
        </p:spPr>
        <p:txBody>
          <a:bodyPr wrap="square">
            <a:spAutoFit/>
          </a:bodyPr>
          <a:lstStyle/>
          <a:p>
            <a:r>
              <a:rPr lang="uk-UA" sz="2800" b="1" dirty="0">
                <a:solidFill>
                  <a:schemeClr val="bg1"/>
                </a:solidFill>
              </a:rPr>
              <a:t>НУ «Запорізька політехніка»</a:t>
            </a:r>
            <a:endParaRPr lang="ru-RU" sz="2800" dirty="0">
              <a:solidFill>
                <a:schemeClr val="bg1"/>
              </a:solidFill>
            </a:endParaRPr>
          </a:p>
        </p:txBody>
      </p:sp>
      <p:sp>
        <p:nvSpPr>
          <p:cNvPr id="15" name="Номер слайда 14"/>
          <p:cNvSpPr>
            <a:spLocks noGrp="1"/>
          </p:cNvSpPr>
          <p:nvPr>
            <p:ph type="sldNum" sz="quarter" idx="12"/>
          </p:nvPr>
        </p:nvSpPr>
        <p:spPr/>
        <p:txBody>
          <a:bodyPr/>
          <a:lstStyle/>
          <a:p>
            <a:fld id="{9BE267BB-4AD8-4361-8BF1-B2F5492F9099}" type="slidenum">
              <a:rPr lang="ru-RU" smtClean="0"/>
              <a:t>30</a:t>
            </a:fld>
            <a:endParaRPr lang="ru-RU"/>
          </a:p>
        </p:txBody>
      </p:sp>
    </p:spTree>
    <p:extLst>
      <p:ext uri="{BB962C8B-B14F-4D97-AF65-F5344CB8AC3E}">
        <p14:creationId xmlns:p14="http://schemas.microsoft.com/office/powerpoint/2010/main" val="10868067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p:cNvSpPr>
            <a:spLocks noGrp="1"/>
          </p:cNvSpPr>
          <p:nvPr>
            <p:ph type="title"/>
          </p:nvPr>
        </p:nvSpPr>
        <p:spPr>
          <a:xfrm>
            <a:off x="0" y="889231"/>
            <a:ext cx="12132178" cy="1213035"/>
          </a:xfrm>
        </p:spPr>
        <p:txBody>
          <a:bodyPr vert="horz" lIns="91440" tIns="45720" rIns="91440" bIns="45720" rtlCol="0" anchor="ctr">
            <a:normAutofit/>
          </a:bodyPr>
          <a:lstStyle/>
          <a:p>
            <a:r>
              <a:rPr lang="uk-UA" sz="3600" b="1" dirty="0">
                <a:solidFill>
                  <a:srgbClr val="C00000"/>
                </a:solidFill>
              </a:rPr>
              <a:t>Критерій 5 </a:t>
            </a:r>
            <a:r>
              <a:rPr lang="uk-UA" sz="3600" b="1" dirty="0"/>
              <a:t>Контрольні заходи, оцінювання здобувачів вищої освіти та академічна доброчесність.</a:t>
            </a:r>
            <a:endParaRPr lang="ru-RU" sz="3600" b="1" dirty="0"/>
          </a:p>
        </p:txBody>
      </p:sp>
      <p:sp>
        <p:nvSpPr>
          <p:cNvPr id="5" name="Прямоугольник 4"/>
          <p:cNvSpPr/>
          <p:nvPr/>
        </p:nvSpPr>
        <p:spPr>
          <a:xfrm>
            <a:off x="88306" y="2008489"/>
            <a:ext cx="11955566" cy="4441639"/>
          </a:xfrm>
          <a:prstGeom prst="rect">
            <a:avLst/>
          </a:prstGeom>
          <a:solidFill>
            <a:schemeClr val="accent1">
              <a:lumMod val="20000"/>
              <a:lumOff val="80000"/>
            </a:schemeClr>
          </a:solidFill>
        </p:spPr>
        <p:txBody>
          <a:bodyPr vert="horz" lIns="91440" tIns="45720" rIns="91440" bIns="45720" rtlCol="0" anchor="ctr">
            <a:noAutofit/>
          </a:bodyPr>
          <a:lstStyle/>
          <a:p>
            <a:pPr marL="342900" indent="-342900" algn="just">
              <a:spcBef>
                <a:spcPct val="0"/>
              </a:spcBef>
              <a:buFont typeface="Arial" panose="020B0604020202020204" pitchFamily="34" charset="0"/>
              <a:buChar char="•"/>
            </a:pPr>
            <a:r>
              <a:rPr lang="uk-UA" sz="2000" b="1" dirty="0">
                <a:latin typeface="+mj-lt"/>
                <a:ea typeface="+mj-ea"/>
                <a:cs typeface="+mj-cs"/>
              </a:rPr>
              <a:t>Правила проведення контрольних заходів повинні бути:</a:t>
            </a:r>
          </a:p>
          <a:p>
            <a:pPr marL="712788" indent="188913" algn="just">
              <a:spcBef>
                <a:spcPct val="0"/>
              </a:spcBef>
              <a:buFont typeface="+mj-lt"/>
              <a:buAutoNum type="arabicParenR"/>
            </a:pPr>
            <a:r>
              <a:rPr lang="uk-UA" sz="2000" b="1" dirty="0">
                <a:latin typeface="+mj-lt"/>
                <a:ea typeface="+mj-ea"/>
                <a:cs typeface="+mj-cs"/>
              </a:rPr>
              <a:t> чіткими  і  зрозумілими;  </a:t>
            </a:r>
          </a:p>
          <a:p>
            <a:pPr marL="712788" indent="188913" algn="just">
              <a:spcBef>
                <a:spcPct val="0"/>
              </a:spcBef>
              <a:buFont typeface="+mj-lt"/>
              <a:buAutoNum type="arabicParenR"/>
            </a:pPr>
            <a:r>
              <a:rPr lang="uk-UA" sz="2000" b="1" dirty="0">
                <a:latin typeface="+mj-lt"/>
                <a:ea typeface="+mj-ea"/>
                <a:cs typeface="+mj-cs"/>
              </a:rPr>
              <a:t> доступними  для  всіх  учасників  освітнього процесу; </a:t>
            </a:r>
          </a:p>
          <a:p>
            <a:pPr marL="712788" indent="188913" algn="just">
              <a:spcBef>
                <a:spcPct val="0"/>
              </a:spcBef>
              <a:buFont typeface="+mj-lt"/>
              <a:buAutoNum type="arabicParenR"/>
            </a:pPr>
            <a:r>
              <a:rPr lang="uk-UA" sz="2000" b="1" dirty="0">
                <a:latin typeface="+mj-lt"/>
                <a:ea typeface="+mj-ea"/>
                <a:cs typeface="+mj-cs"/>
              </a:rPr>
              <a:t> забезпечували  об’єктивність  екзаменаторів;</a:t>
            </a:r>
          </a:p>
          <a:p>
            <a:pPr marL="712788" indent="188913" algn="just">
              <a:spcBef>
                <a:spcPct val="0"/>
              </a:spcBef>
              <a:buFont typeface="+mj-lt"/>
              <a:buAutoNum type="arabicParenR"/>
            </a:pPr>
            <a:r>
              <a:rPr lang="uk-UA" sz="2000" b="1" dirty="0">
                <a:latin typeface="+mj-lt"/>
                <a:ea typeface="+mj-ea"/>
                <a:cs typeface="+mj-cs"/>
              </a:rPr>
              <a:t> включати процедури  оскарження  результатів  контрольних  заходів  та  їх  повторного проходження; </a:t>
            </a:r>
          </a:p>
          <a:p>
            <a:pPr marL="712788" indent="188913" algn="just">
              <a:spcBef>
                <a:spcPct val="0"/>
              </a:spcBef>
              <a:buFont typeface="+mj-lt"/>
              <a:buAutoNum type="arabicParenR"/>
            </a:pPr>
            <a:r>
              <a:rPr lang="uk-UA" sz="2000" b="1" dirty="0">
                <a:latin typeface="+mj-lt"/>
                <a:ea typeface="+mj-ea"/>
                <a:cs typeface="+mj-cs"/>
              </a:rPr>
              <a:t> послідовно дотримуватися під час реалізації ОП. </a:t>
            </a:r>
          </a:p>
          <a:p>
            <a:pPr marL="342900" indent="-342900" algn="just">
              <a:spcBef>
                <a:spcPct val="0"/>
              </a:spcBef>
              <a:buFont typeface="Arial" panose="020B0604020202020204" pitchFamily="34" charset="0"/>
              <a:buChar char="•"/>
            </a:pPr>
            <a:r>
              <a:rPr lang="uk-UA" sz="2000" b="1" dirty="0">
                <a:latin typeface="+mj-lt"/>
                <a:ea typeface="+mj-ea"/>
                <a:cs typeface="+mj-cs"/>
              </a:rPr>
              <a:t>Правила щодо об’єктивності екзаменаторів можуть передбачати анонімне оцінювання робіт, залучення зовнішніх екзаменаторів тощо. </a:t>
            </a:r>
          </a:p>
          <a:p>
            <a:pPr marL="342900" indent="-342900" algn="just">
              <a:spcBef>
                <a:spcPct val="0"/>
              </a:spcBef>
              <a:buFont typeface="Arial" panose="020B0604020202020204" pitchFamily="34" charset="0"/>
              <a:buChar char="•"/>
            </a:pPr>
            <a:r>
              <a:rPr lang="uk-UA" sz="2000" b="1" dirty="0">
                <a:latin typeface="+mj-lt"/>
                <a:ea typeface="+mj-ea"/>
                <a:cs typeface="+mj-cs"/>
              </a:rPr>
              <a:t>У контексті процедур оскарження здобувачі освіти мають мати реальну, а не  ілюзорну,  можливість  підняти  будь-яке  питання,  яке  стосується  процедури контрольних  заходів,  і  очікувати,  що  воно  буде  розглянуто  згідно  із  наперед визначеними процедурами.  Такі  самі міркування стосуються правил повторного проходження контрольних заходів. </a:t>
            </a:r>
          </a:p>
          <a:p>
            <a:pPr marL="342900" indent="-342900" algn="just">
              <a:spcBef>
                <a:spcPct val="0"/>
              </a:spcBef>
              <a:buFont typeface="Arial" panose="020B0604020202020204" pitchFamily="34" charset="0"/>
              <a:buChar char="•"/>
            </a:pPr>
            <a:r>
              <a:rPr lang="uk-UA" sz="2000" b="1" dirty="0">
                <a:latin typeface="+mj-lt"/>
                <a:ea typeface="+mj-ea"/>
                <a:cs typeface="+mj-cs"/>
              </a:rPr>
              <a:t>Під  час  з’ясування  відповідності цьому </a:t>
            </a:r>
            <a:r>
              <a:rPr lang="uk-UA" sz="2000" b="1" dirty="0" err="1">
                <a:latin typeface="+mj-lt"/>
                <a:ea typeface="+mj-ea"/>
                <a:cs typeface="+mj-cs"/>
              </a:rPr>
              <a:t>підкритерієві</a:t>
            </a:r>
            <a:r>
              <a:rPr lang="uk-UA" sz="2000" b="1" dirty="0">
                <a:latin typeface="+mj-lt"/>
                <a:ea typeface="+mj-ea"/>
                <a:cs typeface="+mj-cs"/>
              </a:rPr>
              <a:t> необхідно звертати увагу як на якість самих правил, так і на послідовність їхнього фактичного застосування. </a:t>
            </a:r>
          </a:p>
        </p:txBody>
      </p:sp>
      <p:pic>
        <p:nvPicPr>
          <p:cNvPr id="7" name="Рисунок 6"/>
          <p:cNvPicPr>
            <a:picLocks noChangeAspect="1"/>
          </p:cNvPicPr>
          <p:nvPr/>
        </p:nvPicPr>
        <p:blipFill rotWithShape="1">
          <a:blip r:embed="rId2">
            <a:extLst>
              <a:ext uri="{28A0092B-C50C-407E-A947-70E740481C1C}">
                <a14:useLocalDpi xmlns:a14="http://schemas.microsoft.com/office/drawing/2010/main" val="0"/>
              </a:ext>
            </a:extLst>
          </a:blip>
          <a:srcRect l="2833" t="2406" r="76322" b="71285"/>
          <a:stretch/>
        </p:blipFill>
        <p:spPr>
          <a:xfrm>
            <a:off x="11083896" y="0"/>
            <a:ext cx="683663" cy="876300"/>
          </a:xfrm>
          <a:prstGeom prst="rect">
            <a:avLst/>
          </a:prstGeom>
        </p:spPr>
      </p:pic>
      <p:sp>
        <p:nvSpPr>
          <p:cNvPr id="8" name="Прямоугольник 7"/>
          <p:cNvSpPr/>
          <p:nvPr/>
        </p:nvSpPr>
        <p:spPr>
          <a:xfrm>
            <a:off x="6469295" y="176540"/>
            <a:ext cx="4706705" cy="523220"/>
          </a:xfrm>
          <a:prstGeom prst="rect">
            <a:avLst/>
          </a:prstGeom>
        </p:spPr>
        <p:txBody>
          <a:bodyPr wrap="square">
            <a:spAutoFit/>
          </a:bodyPr>
          <a:lstStyle/>
          <a:p>
            <a:r>
              <a:rPr lang="uk-UA" sz="2800" b="1" dirty="0">
                <a:solidFill>
                  <a:schemeClr val="bg1"/>
                </a:solidFill>
              </a:rPr>
              <a:t>НУ «Запорізька політехніка»</a:t>
            </a:r>
            <a:endParaRPr lang="ru-RU" sz="2800" dirty="0">
              <a:solidFill>
                <a:schemeClr val="bg1"/>
              </a:solidFill>
            </a:endParaRPr>
          </a:p>
        </p:txBody>
      </p:sp>
      <p:sp>
        <p:nvSpPr>
          <p:cNvPr id="3" name="Номер слайда 2"/>
          <p:cNvSpPr>
            <a:spLocks noGrp="1"/>
          </p:cNvSpPr>
          <p:nvPr>
            <p:ph type="sldNum" sz="quarter" idx="12"/>
          </p:nvPr>
        </p:nvSpPr>
        <p:spPr/>
        <p:txBody>
          <a:bodyPr/>
          <a:lstStyle/>
          <a:p>
            <a:fld id="{9BE267BB-4AD8-4361-8BF1-B2F5492F9099}" type="slidenum">
              <a:rPr lang="ru-RU" smtClean="0"/>
              <a:t>31</a:t>
            </a:fld>
            <a:endParaRPr lang="ru-RU"/>
          </a:p>
        </p:txBody>
      </p:sp>
    </p:spTree>
    <p:extLst>
      <p:ext uri="{BB962C8B-B14F-4D97-AF65-F5344CB8AC3E}">
        <p14:creationId xmlns:p14="http://schemas.microsoft.com/office/powerpoint/2010/main" val="3864072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88304" y="1771805"/>
            <a:ext cx="11955566" cy="2439442"/>
          </a:xfrm>
        </p:spPr>
        <p:txBody>
          <a:bodyPr vert="horz" lIns="91440" tIns="45720" rIns="91440" bIns="45720" rtlCol="0" anchor="ctr">
            <a:noAutofit/>
          </a:bodyPr>
          <a:lstStyle/>
          <a:p>
            <a:pPr marL="2692400" indent="-2692400" algn="just">
              <a:buNone/>
            </a:pPr>
            <a:r>
              <a:rPr lang="uk-UA" sz="2600" b="1" i="1" dirty="0" err="1">
                <a:latin typeface="Times New Roman" panose="02020603050405020304" pitchFamily="18" charset="0"/>
                <a:cs typeface="Times New Roman" panose="02020603050405020304" pitchFamily="18" charset="0"/>
              </a:rPr>
              <a:t>Підкритерій</a:t>
            </a:r>
            <a:r>
              <a:rPr lang="uk-UA" sz="2600" b="1" i="1" dirty="0">
                <a:latin typeface="Times New Roman" panose="02020603050405020304" pitchFamily="18" charset="0"/>
                <a:cs typeface="Times New Roman" panose="02020603050405020304" pitchFamily="18" charset="0"/>
              </a:rPr>
              <a:t> 5.4  </a:t>
            </a:r>
            <a:r>
              <a:rPr lang="uk-UA" sz="2000" dirty="0">
                <a:latin typeface="Times New Roman" panose="02020603050405020304" pitchFamily="18" charset="0"/>
                <a:cs typeface="Times New Roman" panose="02020603050405020304" pitchFamily="18" charset="0"/>
              </a:rPr>
              <a:t>У закладі вищої освіти визначено чіткі та зрозумілі політику, стандарти і процедури дотримання академічної доброчесності, яких послідовно дотримуються всі учасники освітнього процесу під час реалізації освітньої програми. Заклад вищої освіти популяризує академічну доброчесність (насамперед через імплементацію цієї політики у внутрішню культуру якості) та використовує відповідні технологічні рішення як інструменти протидії порушенням академічної доброчесності.</a:t>
            </a:r>
          </a:p>
        </p:txBody>
      </p:sp>
      <p:sp>
        <p:nvSpPr>
          <p:cNvPr id="6" name="Заголовок 1"/>
          <p:cNvSpPr>
            <a:spLocks noGrp="1"/>
          </p:cNvSpPr>
          <p:nvPr>
            <p:ph type="title"/>
          </p:nvPr>
        </p:nvSpPr>
        <p:spPr>
          <a:xfrm>
            <a:off x="0" y="889232"/>
            <a:ext cx="12132178" cy="994764"/>
          </a:xfrm>
        </p:spPr>
        <p:txBody>
          <a:bodyPr vert="horz" lIns="91440" tIns="45720" rIns="91440" bIns="45720" rtlCol="0" anchor="ctr">
            <a:normAutofit fontScale="90000"/>
          </a:bodyPr>
          <a:lstStyle/>
          <a:p>
            <a:r>
              <a:rPr lang="uk-UA" sz="3600" b="1" dirty="0">
                <a:solidFill>
                  <a:srgbClr val="C00000"/>
                </a:solidFill>
              </a:rPr>
              <a:t>Критерій 5 </a:t>
            </a:r>
            <a:r>
              <a:rPr lang="uk-UA" sz="3600" b="1" dirty="0"/>
              <a:t>Контрольні заходи, оцінювання здобувачів вищої освіти та академічна доброчесність.</a:t>
            </a:r>
            <a:endParaRPr lang="ru-RU" sz="3600" b="1" dirty="0"/>
          </a:p>
        </p:txBody>
      </p:sp>
      <p:sp>
        <p:nvSpPr>
          <p:cNvPr id="2" name="Прямоугольник 1"/>
          <p:cNvSpPr/>
          <p:nvPr/>
        </p:nvSpPr>
        <p:spPr>
          <a:xfrm>
            <a:off x="189430" y="4281283"/>
            <a:ext cx="11753317" cy="1445281"/>
          </a:xfrm>
          <a:prstGeom prst="rect">
            <a:avLst/>
          </a:prstGeom>
          <a:solidFill>
            <a:schemeClr val="accent1">
              <a:lumMod val="20000"/>
              <a:lumOff val="80000"/>
            </a:schemeClr>
          </a:solidFill>
        </p:spPr>
        <p:txBody>
          <a:bodyPr vert="horz" lIns="91440" tIns="45720" rIns="91440" bIns="45720" rtlCol="0" anchor="ctr">
            <a:noAutofit/>
          </a:bodyPr>
          <a:lstStyle/>
          <a:p>
            <a:pPr marL="342900" indent="-342900" algn="just">
              <a:spcBef>
                <a:spcPct val="0"/>
              </a:spcBef>
              <a:buFont typeface="Arial" panose="020B0604020202020204" pitchFamily="34" charset="0"/>
              <a:buChar char="•"/>
            </a:pPr>
            <a:r>
              <a:rPr lang="uk-UA" sz="2000" b="1" dirty="0">
                <a:latin typeface="+mj-lt"/>
                <a:ea typeface="+mj-ea"/>
                <a:cs typeface="+mj-cs"/>
              </a:rPr>
              <a:t>Комплекс документів, які присвячені розбудові університетської системи забезпечення академічної  доброчесності;</a:t>
            </a:r>
          </a:p>
          <a:p>
            <a:pPr marL="342900" indent="-342900" algn="just">
              <a:spcBef>
                <a:spcPct val="0"/>
              </a:spcBef>
              <a:buFont typeface="Arial" panose="020B0604020202020204" pitchFamily="34" charset="0"/>
              <a:buChar char="•"/>
            </a:pPr>
            <a:r>
              <a:rPr lang="uk-UA" sz="2000" b="1" dirty="0">
                <a:latin typeface="+mj-lt"/>
                <a:ea typeface="+mj-ea"/>
                <a:cs typeface="+mj-cs"/>
              </a:rPr>
              <a:t>Положення про систему забезпечення НУ «Запорізька політехніка» якості освітньої діяльності та якості вищої освіти (системи внутрішнього забезпечення якості);</a:t>
            </a:r>
          </a:p>
          <a:p>
            <a:pPr marL="342900" indent="-342900" algn="just">
              <a:spcBef>
                <a:spcPct val="0"/>
              </a:spcBef>
              <a:buFont typeface="Arial" panose="020B0604020202020204" pitchFamily="34" charset="0"/>
              <a:buChar char="•"/>
            </a:pPr>
            <a:r>
              <a:rPr lang="uk-UA" sz="2000" b="1" dirty="0">
                <a:latin typeface="+mj-lt"/>
                <a:ea typeface="+mj-ea"/>
                <a:cs typeface="+mj-cs"/>
              </a:rPr>
              <a:t> </a:t>
            </a:r>
            <a:r>
              <a:rPr lang="en-US" sz="2000" dirty="0">
                <a:hlinkClick r:id="rId2"/>
              </a:rPr>
              <a:t>http://www.zntu.edu.ua/uploads/dept_nm/Polozhennia_pro_zabezpechennia_yakosti.pdf</a:t>
            </a:r>
            <a:endParaRPr lang="uk-UA" sz="2000" b="1" dirty="0">
              <a:latin typeface="+mj-lt"/>
              <a:ea typeface="+mj-ea"/>
              <a:cs typeface="+mj-cs"/>
            </a:endParaRPr>
          </a:p>
        </p:txBody>
      </p:sp>
      <p:sp>
        <p:nvSpPr>
          <p:cNvPr id="5" name="Прямоугольник 4"/>
          <p:cNvSpPr/>
          <p:nvPr/>
        </p:nvSpPr>
        <p:spPr>
          <a:xfrm>
            <a:off x="189429" y="5710019"/>
            <a:ext cx="11753317" cy="646331"/>
          </a:xfrm>
          <a:prstGeom prst="rect">
            <a:avLst/>
          </a:prstGeom>
        </p:spPr>
        <p:txBody>
          <a:bodyPr wrap="square">
            <a:spAutoFit/>
          </a:bodyPr>
          <a:lstStyle/>
          <a:p>
            <a:r>
              <a:rPr lang="ru-RU" dirty="0" err="1"/>
              <a:t>Положення</a:t>
            </a:r>
            <a:r>
              <a:rPr lang="ru-RU" dirty="0"/>
              <a:t> про </a:t>
            </a:r>
            <a:r>
              <a:rPr lang="ru-RU" dirty="0" err="1"/>
              <a:t>перевірку</a:t>
            </a:r>
            <a:r>
              <a:rPr lang="ru-RU" dirty="0"/>
              <a:t> в НУ «</a:t>
            </a:r>
            <a:r>
              <a:rPr lang="ru-RU" dirty="0" err="1"/>
              <a:t>Запорізька</a:t>
            </a:r>
            <a:r>
              <a:rPr lang="ru-RU" dirty="0"/>
              <a:t> </a:t>
            </a:r>
            <a:r>
              <a:rPr lang="ru-RU" dirty="0" err="1"/>
              <a:t>політехніка</a:t>
            </a:r>
            <a:r>
              <a:rPr lang="ru-RU" dirty="0"/>
              <a:t>» </a:t>
            </a:r>
            <a:r>
              <a:rPr lang="ru-RU" dirty="0" err="1"/>
              <a:t>кваліфікаційних</a:t>
            </a:r>
            <a:r>
              <a:rPr lang="ru-RU" dirty="0"/>
              <a:t> </a:t>
            </a:r>
            <a:r>
              <a:rPr lang="ru-RU" dirty="0" err="1"/>
              <a:t>випускних</a:t>
            </a:r>
            <a:r>
              <a:rPr lang="ru-RU" dirty="0"/>
              <a:t> </a:t>
            </a:r>
            <a:r>
              <a:rPr lang="ru-RU" dirty="0" err="1"/>
              <a:t>робіт</a:t>
            </a:r>
            <a:r>
              <a:rPr lang="ru-RU" dirty="0"/>
              <a:t> (</a:t>
            </a:r>
            <a:r>
              <a:rPr lang="ru-RU" dirty="0" err="1"/>
              <a:t>дипломних</a:t>
            </a:r>
            <a:r>
              <a:rPr lang="ru-RU" dirty="0"/>
              <a:t> </a:t>
            </a:r>
            <a:r>
              <a:rPr lang="ru-RU" dirty="0" err="1"/>
              <a:t>робіт</a:t>
            </a:r>
            <a:r>
              <a:rPr lang="ru-RU" dirty="0"/>
              <a:t>/</a:t>
            </a:r>
            <a:r>
              <a:rPr lang="ru-RU" dirty="0" err="1"/>
              <a:t>проектів</a:t>
            </a:r>
            <a:r>
              <a:rPr lang="ru-RU" dirty="0"/>
              <a:t>) </a:t>
            </a:r>
            <a:r>
              <a:rPr lang="ru-RU" dirty="0" err="1"/>
              <a:t>здобувачів</a:t>
            </a:r>
            <a:r>
              <a:rPr lang="ru-RU" dirty="0"/>
              <a:t> </a:t>
            </a:r>
            <a:r>
              <a:rPr lang="ru-RU" dirty="0" err="1"/>
              <a:t>вищої</a:t>
            </a:r>
            <a:r>
              <a:rPr lang="ru-RU" dirty="0"/>
              <a:t> </a:t>
            </a:r>
            <a:r>
              <a:rPr lang="ru-RU" dirty="0" err="1"/>
              <a:t>освіти</a:t>
            </a:r>
            <a:r>
              <a:rPr lang="ru-RU" dirty="0"/>
              <a:t> на </a:t>
            </a:r>
            <a:r>
              <a:rPr lang="ru-RU" dirty="0" err="1"/>
              <a:t>академічний</a:t>
            </a:r>
            <a:r>
              <a:rPr lang="ru-RU" dirty="0"/>
              <a:t> </a:t>
            </a:r>
            <a:r>
              <a:rPr lang="ru-RU" dirty="0" err="1"/>
              <a:t>плагіат</a:t>
            </a:r>
            <a:r>
              <a:rPr lang="ru-RU" dirty="0"/>
              <a:t>.</a:t>
            </a:r>
            <a:endParaRPr lang="en-US" dirty="0"/>
          </a:p>
        </p:txBody>
      </p:sp>
      <p:sp>
        <p:nvSpPr>
          <p:cNvPr id="7" name="Прямоугольник 6"/>
          <p:cNvSpPr/>
          <p:nvPr/>
        </p:nvSpPr>
        <p:spPr>
          <a:xfrm>
            <a:off x="2009190" y="6286314"/>
            <a:ext cx="8397551" cy="369332"/>
          </a:xfrm>
          <a:prstGeom prst="rect">
            <a:avLst/>
          </a:prstGeom>
        </p:spPr>
        <p:txBody>
          <a:bodyPr wrap="square">
            <a:spAutoFit/>
          </a:bodyPr>
          <a:lstStyle/>
          <a:p>
            <a:r>
              <a:rPr lang="en-US" dirty="0">
                <a:hlinkClick r:id="rId3"/>
              </a:rPr>
              <a:t>http://www.zntu.edu.ua/uploads/dept_nm/Polozhennia_pro_perevirku_na_plahiat.pdf</a:t>
            </a:r>
            <a:endParaRPr lang="en-US" dirty="0"/>
          </a:p>
        </p:txBody>
      </p:sp>
      <p:pic>
        <p:nvPicPr>
          <p:cNvPr id="8" name="Рисунок 7"/>
          <p:cNvPicPr>
            <a:picLocks noChangeAspect="1"/>
          </p:cNvPicPr>
          <p:nvPr/>
        </p:nvPicPr>
        <p:blipFill rotWithShape="1">
          <a:blip r:embed="rId4">
            <a:extLst>
              <a:ext uri="{28A0092B-C50C-407E-A947-70E740481C1C}">
                <a14:useLocalDpi xmlns:a14="http://schemas.microsoft.com/office/drawing/2010/main" val="0"/>
              </a:ext>
            </a:extLst>
          </a:blip>
          <a:srcRect l="2833" t="2406" r="76322" b="71285"/>
          <a:stretch/>
        </p:blipFill>
        <p:spPr>
          <a:xfrm>
            <a:off x="11083896" y="0"/>
            <a:ext cx="683663" cy="876300"/>
          </a:xfrm>
          <a:prstGeom prst="rect">
            <a:avLst/>
          </a:prstGeom>
        </p:spPr>
      </p:pic>
      <p:sp>
        <p:nvSpPr>
          <p:cNvPr id="9" name="Прямоугольник 8"/>
          <p:cNvSpPr/>
          <p:nvPr/>
        </p:nvSpPr>
        <p:spPr>
          <a:xfrm>
            <a:off x="6469295" y="176540"/>
            <a:ext cx="4706705" cy="523220"/>
          </a:xfrm>
          <a:prstGeom prst="rect">
            <a:avLst/>
          </a:prstGeom>
        </p:spPr>
        <p:txBody>
          <a:bodyPr wrap="square">
            <a:spAutoFit/>
          </a:bodyPr>
          <a:lstStyle/>
          <a:p>
            <a:r>
              <a:rPr lang="uk-UA" sz="2800" b="1" dirty="0">
                <a:solidFill>
                  <a:schemeClr val="bg1"/>
                </a:solidFill>
              </a:rPr>
              <a:t>НУ «Запорізька політехніка»</a:t>
            </a:r>
            <a:endParaRPr lang="ru-RU" sz="2800" dirty="0">
              <a:solidFill>
                <a:schemeClr val="bg1"/>
              </a:solidFill>
            </a:endParaRPr>
          </a:p>
        </p:txBody>
      </p:sp>
      <p:sp>
        <p:nvSpPr>
          <p:cNvPr id="11" name="Номер слайда 10"/>
          <p:cNvSpPr>
            <a:spLocks noGrp="1"/>
          </p:cNvSpPr>
          <p:nvPr>
            <p:ph type="sldNum" sz="quarter" idx="12"/>
          </p:nvPr>
        </p:nvSpPr>
        <p:spPr/>
        <p:txBody>
          <a:bodyPr/>
          <a:lstStyle/>
          <a:p>
            <a:fld id="{9BE267BB-4AD8-4361-8BF1-B2F5492F9099}" type="slidenum">
              <a:rPr lang="ru-RU" smtClean="0"/>
              <a:t>32</a:t>
            </a:fld>
            <a:endParaRPr lang="ru-RU"/>
          </a:p>
        </p:txBody>
      </p:sp>
    </p:spTree>
    <p:extLst>
      <p:ext uri="{BB962C8B-B14F-4D97-AF65-F5344CB8AC3E}">
        <p14:creationId xmlns:p14="http://schemas.microsoft.com/office/powerpoint/2010/main" val="36506053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02878" y="923010"/>
            <a:ext cx="11753317" cy="5798465"/>
          </a:xfrm>
          <a:prstGeom prst="rect">
            <a:avLst/>
          </a:prstGeom>
          <a:solidFill>
            <a:schemeClr val="accent1">
              <a:lumMod val="20000"/>
              <a:lumOff val="80000"/>
            </a:schemeClr>
          </a:solidFill>
        </p:spPr>
        <p:txBody>
          <a:bodyPr vert="horz" lIns="91440" tIns="45720" rIns="91440" bIns="45720" rtlCol="0" anchor="ctr">
            <a:noAutofit/>
          </a:bodyPr>
          <a:lstStyle/>
          <a:p>
            <a:pPr marL="342900" indent="-342900" algn="just">
              <a:spcBef>
                <a:spcPct val="0"/>
              </a:spcBef>
              <a:buFont typeface="Arial" panose="020B0604020202020204" pitchFamily="34" charset="0"/>
              <a:buChar char="•"/>
            </a:pPr>
            <a:r>
              <a:rPr lang="uk-UA" sz="2000" b="1" dirty="0">
                <a:latin typeface="+mj-lt"/>
                <a:ea typeface="+mj-ea"/>
                <a:cs typeface="+mj-cs"/>
              </a:rPr>
              <a:t>Забезпечення академічної доброчесності частина внутрішньої системи забезпечення якості ЗВО і передбачає, як мінімум, такі елементи: </a:t>
            </a:r>
          </a:p>
          <a:p>
            <a:pPr marL="457200" indent="255588" algn="just">
              <a:spcBef>
                <a:spcPct val="0"/>
              </a:spcBef>
              <a:buFont typeface="+mj-lt"/>
              <a:buAutoNum type="arabicParenR"/>
            </a:pPr>
            <a:r>
              <a:rPr lang="uk-UA" sz="2000" b="1" dirty="0">
                <a:latin typeface="+mj-lt"/>
                <a:ea typeface="+mj-ea"/>
                <a:cs typeface="+mj-cs"/>
              </a:rPr>
              <a:t> політику,  стандарти  та  внутрішню  нормативну  базу  ЗВО  з  цього  питання (</a:t>
            </a:r>
            <a:r>
              <a:rPr lang="uk-UA" sz="2000" i="1" dirty="0">
                <a:latin typeface="+mj-lt"/>
                <a:ea typeface="+mj-ea"/>
                <a:cs typeface="+mj-cs"/>
              </a:rPr>
              <a:t>механізми моніторингу дотримання академічної  доброчесності  (перевірка  письмових  робіт  з  метою  виявлення текстових  та  інших  запозичень  без  коректних  посилань,  </a:t>
            </a:r>
            <a:r>
              <a:rPr lang="uk-UA" sz="2000" i="1" dirty="0" err="1">
                <a:latin typeface="+mj-lt"/>
                <a:ea typeface="+mj-ea"/>
                <a:cs typeface="+mj-cs"/>
              </a:rPr>
              <a:t>peer</a:t>
            </a:r>
            <a:r>
              <a:rPr lang="uk-UA" sz="2000" i="1" dirty="0">
                <a:latin typeface="+mj-lt"/>
                <a:ea typeface="+mj-ea"/>
                <a:cs typeface="+mj-cs"/>
              </a:rPr>
              <a:t>  </a:t>
            </a:r>
            <a:r>
              <a:rPr lang="uk-UA" sz="2000" i="1" dirty="0" err="1">
                <a:latin typeface="+mj-lt"/>
                <a:ea typeface="+mj-ea"/>
                <a:cs typeface="+mj-cs"/>
              </a:rPr>
              <a:t>review</a:t>
            </a:r>
            <a:r>
              <a:rPr lang="uk-UA" sz="2000" i="1" dirty="0">
                <a:latin typeface="+mj-lt"/>
                <a:ea typeface="+mj-ea"/>
                <a:cs typeface="+mj-cs"/>
              </a:rPr>
              <a:t>  наукових текстів перед публікацією, анонімне опитування здобувачів вищої освіти щодо наявності/відсутності порушень академічної доброчесності тощо), а також дієві, зрозумілі та прозорі процедури реагування на такі порушення і притягнення до академічної відповідальності</a:t>
            </a:r>
            <a:r>
              <a:rPr lang="uk-UA" sz="2000" b="1" dirty="0">
                <a:latin typeface="+mj-lt"/>
                <a:ea typeface="+mj-ea"/>
                <a:cs typeface="+mj-cs"/>
              </a:rPr>
              <a:t>);  </a:t>
            </a:r>
          </a:p>
          <a:p>
            <a:pPr marL="457200" indent="255588" algn="just">
              <a:spcBef>
                <a:spcPct val="0"/>
              </a:spcBef>
              <a:buFont typeface="+mj-lt"/>
              <a:buAutoNum type="arabicParenR"/>
            </a:pPr>
            <a:r>
              <a:rPr lang="uk-UA" sz="2000" b="1" dirty="0">
                <a:latin typeface="+mj-lt"/>
                <a:ea typeface="+mj-ea"/>
                <a:cs typeface="+mj-cs"/>
              </a:rPr>
              <a:t> інституційне  забезпечення  –  наявність  окремого  структурного  підрозділу  (посадової особи), який (яка) опікується питаннями академічної доброчесності, або  чіткий  розподіл  відповідних  функцій  та  повноважень  між  наявними структурними  підрозділами  (</a:t>
            </a:r>
            <a:r>
              <a:rPr lang="uk-UA" sz="2000" i="1" dirty="0">
                <a:latin typeface="+mj-lt"/>
                <a:ea typeface="+mj-ea"/>
                <a:cs typeface="+mj-cs"/>
              </a:rPr>
              <a:t>посадовими  особами</a:t>
            </a:r>
            <a:r>
              <a:rPr lang="uk-UA" sz="2000" b="1" dirty="0">
                <a:latin typeface="+mj-lt"/>
                <a:ea typeface="+mj-ea"/>
                <a:cs typeface="+mj-cs"/>
              </a:rPr>
              <a:t>)  ЗВО;  </a:t>
            </a:r>
          </a:p>
          <a:p>
            <a:pPr marL="457200" indent="255588" algn="just">
              <a:spcBef>
                <a:spcPct val="0"/>
              </a:spcBef>
              <a:buFont typeface="+mj-lt"/>
              <a:buAutoNum type="arabicParenR"/>
            </a:pPr>
            <a:r>
              <a:rPr lang="uk-UA" sz="2000" b="1" dirty="0">
                <a:latin typeface="+mj-lt"/>
                <a:ea typeface="+mj-ea"/>
                <a:cs typeface="+mj-cs"/>
              </a:rPr>
              <a:t>  відповідні інформаційно-технологічні засоби. </a:t>
            </a:r>
          </a:p>
          <a:p>
            <a:pPr marL="342900" indent="-342900" algn="just">
              <a:spcBef>
                <a:spcPct val="0"/>
              </a:spcBef>
              <a:buFont typeface="Arial" panose="020B0604020202020204" pitchFamily="34" charset="0"/>
              <a:buChar char="•"/>
            </a:pPr>
            <a:endParaRPr lang="uk-UA" sz="2000" b="1" dirty="0">
              <a:latin typeface="+mj-lt"/>
              <a:ea typeface="+mj-ea"/>
              <a:cs typeface="+mj-cs"/>
            </a:endParaRPr>
          </a:p>
          <a:p>
            <a:pPr marL="342900" indent="-342900" algn="just">
              <a:spcBef>
                <a:spcPct val="0"/>
              </a:spcBef>
              <a:buFont typeface="Arial" panose="020B0604020202020204" pitchFamily="34" charset="0"/>
              <a:buChar char="•"/>
            </a:pPr>
            <a:r>
              <a:rPr lang="uk-UA" sz="2000" b="1" dirty="0">
                <a:latin typeface="+mj-lt"/>
                <a:ea typeface="+mj-ea"/>
                <a:cs typeface="+mj-cs"/>
              </a:rPr>
              <a:t>Здійснення  заходів  із  </a:t>
            </a:r>
            <a:r>
              <a:rPr lang="uk-UA" sz="2000" b="1" dirty="0" err="1">
                <a:latin typeface="+mj-lt"/>
                <a:ea typeface="+mj-ea"/>
                <a:cs typeface="+mj-cs"/>
              </a:rPr>
              <a:t>полуляризації</a:t>
            </a:r>
            <a:r>
              <a:rPr lang="uk-UA" sz="2000" b="1" dirty="0">
                <a:latin typeface="+mj-lt"/>
                <a:ea typeface="+mj-ea"/>
                <a:cs typeface="+mj-cs"/>
              </a:rPr>
              <a:t> академічної  доброчесності  серед  здобувачів  вищої  освіти, введення  в  ОП  окремих  ОК,  присвячених  академічній  доброчесності  та навичкам  академічного  письма,  реалізація  ЗВО  окремих  короткострокових навчальних модулів з цієї тематики тощо. </a:t>
            </a:r>
          </a:p>
          <a:p>
            <a:pPr marL="342900" indent="-342900" algn="just">
              <a:spcBef>
                <a:spcPct val="0"/>
              </a:spcBef>
              <a:buFont typeface="Arial" panose="020B0604020202020204" pitchFamily="34" charset="0"/>
              <a:buChar char="•"/>
            </a:pPr>
            <a:r>
              <a:rPr lang="uk-UA" sz="2000" b="1" dirty="0">
                <a:latin typeface="+mj-lt"/>
                <a:ea typeface="+mj-ea"/>
                <a:cs typeface="+mj-cs"/>
              </a:rPr>
              <a:t>Політика  «нульової  толерантності»  до  будь-яких  проявів  академічної </a:t>
            </a:r>
            <a:r>
              <a:rPr lang="uk-UA" sz="2000" b="1" dirty="0" err="1">
                <a:latin typeface="+mj-lt"/>
                <a:ea typeface="+mj-ea"/>
                <a:cs typeface="+mj-cs"/>
              </a:rPr>
              <a:t>недоброчесності</a:t>
            </a:r>
            <a:r>
              <a:rPr lang="uk-UA" sz="2000" b="1" dirty="0">
                <a:latin typeface="+mj-lt"/>
                <a:ea typeface="+mj-ea"/>
                <a:cs typeface="+mj-cs"/>
              </a:rPr>
              <a:t>. </a:t>
            </a:r>
          </a:p>
        </p:txBody>
      </p:sp>
      <p:pic>
        <p:nvPicPr>
          <p:cNvPr id="6" name="Рисунок 5"/>
          <p:cNvPicPr>
            <a:picLocks noChangeAspect="1"/>
          </p:cNvPicPr>
          <p:nvPr/>
        </p:nvPicPr>
        <p:blipFill rotWithShape="1">
          <a:blip r:embed="rId2">
            <a:extLst>
              <a:ext uri="{28A0092B-C50C-407E-A947-70E740481C1C}">
                <a14:useLocalDpi xmlns:a14="http://schemas.microsoft.com/office/drawing/2010/main" val="0"/>
              </a:ext>
            </a:extLst>
          </a:blip>
          <a:srcRect l="2833" t="2406" r="76322" b="71285"/>
          <a:stretch/>
        </p:blipFill>
        <p:spPr>
          <a:xfrm>
            <a:off x="11083896" y="0"/>
            <a:ext cx="683663" cy="876300"/>
          </a:xfrm>
          <a:prstGeom prst="rect">
            <a:avLst/>
          </a:prstGeom>
        </p:spPr>
      </p:pic>
      <p:sp>
        <p:nvSpPr>
          <p:cNvPr id="7" name="Прямоугольник 6"/>
          <p:cNvSpPr/>
          <p:nvPr/>
        </p:nvSpPr>
        <p:spPr>
          <a:xfrm>
            <a:off x="6469295" y="176540"/>
            <a:ext cx="4706705" cy="523220"/>
          </a:xfrm>
          <a:prstGeom prst="rect">
            <a:avLst/>
          </a:prstGeom>
        </p:spPr>
        <p:txBody>
          <a:bodyPr wrap="square">
            <a:spAutoFit/>
          </a:bodyPr>
          <a:lstStyle/>
          <a:p>
            <a:r>
              <a:rPr lang="uk-UA" sz="2800" b="1" dirty="0">
                <a:solidFill>
                  <a:schemeClr val="bg1"/>
                </a:solidFill>
              </a:rPr>
              <a:t>НУ «Запорізька політехніка»</a:t>
            </a:r>
            <a:endParaRPr lang="ru-RU" sz="2800" dirty="0">
              <a:solidFill>
                <a:schemeClr val="bg1"/>
              </a:solidFill>
            </a:endParaRPr>
          </a:p>
        </p:txBody>
      </p:sp>
      <p:sp>
        <p:nvSpPr>
          <p:cNvPr id="3" name="Номер слайда 2"/>
          <p:cNvSpPr>
            <a:spLocks noGrp="1"/>
          </p:cNvSpPr>
          <p:nvPr>
            <p:ph type="sldNum" sz="quarter" idx="12"/>
          </p:nvPr>
        </p:nvSpPr>
        <p:spPr/>
        <p:txBody>
          <a:bodyPr/>
          <a:lstStyle/>
          <a:p>
            <a:fld id="{9BE267BB-4AD8-4361-8BF1-B2F5492F9099}" type="slidenum">
              <a:rPr lang="ru-RU" smtClean="0"/>
              <a:t>33</a:t>
            </a:fld>
            <a:endParaRPr lang="ru-RU"/>
          </a:p>
        </p:txBody>
      </p:sp>
    </p:spTree>
    <p:extLst>
      <p:ext uri="{BB962C8B-B14F-4D97-AF65-F5344CB8AC3E}">
        <p14:creationId xmlns:p14="http://schemas.microsoft.com/office/powerpoint/2010/main" val="26898475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88306" y="1552441"/>
            <a:ext cx="11955566" cy="4281289"/>
          </a:xfrm>
        </p:spPr>
        <p:txBody>
          <a:bodyPr vert="horz" lIns="91440" tIns="45720" rIns="91440" bIns="45720" rtlCol="0" anchor="ctr">
            <a:noAutofit/>
          </a:bodyPr>
          <a:lstStyle/>
          <a:p>
            <a:pPr marL="2513013" indent="-2513013" algn="just">
              <a:lnSpc>
                <a:spcPct val="100000"/>
              </a:lnSpc>
              <a:spcBef>
                <a:spcPts val="0"/>
              </a:spcBef>
              <a:buNone/>
            </a:pPr>
            <a:r>
              <a:rPr lang="uk-UA" sz="2600" b="1" i="1" dirty="0" err="1">
                <a:latin typeface="Times New Roman" panose="02020603050405020304" pitchFamily="18" charset="0"/>
                <a:cs typeface="Times New Roman" panose="02020603050405020304" pitchFamily="18" charset="0"/>
              </a:rPr>
              <a:t>Підкритерій</a:t>
            </a:r>
            <a:r>
              <a:rPr lang="uk-UA" sz="2600" b="1" i="1" dirty="0">
                <a:latin typeface="Times New Roman" panose="02020603050405020304" pitchFamily="18" charset="0"/>
                <a:cs typeface="Times New Roman" panose="02020603050405020304" pitchFamily="18" charset="0"/>
              </a:rPr>
              <a:t> 6.1 </a:t>
            </a:r>
            <a:r>
              <a:rPr lang="uk-UA" sz="2600" dirty="0">
                <a:latin typeface="Times New Roman" panose="02020603050405020304" pitchFamily="18" charset="0"/>
                <a:cs typeface="Times New Roman" panose="02020603050405020304" pitchFamily="18" charset="0"/>
              </a:rPr>
              <a:t>Стосується відповідності академічної та/або професійної кваліфікації викладачів цілям та програмним РН. ЗВО добирає викладачів, виходячи із визначених цілей ОП. Кадрова автономія ЗВО означає, що саме заклад є відповідальним за рішення щодо викладання певної дисципліни певним викладачем. Водночас, ЗВО повинен мати раціональне пояснення щодо кожної дисципліни в термінах академічної або професійної кваліфікації викладача. Вимоги </a:t>
            </a:r>
            <a:r>
              <a:rPr lang="uk-UA" sz="2600" dirty="0" err="1">
                <a:latin typeface="Times New Roman" panose="02020603050405020304" pitchFamily="18" charset="0"/>
                <a:cs typeface="Times New Roman" panose="02020603050405020304" pitchFamily="18" charset="0"/>
              </a:rPr>
              <a:t>підкритерію</a:t>
            </a:r>
            <a:r>
              <a:rPr lang="uk-UA" sz="2600" dirty="0">
                <a:latin typeface="Times New Roman" panose="02020603050405020304" pitchFamily="18" charset="0"/>
                <a:cs typeface="Times New Roman" panose="02020603050405020304" pitchFamily="18" charset="0"/>
              </a:rPr>
              <a:t> 6.1 є вужчими, аніж вимоги щодо кваліфікації викладачів, викладені у Ліцензійних умовах провадження освітньої діяльності, затверджених постановою КМУ від 30 грудня 2015 р. № 1187 (зі змінами).</a:t>
            </a:r>
          </a:p>
        </p:txBody>
      </p:sp>
      <p:sp>
        <p:nvSpPr>
          <p:cNvPr id="4" name="Місце для номера слайда 3"/>
          <p:cNvSpPr>
            <a:spLocks noGrp="1"/>
          </p:cNvSpPr>
          <p:nvPr>
            <p:ph type="sldNum" sz="quarter" idx="12"/>
          </p:nvPr>
        </p:nvSpPr>
        <p:spPr/>
        <p:txBody>
          <a:bodyPr/>
          <a:lstStyle/>
          <a:p>
            <a:fld id="{9BE267BB-4AD8-4361-8BF1-B2F5492F9099}" type="slidenum">
              <a:rPr lang="ru-RU" smtClean="0"/>
              <a:pPr/>
              <a:t>34</a:t>
            </a:fld>
            <a:endParaRPr lang="ru-RU" dirty="0"/>
          </a:p>
        </p:txBody>
      </p:sp>
      <p:sp>
        <p:nvSpPr>
          <p:cNvPr id="6" name="Заголовок 1"/>
          <p:cNvSpPr>
            <a:spLocks noGrp="1"/>
          </p:cNvSpPr>
          <p:nvPr>
            <p:ph type="title"/>
          </p:nvPr>
        </p:nvSpPr>
        <p:spPr>
          <a:xfrm>
            <a:off x="0" y="889231"/>
            <a:ext cx="12132178" cy="614829"/>
          </a:xfrm>
        </p:spPr>
        <p:txBody>
          <a:bodyPr vert="horz" lIns="91440" tIns="45720" rIns="91440" bIns="45720" rtlCol="0" anchor="ctr">
            <a:normAutofit/>
          </a:bodyPr>
          <a:lstStyle/>
          <a:p>
            <a:r>
              <a:rPr lang="uk-UA" sz="3600" b="1" dirty="0">
                <a:solidFill>
                  <a:srgbClr val="C00000"/>
                </a:solidFill>
              </a:rPr>
              <a:t>Критерій</a:t>
            </a:r>
            <a:r>
              <a:rPr lang="uk-UA" sz="3700" b="1" dirty="0">
                <a:solidFill>
                  <a:srgbClr val="C00000"/>
                </a:solidFill>
              </a:rPr>
              <a:t> 6 </a:t>
            </a:r>
            <a:r>
              <a:rPr lang="uk-UA" sz="3700" b="1" dirty="0"/>
              <a:t>Людські ресурси</a:t>
            </a:r>
            <a:endParaRPr lang="ru-RU" sz="3700" b="1" dirty="0"/>
          </a:p>
        </p:txBody>
      </p:sp>
      <p:pic>
        <p:nvPicPr>
          <p:cNvPr id="5" name="Рисунок 4"/>
          <p:cNvPicPr>
            <a:picLocks noChangeAspect="1"/>
          </p:cNvPicPr>
          <p:nvPr/>
        </p:nvPicPr>
        <p:blipFill rotWithShape="1">
          <a:blip r:embed="rId3">
            <a:extLst>
              <a:ext uri="{28A0092B-C50C-407E-A947-70E740481C1C}">
                <a14:useLocalDpi xmlns:a14="http://schemas.microsoft.com/office/drawing/2010/main" val="0"/>
              </a:ext>
            </a:extLst>
          </a:blip>
          <a:srcRect l="2833" t="2406" r="76322" b="71285"/>
          <a:stretch/>
        </p:blipFill>
        <p:spPr>
          <a:xfrm>
            <a:off x="11083896" y="0"/>
            <a:ext cx="683663" cy="876300"/>
          </a:xfrm>
          <a:prstGeom prst="rect">
            <a:avLst/>
          </a:prstGeom>
        </p:spPr>
      </p:pic>
      <p:sp>
        <p:nvSpPr>
          <p:cNvPr id="7" name="Прямоугольник 6"/>
          <p:cNvSpPr/>
          <p:nvPr/>
        </p:nvSpPr>
        <p:spPr>
          <a:xfrm>
            <a:off x="6469295" y="176540"/>
            <a:ext cx="4706705" cy="523220"/>
          </a:xfrm>
          <a:prstGeom prst="rect">
            <a:avLst/>
          </a:prstGeom>
        </p:spPr>
        <p:txBody>
          <a:bodyPr wrap="square">
            <a:spAutoFit/>
          </a:bodyPr>
          <a:lstStyle/>
          <a:p>
            <a:r>
              <a:rPr lang="uk-UA" sz="2800" b="1" dirty="0">
                <a:solidFill>
                  <a:schemeClr val="bg1"/>
                </a:solidFill>
              </a:rPr>
              <a:t>НУ «Запорізька політехніка»</a:t>
            </a:r>
            <a:endParaRPr lang="ru-RU" sz="2800" dirty="0">
              <a:solidFill>
                <a:schemeClr val="bg1"/>
              </a:solidFill>
            </a:endParaRPr>
          </a:p>
        </p:txBody>
      </p:sp>
      <p:sp>
        <p:nvSpPr>
          <p:cNvPr id="2" name="Прямоугольник 1"/>
          <p:cNvSpPr/>
          <p:nvPr/>
        </p:nvSpPr>
        <p:spPr>
          <a:xfrm>
            <a:off x="5466767" y="6104214"/>
            <a:ext cx="5801973" cy="369332"/>
          </a:xfrm>
          <a:prstGeom prst="rect">
            <a:avLst/>
          </a:prstGeom>
        </p:spPr>
        <p:txBody>
          <a:bodyPr wrap="none">
            <a:spAutoFit/>
          </a:bodyPr>
          <a:lstStyle/>
          <a:p>
            <a:r>
              <a:rPr lang="uk-UA" dirty="0">
                <a:hlinkClick r:id="rId4"/>
              </a:rPr>
              <a:t>(</a:t>
            </a:r>
            <a:r>
              <a:rPr lang="en-US" dirty="0">
                <a:hlinkClick r:id="rId4"/>
              </a:rPr>
              <a:t>https://zakon.rada.gov.ua/laws/show/1187-2015-%D0%BF</a:t>
            </a:r>
            <a:r>
              <a:rPr lang="uk-UA" dirty="0"/>
              <a:t>)</a:t>
            </a:r>
            <a:endParaRPr lang="en-US" dirty="0"/>
          </a:p>
        </p:txBody>
      </p:sp>
      <p:sp>
        <p:nvSpPr>
          <p:cNvPr id="8" name="Прямоугольник 7"/>
          <p:cNvSpPr/>
          <p:nvPr/>
        </p:nvSpPr>
        <p:spPr>
          <a:xfrm>
            <a:off x="88306" y="5965715"/>
            <a:ext cx="5532773" cy="646331"/>
          </a:xfrm>
          <a:prstGeom prst="rect">
            <a:avLst/>
          </a:prstGeom>
        </p:spPr>
        <p:txBody>
          <a:bodyPr wrap="square">
            <a:spAutoFit/>
          </a:bodyPr>
          <a:lstStyle/>
          <a:p>
            <a:r>
              <a:rPr lang="ru-RU" b="1" dirty="0">
                <a:solidFill>
                  <a:srgbClr val="333333"/>
                </a:solidFill>
                <a:latin typeface="Roboto"/>
              </a:rPr>
              <a:t>Про </a:t>
            </a:r>
            <a:r>
              <a:rPr lang="ru-RU" b="1" dirty="0" err="1">
                <a:solidFill>
                  <a:srgbClr val="333333"/>
                </a:solidFill>
                <a:latin typeface="Roboto"/>
              </a:rPr>
              <a:t>затвердження</a:t>
            </a:r>
            <a:r>
              <a:rPr lang="ru-RU" b="1" dirty="0">
                <a:solidFill>
                  <a:srgbClr val="333333"/>
                </a:solidFill>
                <a:latin typeface="Roboto"/>
              </a:rPr>
              <a:t> </a:t>
            </a:r>
            <a:r>
              <a:rPr lang="ru-RU" b="1" dirty="0" err="1">
                <a:solidFill>
                  <a:srgbClr val="333333"/>
                </a:solidFill>
                <a:latin typeface="Roboto"/>
              </a:rPr>
              <a:t>Ліцензійних</a:t>
            </a:r>
            <a:r>
              <a:rPr lang="ru-RU" b="1" dirty="0">
                <a:solidFill>
                  <a:srgbClr val="333333"/>
                </a:solidFill>
                <a:latin typeface="Roboto"/>
              </a:rPr>
              <a:t> умов </a:t>
            </a:r>
            <a:r>
              <a:rPr lang="ru-RU" b="1" dirty="0" err="1">
                <a:solidFill>
                  <a:srgbClr val="333333"/>
                </a:solidFill>
                <a:latin typeface="Roboto"/>
              </a:rPr>
              <a:t>провадження</a:t>
            </a:r>
            <a:r>
              <a:rPr lang="ru-RU" b="1" dirty="0">
                <a:solidFill>
                  <a:srgbClr val="333333"/>
                </a:solidFill>
                <a:latin typeface="Roboto"/>
              </a:rPr>
              <a:t> </a:t>
            </a:r>
            <a:r>
              <a:rPr lang="ru-RU" b="1" dirty="0" err="1">
                <a:solidFill>
                  <a:srgbClr val="333333"/>
                </a:solidFill>
                <a:latin typeface="Roboto"/>
              </a:rPr>
              <a:t>освітньої</a:t>
            </a:r>
            <a:r>
              <a:rPr lang="ru-RU" b="1" dirty="0">
                <a:solidFill>
                  <a:srgbClr val="333333"/>
                </a:solidFill>
                <a:latin typeface="Roboto"/>
              </a:rPr>
              <a:t> </a:t>
            </a:r>
            <a:r>
              <a:rPr lang="ru-RU" b="1" dirty="0" err="1">
                <a:solidFill>
                  <a:srgbClr val="333333"/>
                </a:solidFill>
                <a:latin typeface="Roboto"/>
              </a:rPr>
              <a:t>діяльності</a:t>
            </a:r>
            <a:r>
              <a:rPr lang="ru-RU" b="1" dirty="0">
                <a:solidFill>
                  <a:srgbClr val="333333"/>
                </a:solidFill>
                <a:latin typeface="Roboto"/>
              </a:rPr>
              <a:t> (п27, 28, 29)</a:t>
            </a:r>
            <a:endParaRPr lang="ru-RU" b="1" i="0" dirty="0">
              <a:solidFill>
                <a:srgbClr val="333333"/>
              </a:solidFill>
              <a:effectLst/>
              <a:latin typeface="Roboto"/>
            </a:endParaRPr>
          </a:p>
        </p:txBody>
      </p:sp>
      <p:cxnSp>
        <p:nvCxnSpPr>
          <p:cNvPr id="10" name="Прямая соединительная линия 9"/>
          <p:cNvCxnSpPr/>
          <p:nvPr/>
        </p:nvCxnSpPr>
        <p:spPr>
          <a:xfrm>
            <a:off x="88306" y="5965715"/>
            <a:ext cx="11955566"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43125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p:cNvSpPr>
            <a:spLocks noGrp="1"/>
          </p:cNvSpPr>
          <p:nvPr>
            <p:ph type="title"/>
          </p:nvPr>
        </p:nvSpPr>
        <p:spPr>
          <a:xfrm>
            <a:off x="0" y="889231"/>
            <a:ext cx="12132178" cy="614829"/>
          </a:xfrm>
        </p:spPr>
        <p:txBody>
          <a:bodyPr vert="horz" lIns="91440" tIns="45720" rIns="91440" bIns="45720" rtlCol="0" anchor="ctr">
            <a:normAutofit/>
          </a:bodyPr>
          <a:lstStyle/>
          <a:p>
            <a:r>
              <a:rPr lang="uk-UA" sz="3600" b="1" dirty="0">
                <a:solidFill>
                  <a:srgbClr val="C00000"/>
                </a:solidFill>
              </a:rPr>
              <a:t>Критерій</a:t>
            </a:r>
            <a:r>
              <a:rPr lang="uk-UA" sz="3700" b="1" dirty="0">
                <a:solidFill>
                  <a:srgbClr val="C00000"/>
                </a:solidFill>
              </a:rPr>
              <a:t> 6 </a:t>
            </a:r>
            <a:r>
              <a:rPr lang="uk-UA" sz="3700" b="1" dirty="0"/>
              <a:t>Людські ресурси</a:t>
            </a:r>
            <a:endParaRPr lang="ru-RU" sz="3700" b="1" dirty="0"/>
          </a:p>
        </p:txBody>
      </p:sp>
      <p:sp>
        <p:nvSpPr>
          <p:cNvPr id="7" name="Прямоугольник 6"/>
          <p:cNvSpPr/>
          <p:nvPr/>
        </p:nvSpPr>
        <p:spPr>
          <a:xfrm>
            <a:off x="147202" y="1504060"/>
            <a:ext cx="11837773" cy="4852290"/>
          </a:xfrm>
          <a:prstGeom prst="rect">
            <a:avLst/>
          </a:prstGeom>
          <a:solidFill>
            <a:schemeClr val="accent1">
              <a:lumMod val="20000"/>
              <a:lumOff val="80000"/>
            </a:schemeClr>
          </a:solidFill>
        </p:spPr>
        <p:txBody>
          <a:bodyPr vert="horz" lIns="91440" tIns="45720" rIns="91440" bIns="45720" rtlCol="0" anchor="ctr">
            <a:noAutofit/>
          </a:bodyPr>
          <a:lstStyle/>
          <a:p>
            <a:pPr marL="342900" indent="-342900" algn="just">
              <a:spcBef>
                <a:spcPct val="0"/>
              </a:spcBef>
              <a:buFont typeface="Arial" panose="020B0604020202020204" pitchFamily="34" charset="0"/>
              <a:buChar char="•"/>
            </a:pPr>
            <a:r>
              <a:rPr lang="uk-UA" sz="2000" b="1" dirty="0">
                <a:latin typeface="+mj-lt"/>
                <a:ea typeface="+mj-ea"/>
                <a:cs typeface="+mj-cs"/>
              </a:rPr>
              <a:t>Цей </a:t>
            </a:r>
            <a:r>
              <a:rPr lang="uk-UA" sz="2000" b="1" dirty="0" err="1">
                <a:latin typeface="+mj-lt"/>
                <a:ea typeface="+mj-ea"/>
                <a:cs typeface="+mj-cs"/>
              </a:rPr>
              <a:t>підкритерій</a:t>
            </a:r>
            <a:r>
              <a:rPr lang="uk-UA" sz="2000" b="1" dirty="0">
                <a:latin typeface="+mj-lt"/>
                <a:ea typeface="+mj-ea"/>
                <a:cs typeface="+mj-cs"/>
              </a:rPr>
              <a:t> слідує принципові </a:t>
            </a:r>
            <a:r>
              <a:rPr lang="uk-UA" sz="2000" b="1" i="1" dirty="0" err="1">
                <a:latin typeface="+mj-lt"/>
                <a:ea typeface="+mj-ea"/>
                <a:cs typeface="+mj-cs"/>
              </a:rPr>
              <a:t>fitness</a:t>
            </a:r>
            <a:r>
              <a:rPr lang="uk-UA" sz="2000" b="1" i="1" dirty="0">
                <a:latin typeface="+mj-lt"/>
                <a:ea typeface="+mj-ea"/>
                <a:cs typeface="+mj-cs"/>
              </a:rPr>
              <a:t> </a:t>
            </a:r>
            <a:r>
              <a:rPr lang="uk-UA" sz="2000" b="1" i="1" dirty="0" err="1">
                <a:latin typeface="+mj-lt"/>
                <a:ea typeface="+mj-ea"/>
                <a:cs typeface="+mj-cs"/>
              </a:rPr>
              <a:t>for</a:t>
            </a:r>
            <a:r>
              <a:rPr lang="uk-UA" sz="2000" b="1" i="1" dirty="0">
                <a:latin typeface="+mj-lt"/>
                <a:ea typeface="+mj-ea"/>
                <a:cs typeface="+mj-cs"/>
              </a:rPr>
              <a:t> </a:t>
            </a:r>
            <a:r>
              <a:rPr lang="uk-UA" sz="2000" b="1" i="1" dirty="0" err="1">
                <a:latin typeface="+mj-lt"/>
                <a:ea typeface="+mj-ea"/>
                <a:cs typeface="+mj-cs"/>
              </a:rPr>
              <a:t>pupose</a:t>
            </a:r>
            <a:r>
              <a:rPr lang="uk-UA" sz="2000" b="1" dirty="0">
                <a:latin typeface="+mj-lt"/>
                <a:ea typeface="+mj-ea"/>
                <a:cs typeface="+mj-cs"/>
              </a:rPr>
              <a:t>, вимагаючи, щоб ЗВО добирав викладачів, виходячи із визначених цілей ОП (</a:t>
            </a:r>
            <a:r>
              <a:rPr lang="uk-UA" sz="2000" i="1" dirty="0">
                <a:latin typeface="+mj-lt"/>
                <a:ea typeface="+mj-ea"/>
                <a:cs typeface="+mj-cs"/>
              </a:rPr>
              <a:t>а не навпаки</a:t>
            </a:r>
            <a:r>
              <a:rPr lang="uk-UA" sz="2000" b="1" dirty="0">
                <a:latin typeface="+mj-lt"/>
                <a:ea typeface="+mj-ea"/>
                <a:cs typeface="+mj-cs"/>
              </a:rPr>
              <a:t>).</a:t>
            </a:r>
          </a:p>
          <a:p>
            <a:pPr marL="342900" indent="-342900" algn="just">
              <a:spcBef>
                <a:spcPct val="0"/>
              </a:spcBef>
              <a:buFont typeface="Arial" panose="020B0604020202020204" pitchFamily="34" charset="0"/>
              <a:buChar char="•"/>
            </a:pPr>
            <a:endParaRPr lang="uk-UA" sz="2000" b="1" dirty="0">
              <a:latin typeface="+mj-lt"/>
              <a:ea typeface="+mj-ea"/>
              <a:cs typeface="+mj-cs"/>
            </a:endParaRPr>
          </a:p>
          <a:p>
            <a:pPr marL="342900" indent="-342900" algn="just">
              <a:spcBef>
                <a:spcPct val="0"/>
              </a:spcBef>
              <a:buFont typeface="Arial" panose="020B0604020202020204" pitchFamily="34" charset="0"/>
              <a:buChar char="•"/>
            </a:pPr>
            <a:r>
              <a:rPr lang="uk-UA" sz="2000" b="1" dirty="0">
                <a:latin typeface="+mj-lt"/>
                <a:ea typeface="+mj-ea"/>
                <a:cs typeface="+mj-cs"/>
              </a:rPr>
              <a:t>У відомостях про </a:t>
            </a:r>
            <a:r>
              <a:rPr lang="uk-UA" sz="2000" b="1" dirty="0" err="1">
                <a:latin typeface="+mj-lt"/>
                <a:ea typeface="+mj-ea"/>
                <a:cs typeface="+mj-cs"/>
              </a:rPr>
              <a:t>самооцінювання</a:t>
            </a:r>
            <a:r>
              <a:rPr lang="uk-UA" sz="2000" b="1" dirty="0">
                <a:latin typeface="+mj-lt"/>
                <a:ea typeface="+mj-ea"/>
                <a:cs typeface="+mj-cs"/>
              </a:rPr>
              <a:t> ЗВО обґрунтовує відповідність викладачів тим дисциплінам, які вони викладають. У свою чергу, дисципліни співвідносяться з відповідними програмними РН під час аналізу </a:t>
            </a:r>
            <a:r>
              <a:rPr lang="uk-UA" sz="2000" b="1" dirty="0" err="1">
                <a:latin typeface="+mj-lt"/>
                <a:ea typeface="+mj-ea"/>
                <a:cs typeface="+mj-cs"/>
              </a:rPr>
              <a:t>підкритерію</a:t>
            </a:r>
            <a:r>
              <a:rPr lang="uk-UA" sz="2000" b="1" dirty="0">
                <a:latin typeface="+mj-lt"/>
                <a:ea typeface="+mj-ea"/>
                <a:cs typeface="+mj-cs"/>
              </a:rPr>
              <a:t> 2.2.</a:t>
            </a:r>
          </a:p>
          <a:p>
            <a:pPr marL="342900" indent="-342900" algn="just">
              <a:spcBef>
                <a:spcPct val="0"/>
              </a:spcBef>
              <a:buFont typeface="Arial" panose="020B0604020202020204" pitchFamily="34" charset="0"/>
              <a:buChar char="•"/>
            </a:pPr>
            <a:endParaRPr lang="uk-UA" sz="2000" b="1" dirty="0">
              <a:latin typeface="+mj-lt"/>
              <a:ea typeface="+mj-ea"/>
              <a:cs typeface="+mj-cs"/>
            </a:endParaRPr>
          </a:p>
          <a:p>
            <a:pPr marL="342900" indent="-342900" algn="just">
              <a:spcBef>
                <a:spcPct val="0"/>
              </a:spcBef>
              <a:buFont typeface="Arial" panose="020B0604020202020204" pitchFamily="34" charset="0"/>
              <a:buChar char="•"/>
            </a:pPr>
            <a:r>
              <a:rPr lang="uk-UA" sz="2000" b="1" dirty="0">
                <a:latin typeface="+mj-lt"/>
                <a:ea typeface="+mj-ea"/>
                <a:cs typeface="+mj-cs"/>
              </a:rPr>
              <a:t>Кадрова автономія ЗВО означає, що саме заклад є відповідальним за рішення щодо викладання певної дисципліни певним викладачем. Водночас, ЗВО повинен мати раціональне пояснення щодо кожної дисципліни а термінах академічної або професійної кваліфікації викладача.</a:t>
            </a:r>
          </a:p>
          <a:p>
            <a:pPr marL="342900" indent="-342900" algn="just">
              <a:spcBef>
                <a:spcPct val="0"/>
              </a:spcBef>
              <a:buFont typeface="Arial" panose="020B0604020202020204" pitchFamily="34" charset="0"/>
              <a:buChar char="•"/>
            </a:pPr>
            <a:endParaRPr lang="uk-UA" sz="2000" b="1" dirty="0">
              <a:latin typeface="+mj-lt"/>
              <a:ea typeface="+mj-ea"/>
              <a:cs typeface="+mj-cs"/>
            </a:endParaRPr>
          </a:p>
          <a:p>
            <a:pPr marL="342900" indent="-342900" algn="just">
              <a:spcBef>
                <a:spcPct val="0"/>
              </a:spcBef>
              <a:buFont typeface="Arial" panose="020B0604020202020204" pitchFamily="34" charset="0"/>
              <a:buChar char="•"/>
            </a:pPr>
            <a:r>
              <a:rPr lang="uk-UA" sz="2000" b="1" dirty="0">
                <a:latin typeface="+mj-lt"/>
                <a:ea typeface="+mj-ea"/>
                <a:cs typeface="+mj-cs"/>
              </a:rPr>
              <a:t>Оскільки </a:t>
            </a:r>
            <a:r>
              <a:rPr lang="uk-UA" sz="2000" b="1" dirty="0" err="1">
                <a:latin typeface="+mj-lt"/>
                <a:ea typeface="+mj-ea"/>
                <a:cs typeface="+mj-cs"/>
              </a:rPr>
              <a:t>підкритерій</a:t>
            </a:r>
            <a:r>
              <a:rPr lang="uk-UA" sz="2000" b="1" dirty="0">
                <a:latin typeface="+mj-lt"/>
                <a:ea typeface="+mj-ea"/>
                <a:cs typeface="+mj-cs"/>
              </a:rPr>
              <a:t> 6.1 вимагає співвіднесення викладачів і дисциплін, такий набір формалізованих критеріїв у цьому контексті недостатній. Тож, питання щодо відповідності певного викладача певній дисципліні є предметом оцінки експертної групи, ґрунтуючись на індивідуальному підході та беручи до уваги надані ЗВО пояснення.</a:t>
            </a:r>
          </a:p>
        </p:txBody>
      </p:sp>
      <p:pic>
        <p:nvPicPr>
          <p:cNvPr id="5" name="Рисунок 4"/>
          <p:cNvPicPr>
            <a:picLocks noChangeAspect="1"/>
          </p:cNvPicPr>
          <p:nvPr/>
        </p:nvPicPr>
        <p:blipFill rotWithShape="1">
          <a:blip r:embed="rId2">
            <a:extLst>
              <a:ext uri="{28A0092B-C50C-407E-A947-70E740481C1C}">
                <a14:useLocalDpi xmlns:a14="http://schemas.microsoft.com/office/drawing/2010/main" val="0"/>
              </a:ext>
            </a:extLst>
          </a:blip>
          <a:srcRect l="2833" t="2406" r="76322" b="71285"/>
          <a:stretch/>
        </p:blipFill>
        <p:spPr>
          <a:xfrm>
            <a:off x="11083896" y="0"/>
            <a:ext cx="683663" cy="876300"/>
          </a:xfrm>
          <a:prstGeom prst="rect">
            <a:avLst/>
          </a:prstGeom>
        </p:spPr>
      </p:pic>
      <p:sp>
        <p:nvSpPr>
          <p:cNvPr id="8" name="Прямоугольник 7"/>
          <p:cNvSpPr/>
          <p:nvPr/>
        </p:nvSpPr>
        <p:spPr>
          <a:xfrm>
            <a:off x="6469295" y="176540"/>
            <a:ext cx="4706705" cy="523220"/>
          </a:xfrm>
          <a:prstGeom prst="rect">
            <a:avLst/>
          </a:prstGeom>
        </p:spPr>
        <p:txBody>
          <a:bodyPr wrap="square">
            <a:spAutoFit/>
          </a:bodyPr>
          <a:lstStyle/>
          <a:p>
            <a:r>
              <a:rPr lang="uk-UA" sz="2800" b="1" dirty="0">
                <a:solidFill>
                  <a:schemeClr val="bg1"/>
                </a:solidFill>
              </a:rPr>
              <a:t>НУ «Запорізька політехніка»</a:t>
            </a:r>
            <a:endParaRPr lang="ru-RU" sz="2800" dirty="0">
              <a:solidFill>
                <a:schemeClr val="bg1"/>
              </a:solidFill>
            </a:endParaRPr>
          </a:p>
        </p:txBody>
      </p:sp>
      <p:sp>
        <p:nvSpPr>
          <p:cNvPr id="3" name="Номер слайда 2"/>
          <p:cNvSpPr>
            <a:spLocks noGrp="1"/>
          </p:cNvSpPr>
          <p:nvPr>
            <p:ph type="sldNum" sz="quarter" idx="12"/>
          </p:nvPr>
        </p:nvSpPr>
        <p:spPr/>
        <p:txBody>
          <a:bodyPr/>
          <a:lstStyle/>
          <a:p>
            <a:fld id="{9BE267BB-4AD8-4361-8BF1-B2F5492F9099}" type="slidenum">
              <a:rPr lang="ru-RU" smtClean="0"/>
              <a:t>35</a:t>
            </a:fld>
            <a:endParaRPr lang="ru-RU"/>
          </a:p>
        </p:txBody>
      </p:sp>
    </p:spTree>
    <p:extLst>
      <p:ext uri="{BB962C8B-B14F-4D97-AF65-F5344CB8AC3E}">
        <p14:creationId xmlns:p14="http://schemas.microsoft.com/office/powerpoint/2010/main" val="11715952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88306" y="1552442"/>
            <a:ext cx="11955566" cy="2546807"/>
          </a:xfrm>
        </p:spPr>
        <p:txBody>
          <a:bodyPr vert="horz" lIns="91440" tIns="45720" rIns="91440" bIns="45720" rtlCol="0" anchor="ctr">
            <a:noAutofit/>
          </a:bodyPr>
          <a:lstStyle/>
          <a:p>
            <a:pPr marL="2513013" indent="-2513013" algn="just">
              <a:lnSpc>
                <a:spcPct val="100000"/>
              </a:lnSpc>
              <a:spcBef>
                <a:spcPts val="0"/>
              </a:spcBef>
              <a:buNone/>
            </a:pPr>
            <a:r>
              <a:rPr lang="uk-UA" sz="2400" b="1" i="1" dirty="0" err="1">
                <a:latin typeface="Times New Roman" panose="02020603050405020304" pitchFamily="18" charset="0"/>
                <a:cs typeface="Times New Roman" panose="02020603050405020304" pitchFamily="18" charset="0"/>
              </a:rPr>
              <a:t>Підкритерій</a:t>
            </a:r>
            <a:r>
              <a:rPr lang="uk-UA" sz="2400" b="1" i="1" dirty="0">
                <a:latin typeface="Times New Roman" panose="02020603050405020304" pitchFamily="18" charset="0"/>
                <a:cs typeface="Times New Roman" panose="02020603050405020304" pitchFamily="18" charset="0"/>
              </a:rPr>
              <a:t> 6.2 </a:t>
            </a:r>
            <a:r>
              <a:rPr lang="uk-UA" sz="2400" dirty="0">
                <a:latin typeface="Times New Roman" panose="02020603050405020304" pitchFamily="18" charset="0"/>
                <a:cs typeface="Times New Roman" panose="02020603050405020304" pitchFamily="18" charset="0"/>
              </a:rPr>
              <a:t>Стосується процедур конкурсного добору викладачів. ЗВО має продемонструвати, що під час проведення конкурсу на посади викладачів саме їхній професіоналізм та спроможність забезпечити викладання відповідно до цілей ОП, а не будь-які інші міркування, є вирішальними для результатів конкурсного добору. Якщо ці критерії добору є формально зафіксованими, ЗВО має продемонструвати, що вони дійсно втілюються в інституційну практику.</a:t>
            </a:r>
          </a:p>
        </p:txBody>
      </p:sp>
      <p:sp>
        <p:nvSpPr>
          <p:cNvPr id="6" name="Заголовок 1"/>
          <p:cNvSpPr>
            <a:spLocks noGrp="1"/>
          </p:cNvSpPr>
          <p:nvPr>
            <p:ph type="title"/>
          </p:nvPr>
        </p:nvSpPr>
        <p:spPr>
          <a:xfrm>
            <a:off x="0" y="889231"/>
            <a:ext cx="12132178" cy="614829"/>
          </a:xfrm>
        </p:spPr>
        <p:txBody>
          <a:bodyPr vert="horz" lIns="91440" tIns="45720" rIns="91440" bIns="45720" rtlCol="0" anchor="ctr">
            <a:normAutofit/>
          </a:bodyPr>
          <a:lstStyle/>
          <a:p>
            <a:r>
              <a:rPr lang="uk-UA" sz="3600" b="1" dirty="0">
                <a:solidFill>
                  <a:srgbClr val="C00000"/>
                </a:solidFill>
              </a:rPr>
              <a:t>Критерій 6 </a:t>
            </a:r>
            <a:r>
              <a:rPr lang="uk-UA" sz="3600" b="1" dirty="0"/>
              <a:t>Людські ресурси</a:t>
            </a:r>
            <a:endParaRPr lang="ru-RU" sz="3600" b="1" dirty="0"/>
          </a:p>
        </p:txBody>
      </p:sp>
      <p:sp>
        <p:nvSpPr>
          <p:cNvPr id="2" name="Прямоугольник 1"/>
          <p:cNvSpPr/>
          <p:nvPr/>
        </p:nvSpPr>
        <p:spPr>
          <a:xfrm>
            <a:off x="131849" y="4259701"/>
            <a:ext cx="11955566" cy="1323439"/>
          </a:xfrm>
          <a:prstGeom prst="rect">
            <a:avLst/>
          </a:prstGeom>
          <a:solidFill>
            <a:schemeClr val="accent1">
              <a:lumMod val="20000"/>
              <a:lumOff val="80000"/>
            </a:schemeClr>
          </a:solidFill>
        </p:spPr>
        <p:txBody>
          <a:bodyPr vert="horz" lIns="91440" tIns="45720" rIns="91440" bIns="45720" rtlCol="0" anchor="ctr">
            <a:noAutofit/>
          </a:bodyPr>
          <a:lstStyle/>
          <a:p>
            <a:pPr marL="342900" indent="-342900" algn="just">
              <a:spcBef>
                <a:spcPct val="0"/>
              </a:spcBef>
              <a:buFont typeface="Arial" panose="020B0604020202020204" pitchFamily="34" charset="0"/>
              <a:buChar char="•"/>
            </a:pPr>
            <a:r>
              <a:rPr lang="uk-UA" sz="2000" b="1" dirty="0">
                <a:latin typeface="+mj-lt"/>
                <a:ea typeface="+mj-ea"/>
                <a:cs typeface="+mj-cs"/>
              </a:rPr>
              <a:t>ЗВО має продемонструвати, що під час проведення конкурсу на посади викладачів саме їхній професіоналізм та спроможність забезпечити викладання відповідно до цілей ОП, а не будь-які інші міркування, є вирішальними для результатів конкурсного добору. Якщо ці критерії добору є формально зафіксованими, ЗВО має продемонструвати, що вони дійсно втілюються в інституційну практику.</a:t>
            </a:r>
          </a:p>
        </p:txBody>
      </p:sp>
      <p:pic>
        <p:nvPicPr>
          <p:cNvPr id="7" name="Рисунок 6"/>
          <p:cNvPicPr>
            <a:picLocks noChangeAspect="1"/>
          </p:cNvPicPr>
          <p:nvPr/>
        </p:nvPicPr>
        <p:blipFill rotWithShape="1">
          <a:blip r:embed="rId2">
            <a:extLst>
              <a:ext uri="{28A0092B-C50C-407E-A947-70E740481C1C}">
                <a14:useLocalDpi xmlns:a14="http://schemas.microsoft.com/office/drawing/2010/main" val="0"/>
              </a:ext>
            </a:extLst>
          </a:blip>
          <a:srcRect l="2833" t="2406" r="76322" b="71285"/>
          <a:stretch/>
        </p:blipFill>
        <p:spPr>
          <a:xfrm>
            <a:off x="11083896" y="0"/>
            <a:ext cx="683663" cy="876300"/>
          </a:xfrm>
          <a:prstGeom prst="rect">
            <a:avLst/>
          </a:prstGeom>
        </p:spPr>
      </p:pic>
      <p:sp>
        <p:nvSpPr>
          <p:cNvPr id="8" name="Прямоугольник 7"/>
          <p:cNvSpPr/>
          <p:nvPr/>
        </p:nvSpPr>
        <p:spPr>
          <a:xfrm>
            <a:off x="6469295" y="176540"/>
            <a:ext cx="4706705" cy="523220"/>
          </a:xfrm>
          <a:prstGeom prst="rect">
            <a:avLst/>
          </a:prstGeom>
        </p:spPr>
        <p:txBody>
          <a:bodyPr wrap="square">
            <a:spAutoFit/>
          </a:bodyPr>
          <a:lstStyle/>
          <a:p>
            <a:r>
              <a:rPr lang="uk-UA" sz="2800" b="1" dirty="0">
                <a:solidFill>
                  <a:schemeClr val="bg1"/>
                </a:solidFill>
              </a:rPr>
              <a:t>НУ «Запорізька політехніка»</a:t>
            </a:r>
            <a:endParaRPr lang="ru-RU" sz="2800" dirty="0">
              <a:solidFill>
                <a:schemeClr val="bg1"/>
              </a:solidFill>
            </a:endParaRPr>
          </a:p>
        </p:txBody>
      </p:sp>
      <p:sp>
        <p:nvSpPr>
          <p:cNvPr id="9" name="Номер слайда 8"/>
          <p:cNvSpPr>
            <a:spLocks noGrp="1"/>
          </p:cNvSpPr>
          <p:nvPr>
            <p:ph type="sldNum" sz="quarter" idx="12"/>
          </p:nvPr>
        </p:nvSpPr>
        <p:spPr/>
        <p:txBody>
          <a:bodyPr/>
          <a:lstStyle/>
          <a:p>
            <a:fld id="{9BE267BB-4AD8-4361-8BF1-B2F5492F9099}" type="slidenum">
              <a:rPr lang="ru-RU" smtClean="0"/>
              <a:t>36</a:t>
            </a:fld>
            <a:endParaRPr lang="ru-RU"/>
          </a:p>
        </p:txBody>
      </p:sp>
      <p:sp>
        <p:nvSpPr>
          <p:cNvPr id="12" name="Прямоугольник 11"/>
          <p:cNvSpPr/>
          <p:nvPr/>
        </p:nvSpPr>
        <p:spPr>
          <a:xfrm>
            <a:off x="131849" y="5705812"/>
            <a:ext cx="11955566" cy="1015663"/>
          </a:xfrm>
          <a:prstGeom prst="rect">
            <a:avLst/>
          </a:prstGeom>
          <a:solidFill>
            <a:schemeClr val="accent1">
              <a:lumMod val="20000"/>
              <a:lumOff val="80000"/>
            </a:schemeClr>
          </a:solidFill>
        </p:spPr>
        <p:txBody>
          <a:bodyPr wrap="square">
            <a:spAutoFit/>
          </a:bodyPr>
          <a:lstStyle/>
          <a:p>
            <a:pPr algn="just"/>
            <a:r>
              <a:rPr lang="uk-UA" sz="2000" b="1" dirty="0">
                <a:latin typeface="+mj-lt"/>
                <a:ea typeface="+mj-ea"/>
                <a:cs typeface="+mj-cs"/>
              </a:rPr>
              <a:t>Положення про проведення конкурсного відбору при заміщенні вакантних посад науково-педагогічних працівників та укладення з ними трудових договорів (контрактів) Національним університетом «Запорізька політехніка» </a:t>
            </a:r>
            <a:r>
              <a:rPr lang="ru-RU" sz="2000" b="1" dirty="0">
                <a:latin typeface="+mj-lt"/>
                <a:ea typeface="+mj-ea"/>
                <a:cs typeface="+mj-cs"/>
              </a:rPr>
              <a:t>(</a:t>
            </a:r>
            <a:r>
              <a:rPr lang="en-US" sz="2000" dirty="0">
                <a:hlinkClick r:id="rId3"/>
              </a:rPr>
              <a:t>http://www.zntu.edu.ua/uploads/academic_council/pol_pro_prov_konk_vidbir_vak_npp.pdf</a:t>
            </a:r>
            <a:r>
              <a:rPr lang="ru-RU" sz="2000" b="1" dirty="0">
                <a:latin typeface="+mj-lt"/>
                <a:ea typeface="+mj-ea"/>
                <a:cs typeface="+mj-cs"/>
              </a:rPr>
              <a:t>)</a:t>
            </a:r>
            <a:endParaRPr lang="en-US" sz="2000" b="1" dirty="0">
              <a:latin typeface="+mj-lt"/>
              <a:ea typeface="+mj-ea"/>
              <a:cs typeface="+mj-cs"/>
            </a:endParaRPr>
          </a:p>
        </p:txBody>
      </p:sp>
    </p:spTree>
    <p:extLst>
      <p:ext uri="{BB962C8B-B14F-4D97-AF65-F5344CB8AC3E}">
        <p14:creationId xmlns:p14="http://schemas.microsoft.com/office/powerpoint/2010/main" val="4794086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88306" y="1552441"/>
            <a:ext cx="11955566" cy="2788823"/>
          </a:xfrm>
        </p:spPr>
        <p:txBody>
          <a:bodyPr vert="horz" lIns="91440" tIns="45720" rIns="91440" bIns="45720" rtlCol="0" anchor="ctr">
            <a:noAutofit/>
          </a:bodyPr>
          <a:lstStyle/>
          <a:p>
            <a:pPr marL="2513013" indent="-2513013" algn="just">
              <a:spcBef>
                <a:spcPts val="0"/>
              </a:spcBef>
              <a:buNone/>
            </a:pPr>
            <a:r>
              <a:rPr lang="uk-UA" sz="2600" b="1" i="1" dirty="0" err="1">
                <a:latin typeface="Times New Roman" panose="02020603050405020304" pitchFamily="18" charset="0"/>
                <a:cs typeface="Times New Roman" panose="02020603050405020304" pitchFamily="18" charset="0"/>
              </a:rPr>
              <a:t>Підкритерій</a:t>
            </a:r>
            <a:r>
              <a:rPr lang="uk-UA" sz="2600" b="1" i="1" dirty="0">
                <a:latin typeface="Times New Roman" panose="02020603050405020304" pitchFamily="18" charset="0"/>
                <a:cs typeface="Times New Roman" panose="02020603050405020304" pitchFamily="18" charset="0"/>
              </a:rPr>
              <a:t> 6.3 </a:t>
            </a:r>
            <a:r>
              <a:rPr lang="uk-UA" sz="2000" dirty="0">
                <a:latin typeface="Times New Roman" panose="02020603050405020304" pitchFamily="18" charset="0"/>
                <a:cs typeface="Times New Roman" panose="02020603050405020304" pitchFamily="18" charset="0"/>
              </a:rPr>
              <a:t>Залучення роботодавців, до освітнього процесу. ЗВО має продемонструвати, що він залучає роботодавців, які мають авторитет у відповідній галузі або регіоні та є лідерами ринку (сфери послуг, робіт, товарів, продукції) для проведення теоретичних і практичних занять на відповідних освітніх програмах, залучає роботодавців до розробки програм наукових досліджень, використовує науковий та виробничий потенціал роботодавців для спільного виконання науково-дослідних робіт, а також організовує стажування педагогічних та науково-педагогічних кадрів на виробництві. </a:t>
            </a:r>
          </a:p>
        </p:txBody>
      </p:sp>
      <p:sp>
        <p:nvSpPr>
          <p:cNvPr id="6" name="Заголовок 1"/>
          <p:cNvSpPr>
            <a:spLocks noGrp="1"/>
          </p:cNvSpPr>
          <p:nvPr>
            <p:ph type="title"/>
          </p:nvPr>
        </p:nvSpPr>
        <p:spPr>
          <a:xfrm>
            <a:off x="0" y="889231"/>
            <a:ext cx="12132178" cy="614829"/>
          </a:xfrm>
        </p:spPr>
        <p:txBody>
          <a:bodyPr vert="horz" lIns="91440" tIns="45720" rIns="91440" bIns="45720" rtlCol="0" anchor="ctr">
            <a:normAutofit/>
          </a:bodyPr>
          <a:lstStyle/>
          <a:p>
            <a:r>
              <a:rPr lang="uk-UA" sz="3600" b="1" dirty="0">
                <a:solidFill>
                  <a:srgbClr val="C00000"/>
                </a:solidFill>
              </a:rPr>
              <a:t>Критерій 6 </a:t>
            </a:r>
            <a:r>
              <a:rPr lang="uk-UA" sz="3600" b="1" dirty="0"/>
              <a:t>Людські ресурси</a:t>
            </a:r>
            <a:endParaRPr lang="ru-RU" sz="3600" b="1" dirty="0"/>
          </a:p>
        </p:txBody>
      </p:sp>
      <p:sp>
        <p:nvSpPr>
          <p:cNvPr id="5" name="Прямоугольник 4"/>
          <p:cNvSpPr/>
          <p:nvPr/>
        </p:nvSpPr>
        <p:spPr>
          <a:xfrm>
            <a:off x="189430" y="4516764"/>
            <a:ext cx="11753317" cy="1559295"/>
          </a:xfrm>
          <a:prstGeom prst="rect">
            <a:avLst/>
          </a:prstGeom>
          <a:solidFill>
            <a:schemeClr val="accent1">
              <a:lumMod val="20000"/>
              <a:lumOff val="80000"/>
            </a:schemeClr>
          </a:solidFill>
        </p:spPr>
        <p:txBody>
          <a:bodyPr vert="horz" lIns="91440" tIns="45720" rIns="91440" bIns="45720" rtlCol="0" anchor="ctr">
            <a:noAutofit/>
          </a:bodyPr>
          <a:lstStyle/>
          <a:p>
            <a:pPr marL="342900" indent="-342900" algn="just">
              <a:spcBef>
                <a:spcPct val="0"/>
              </a:spcBef>
              <a:buFont typeface="Arial" panose="020B0604020202020204" pitchFamily="34" charset="0"/>
              <a:buChar char="•"/>
            </a:pPr>
            <a:r>
              <a:rPr lang="uk-UA" sz="2000" b="1" dirty="0">
                <a:latin typeface="+mj-lt"/>
                <a:ea typeface="+mj-ea"/>
                <a:cs typeface="+mj-cs"/>
              </a:rPr>
              <a:t>роботодавці залучені до освітнього процесу на етапі формування та перегляду ОП;</a:t>
            </a:r>
          </a:p>
          <a:p>
            <a:pPr marL="342900" indent="-342900" algn="just">
              <a:spcBef>
                <a:spcPct val="0"/>
              </a:spcBef>
              <a:buFont typeface="Arial" panose="020B0604020202020204" pitchFamily="34" charset="0"/>
              <a:buChar char="•"/>
            </a:pPr>
            <a:r>
              <a:rPr lang="uk-UA" sz="2000" b="1" dirty="0">
                <a:latin typeface="+mj-lt"/>
                <a:ea typeface="+mj-ea"/>
                <a:cs typeface="+mj-cs"/>
              </a:rPr>
              <a:t>представники роботодавців залучаються до консультування за темами кваліфікаційних робіт під час керівництва переддипломними практиками здобувачів ОП на провідних підприємствах-базах практики;</a:t>
            </a:r>
          </a:p>
          <a:p>
            <a:pPr marL="342900" indent="-342900" algn="just">
              <a:spcBef>
                <a:spcPct val="0"/>
              </a:spcBef>
              <a:buFont typeface="Arial" panose="020B0604020202020204" pitchFamily="34" charset="0"/>
              <a:buChar char="•"/>
            </a:pPr>
            <a:r>
              <a:rPr lang="uk-UA" sz="2000" b="1" dirty="0">
                <a:latin typeface="+mj-lt"/>
                <a:ea typeface="+mj-ea"/>
                <a:cs typeface="+mj-cs"/>
              </a:rPr>
              <a:t>кваліфікаційні роботи можуть виконуватися за тематикою, узгодженою з роботодавцем;</a:t>
            </a:r>
          </a:p>
          <a:p>
            <a:pPr marL="342900" indent="-342900" algn="just">
              <a:spcBef>
                <a:spcPct val="0"/>
              </a:spcBef>
              <a:buFont typeface="Arial" panose="020B0604020202020204" pitchFamily="34" charset="0"/>
              <a:buChar char="•"/>
            </a:pPr>
            <a:r>
              <a:rPr lang="uk-UA" sz="2000" b="1" dirty="0">
                <a:latin typeface="+mj-lt"/>
                <a:ea typeface="+mj-ea"/>
                <a:cs typeface="+mj-cs"/>
              </a:rPr>
              <a:t>до рецензування всіх кваліфікаційних робіт ОП запрошуються представники роботодавців:</a:t>
            </a:r>
          </a:p>
        </p:txBody>
      </p:sp>
      <p:pic>
        <p:nvPicPr>
          <p:cNvPr id="7" name="Рисунок 6"/>
          <p:cNvPicPr>
            <a:picLocks noChangeAspect="1"/>
          </p:cNvPicPr>
          <p:nvPr/>
        </p:nvPicPr>
        <p:blipFill rotWithShape="1">
          <a:blip r:embed="rId2">
            <a:extLst>
              <a:ext uri="{28A0092B-C50C-407E-A947-70E740481C1C}">
                <a14:useLocalDpi xmlns:a14="http://schemas.microsoft.com/office/drawing/2010/main" val="0"/>
              </a:ext>
            </a:extLst>
          </a:blip>
          <a:srcRect l="2833" t="2406" r="76322" b="71285"/>
          <a:stretch/>
        </p:blipFill>
        <p:spPr>
          <a:xfrm>
            <a:off x="11083896" y="0"/>
            <a:ext cx="683663" cy="876300"/>
          </a:xfrm>
          <a:prstGeom prst="rect">
            <a:avLst/>
          </a:prstGeom>
        </p:spPr>
      </p:pic>
      <p:sp>
        <p:nvSpPr>
          <p:cNvPr id="8" name="Прямоугольник 7"/>
          <p:cNvSpPr/>
          <p:nvPr/>
        </p:nvSpPr>
        <p:spPr>
          <a:xfrm>
            <a:off x="6469295" y="176540"/>
            <a:ext cx="4706705" cy="523220"/>
          </a:xfrm>
          <a:prstGeom prst="rect">
            <a:avLst/>
          </a:prstGeom>
        </p:spPr>
        <p:txBody>
          <a:bodyPr wrap="square">
            <a:spAutoFit/>
          </a:bodyPr>
          <a:lstStyle/>
          <a:p>
            <a:r>
              <a:rPr lang="uk-UA" sz="2800" b="1" dirty="0">
                <a:solidFill>
                  <a:schemeClr val="bg1"/>
                </a:solidFill>
              </a:rPr>
              <a:t>НУ «Запорізька політехніка»</a:t>
            </a:r>
            <a:endParaRPr lang="ru-RU" sz="2800" dirty="0">
              <a:solidFill>
                <a:schemeClr val="bg1"/>
              </a:solidFill>
            </a:endParaRPr>
          </a:p>
        </p:txBody>
      </p:sp>
      <p:sp>
        <p:nvSpPr>
          <p:cNvPr id="9" name="Номер слайда 8"/>
          <p:cNvSpPr>
            <a:spLocks noGrp="1"/>
          </p:cNvSpPr>
          <p:nvPr>
            <p:ph type="sldNum" sz="quarter" idx="12"/>
          </p:nvPr>
        </p:nvSpPr>
        <p:spPr/>
        <p:txBody>
          <a:bodyPr/>
          <a:lstStyle/>
          <a:p>
            <a:fld id="{9BE267BB-4AD8-4361-8BF1-B2F5492F9099}" type="slidenum">
              <a:rPr lang="ru-RU" smtClean="0"/>
              <a:t>37</a:t>
            </a:fld>
            <a:endParaRPr lang="ru-RU"/>
          </a:p>
        </p:txBody>
      </p:sp>
    </p:spTree>
    <p:extLst>
      <p:ext uri="{BB962C8B-B14F-4D97-AF65-F5344CB8AC3E}">
        <p14:creationId xmlns:p14="http://schemas.microsoft.com/office/powerpoint/2010/main" val="24257615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88306" y="1418779"/>
            <a:ext cx="11955566" cy="874565"/>
          </a:xfrm>
        </p:spPr>
        <p:txBody>
          <a:bodyPr vert="horz" lIns="91440" tIns="45720" rIns="91440" bIns="45720" rtlCol="0" anchor="ctr">
            <a:noAutofit/>
          </a:bodyPr>
          <a:lstStyle/>
          <a:p>
            <a:pPr marL="2513013" indent="-2513013" algn="just">
              <a:spcBef>
                <a:spcPts val="0"/>
              </a:spcBef>
              <a:buNone/>
            </a:pPr>
            <a:r>
              <a:rPr lang="uk-UA" sz="2400" b="1" i="1" dirty="0" err="1">
                <a:latin typeface="Times New Roman" panose="02020603050405020304" pitchFamily="18" charset="0"/>
                <a:cs typeface="Times New Roman" panose="02020603050405020304" pitchFamily="18" charset="0"/>
              </a:rPr>
              <a:t>Підкритерій</a:t>
            </a:r>
            <a:r>
              <a:rPr lang="uk-UA" sz="2400" b="1" i="1" dirty="0">
                <a:latin typeface="Times New Roman" panose="02020603050405020304" pitchFamily="18" charset="0"/>
                <a:cs typeface="Times New Roman" panose="02020603050405020304" pitchFamily="18" charset="0"/>
              </a:rPr>
              <a:t> 6.4 </a:t>
            </a:r>
            <a:r>
              <a:rPr lang="uk-UA" sz="2400" dirty="0">
                <a:latin typeface="Times New Roman" panose="02020603050405020304" pitchFamily="18" charset="0"/>
                <a:cs typeface="Times New Roman" panose="02020603050405020304" pitchFamily="18" charset="0"/>
              </a:rPr>
              <a:t>ЗВО повинен залучати до аудиторних занять професіоналів-практиків, експертів галузі, представників роботодавців. </a:t>
            </a:r>
          </a:p>
        </p:txBody>
      </p:sp>
      <p:sp>
        <p:nvSpPr>
          <p:cNvPr id="6" name="Заголовок 1"/>
          <p:cNvSpPr>
            <a:spLocks noGrp="1"/>
          </p:cNvSpPr>
          <p:nvPr>
            <p:ph type="title"/>
          </p:nvPr>
        </p:nvSpPr>
        <p:spPr>
          <a:xfrm>
            <a:off x="0" y="889231"/>
            <a:ext cx="12132178" cy="614829"/>
          </a:xfrm>
        </p:spPr>
        <p:txBody>
          <a:bodyPr vert="horz" lIns="91440" tIns="45720" rIns="91440" bIns="45720" rtlCol="0" anchor="ctr">
            <a:normAutofit/>
          </a:bodyPr>
          <a:lstStyle/>
          <a:p>
            <a:r>
              <a:rPr lang="uk-UA" sz="3600" b="1" dirty="0">
                <a:solidFill>
                  <a:srgbClr val="C00000"/>
                </a:solidFill>
              </a:rPr>
              <a:t>Критерій 6 </a:t>
            </a:r>
            <a:r>
              <a:rPr lang="uk-UA" sz="3600" b="1" dirty="0"/>
              <a:t>Людські ресурси</a:t>
            </a:r>
            <a:endParaRPr lang="ru-RU" sz="3600" b="1" dirty="0"/>
          </a:p>
        </p:txBody>
      </p:sp>
      <p:sp>
        <p:nvSpPr>
          <p:cNvPr id="5" name="Місце для вмісту 2"/>
          <p:cNvSpPr txBox="1">
            <a:spLocks/>
          </p:cNvSpPr>
          <p:nvPr/>
        </p:nvSpPr>
        <p:spPr>
          <a:xfrm>
            <a:off x="88306" y="4033422"/>
            <a:ext cx="11955566" cy="1241879"/>
          </a:xfrm>
          <a:prstGeom prst="rect">
            <a:avLst/>
          </a:prstGeom>
        </p:spPr>
        <p:txBody>
          <a:bodyPr vert="horz" lIns="91440" tIns="45720" rIns="91440" bIns="45720" rtlCol="0" anchor="ctr">
            <a:noAutofit/>
          </a:bodyPr>
          <a:lstStyle>
            <a:lvl1pPr marL="228600" indent="-228600" algn="l" defTabSz="914400" rtl="0" eaLnBrk="1" latinLnBrk="0" hangingPunct="1">
              <a:lnSpc>
                <a:spcPct val="114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4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4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4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4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13013" indent="-2513013" algn="just">
              <a:spcBef>
                <a:spcPts val="0"/>
              </a:spcBef>
              <a:buNone/>
            </a:pPr>
            <a:r>
              <a:rPr lang="uk-UA" sz="2400" b="1" i="1" dirty="0" err="1">
                <a:latin typeface="Times New Roman" panose="02020603050405020304" pitchFamily="18" charset="0"/>
                <a:cs typeface="Times New Roman" panose="02020603050405020304" pitchFamily="18" charset="0"/>
              </a:rPr>
              <a:t>Підкритерій</a:t>
            </a:r>
            <a:r>
              <a:rPr lang="uk-UA" sz="2400" b="1" i="1" dirty="0">
                <a:latin typeface="Times New Roman" panose="02020603050405020304" pitchFamily="18" charset="0"/>
                <a:cs typeface="Times New Roman" panose="02020603050405020304" pitchFamily="18" charset="0"/>
              </a:rPr>
              <a:t> 6.5 </a:t>
            </a:r>
            <a:r>
              <a:rPr lang="uk-UA" sz="2400" dirty="0">
                <a:latin typeface="Times New Roman" panose="02020603050405020304" pitchFamily="18" charset="0"/>
                <a:cs typeface="Times New Roman" panose="02020603050405020304" pitchFamily="18" charset="0"/>
              </a:rPr>
              <a:t>Стосується професійного розвитку викладачів. ЗВО має продемонструвати, що він має налагоджену систему професійного розвитку викладачів, власну або у співпраці із іншими організаціями. </a:t>
            </a:r>
          </a:p>
        </p:txBody>
      </p:sp>
      <p:sp>
        <p:nvSpPr>
          <p:cNvPr id="2" name="Прямоугольник 1"/>
          <p:cNvSpPr/>
          <p:nvPr/>
        </p:nvSpPr>
        <p:spPr>
          <a:xfrm>
            <a:off x="88306" y="2293344"/>
            <a:ext cx="11955566" cy="1631216"/>
          </a:xfrm>
          <a:prstGeom prst="rect">
            <a:avLst/>
          </a:prstGeom>
          <a:solidFill>
            <a:schemeClr val="accent1">
              <a:lumMod val="20000"/>
              <a:lumOff val="80000"/>
            </a:schemeClr>
          </a:solidFill>
        </p:spPr>
        <p:txBody>
          <a:bodyPr vert="horz" lIns="91440" tIns="45720" rIns="91440" bIns="45720" rtlCol="0" anchor="ctr">
            <a:noAutofit/>
          </a:bodyPr>
          <a:lstStyle/>
          <a:p>
            <a:pPr marL="342900" indent="-342900" algn="just">
              <a:spcBef>
                <a:spcPct val="0"/>
              </a:spcBef>
              <a:buFont typeface="Arial" panose="020B0604020202020204" pitchFamily="34" charset="0"/>
              <a:buChar char="•"/>
            </a:pPr>
            <a:r>
              <a:rPr lang="uk-UA" sz="2000" b="1" dirty="0">
                <a:latin typeface="+mj-lt"/>
                <a:ea typeface="+mj-ea"/>
                <a:cs typeface="+mj-cs"/>
              </a:rPr>
              <a:t>Таке залучення не обов’язково повинне мати формальний характер трудових відносин із певними особами, що не є викладачами. Достатньо продемонструвати, що в аудиторних заняттях беруть участь «зовнішні» професіонали. </a:t>
            </a:r>
          </a:p>
          <a:p>
            <a:pPr marL="342900" indent="-342900" algn="just">
              <a:spcBef>
                <a:spcPct val="0"/>
              </a:spcBef>
              <a:buFont typeface="Arial" panose="020B0604020202020204" pitchFamily="34" charset="0"/>
              <a:buChar char="•"/>
            </a:pPr>
            <a:r>
              <a:rPr lang="uk-UA" sz="2000" b="1" dirty="0" err="1">
                <a:latin typeface="+mj-lt"/>
                <a:ea typeface="+mj-ea"/>
                <a:cs typeface="+mj-cs"/>
              </a:rPr>
              <a:t>Підкритерій</a:t>
            </a:r>
            <a:r>
              <a:rPr lang="uk-UA" sz="2000" b="1" dirty="0">
                <a:latin typeface="+mj-lt"/>
                <a:ea typeface="+mj-ea"/>
                <a:cs typeface="+mj-cs"/>
              </a:rPr>
              <a:t> 6.4 не є жорсткою вимогою, тому відсутність відповідних практик не буде вважатися суттєвим недоліком.</a:t>
            </a:r>
          </a:p>
        </p:txBody>
      </p:sp>
      <p:sp>
        <p:nvSpPr>
          <p:cNvPr id="8" name="Прямоугольник 7"/>
          <p:cNvSpPr/>
          <p:nvPr/>
        </p:nvSpPr>
        <p:spPr>
          <a:xfrm>
            <a:off x="88306" y="5275301"/>
            <a:ext cx="11955566" cy="1446174"/>
          </a:xfrm>
          <a:prstGeom prst="rect">
            <a:avLst/>
          </a:prstGeom>
          <a:solidFill>
            <a:schemeClr val="accent1">
              <a:lumMod val="20000"/>
              <a:lumOff val="80000"/>
            </a:schemeClr>
          </a:solidFill>
        </p:spPr>
        <p:txBody>
          <a:bodyPr vert="horz" lIns="91440" tIns="45720" rIns="91440" bIns="45720" rtlCol="0" anchor="ctr">
            <a:noAutofit/>
          </a:bodyPr>
          <a:lstStyle/>
          <a:p>
            <a:pPr marL="342900" indent="-342900" algn="just">
              <a:spcBef>
                <a:spcPct val="0"/>
              </a:spcBef>
              <a:buFont typeface="Arial" panose="020B0604020202020204" pitchFamily="34" charset="0"/>
              <a:buChar char="•"/>
            </a:pPr>
            <a:r>
              <a:rPr lang="uk-UA" sz="2000" b="1" dirty="0">
                <a:latin typeface="+mj-lt"/>
                <a:ea typeface="+mj-ea"/>
                <a:cs typeface="+mj-cs"/>
              </a:rPr>
              <a:t>ЗВО має продемонструвати, що він має налагоджену систему професійного розвитку викладачів, власну або у співпраці із іншими організаціями. </a:t>
            </a:r>
          </a:p>
          <a:p>
            <a:pPr marL="342900" indent="-342900" algn="just">
              <a:spcBef>
                <a:spcPct val="0"/>
              </a:spcBef>
              <a:buFont typeface="Arial" panose="020B0604020202020204" pitchFamily="34" charset="0"/>
              <a:buChar char="•"/>
            </a:pPr>
            <a:r>
              <a:rPr lang="uk-UA" sz="2000" b="1" dirty="0">
                <a:latin typeface="+mj-lt"/>
                <a:ea typeface="+mj-ea"/>
                <a:cs typeface="+mj-cs"/>
              </a:rPr>
              <a:t>Проходження усіма викладачами «підвищення кваліфікації» не обов’язково свідчить про наявність дієвої системи професійного розвитку. 	</a:t>
            </a:r>
          </a:p>
        </p:txBody>
      </p:sp>
      <p:pic>
        <p:nvPicPr>
          <p:cNvPr id="9" name="Рисунок 8"/>
          <p:cNvPicPr>
            <a:picLocks noChangeAspect="1"/>
          </p:cNvPicPr>
          <p:nvPr/>
        </p:nvPicPr>
        <p:blipFill rotWithShape="1">
          <a:blip r:embed="rId2">
            <a:extLst>
              <a:ext uri="{28A0092B-C50C-407E-A947-70E740481C1C}">
                <a14:useLocalDpi xmlns:a14="http://schemas.microsoft.com/office/drawing/2010/main" val="0"/>
              </a:ext>
            </a:extLst>
          </a:blip>
          <a:srcRect l="2833" t="2406" r="76322" b="71285"/>
          <a:stretch/>
        </p:blipFill>
        <p:spPr>
          <a:xfrm>
            <a:off x="11083896" y="0"/>
            <a:ext cx="683663" cy="876300"/>
          </a:xfrm>
          <a:prstGeom prst="rect">
            <a:avLst/>
          </a:prstGeom>
        </p:spPr>
      </p:pic>
      <p:sp>
        <p:nvSpPr>
          <p:cNvPr id="10" name="Прямоугольник 9"/>
          <p:cNvSpPr/>
          <p:nvPr/>
        </p:nvSpPr>
        <p:spPr>
          <a:xfrm>
            <a:off x="6469295" y="176540"/>
            <a:ext cx="4706705" cy="523220"/>
          </a:xfrm>
          <a:prstGeom prst="rect">
            <a:avLst/>
          </a:prstGeom>
        </p:spPr>
        <p:txBody>
          <a:bodyPr wrap="square">
            <a:spAutoFit/>
          </a:bodyPr>
          <a:lstStyle/>
          <a:p>
            <a:r>
              <a:rPr lang="uk-UA" sz="2800" b="1" dirty="0">
                <a:solidFill>
                  <a:schemeClr val="bg1"/>
                </a:solidFill>
              </a:rPr>
              <a:t>НУ «Запорізька політехніка»</a:t>
            </a:r>
            <a:endParaRPr lang="ru-RU" sz="2800" dirty="0">
              <a:solidFill>
                <a:schemeClr val="bg1"/>
              </a:solidFill>
            </a:endParaRPr>
          </a:p>
        </p:txBody>
      </p:sp>
      <p:sp>
        <p:nvSpPr>
          <p:cNvPr id="11" name="Номер слайда 10"/>
          <p:cNvSpPr>
            <a:spLocks noGrp="1"/>
          </p:cNvSpPr>
          <p:nvPr>
            <p:ph type="sldNum" sz="quarter" idx="12"/>
          </p:nvPr>
        </p:nvSpPr>
        <p:spPr/>
        <p:txBody>
          <a:bodyPr/>
          <a:lstStyle/>
          <a:p>
            <a:fld id="{9BE267BB-4AD8-4361-8BF1-B2F5492F9099}" type="slidenum">
              <a:rPr lang="ru-RU" smtClean="0"/>
              <a:t>38</a:t>
            </a:fld>
            <a:endParaRPr lang="ru-RU"/>
          </a:p>
        </p:txBody>
      </p:sp>
    </p:spTree>
    <p:extLst>
      <p:ext uri="{BB962C8B-B14F-4D97-AF65-F5344CB8AC3E}">
        <p14:creationId xmlns:p14="http://schemas.microsoft.com/office/powerpoint/2010/main" val="31589982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Місце для номера слайда 3"/>
          <p:cNvSpPr>
            <a:spLocks noGrp="1"/>
          </p:cNvSpPr>
          <p:nvPr>
            <p:ph type="sldNum" sz="quarter" idx="12"/>
          </p:nvPr>
        </p:nvSpPr>
        <p:spPr/>
        <p:txBody>
          <a:bodyPr/>
          <a:lstStyle/>
          <a:p>
            <a:fld id="{9BE267BB-4AD8-4361-8BF1-B2F5492F9099}" type="slidenum">
              <a:rPr lang="ru-RU" smtClean="0"/>
              <a:pPr/>
              <a:t>39</a:t>
            </a:fld>
            <a:endParaRPr lang="ru-RU"/>
          </a:p>
        </p:txBody>
      </p:sp>
      <p:sp>
        <p:nvSpPr>
          <p:cNvPr id="6" name="Заголовок 1"/>
          <p:cNvSpPr>
            <a:spLocks noGrp="1"/>
          </p:cNvSpPr>
          <p:nvPr>
            <p:ph type="title"/>
          </p:nvPr>
        </p:nvSpPr>
        <p:spPr>
          <a:xfrm>
            <a:off x="0" y="889231"/>
            <a:ext cx="12132178" cy="614829"/>
          </a:xfrm>
        </p:spPr>
        <p:txBody>
          <a:bodyPr vert="horz" lIns="91440" tIns="45720" rIns="91440" bIns="45720" rtlCol="0" anchor="ctr">
            <a:normAutofit/>
          </a:bodyPr>
          <a:lstStyle/>
          <a:p>
            <a:r>
              <a:rPr lang="uk-UA" sz="3600" b="1" dirty="0">
                <a:solidFill>
                  <a:srgbClr val="C00000"/>
                </a:solidFill>
              </a:rPr>
              <a:t>Критерій 6 </a:t>
            </a:r>
            <a:r>
              <a:rPr lang="uk-UA" sz="3600" b="1" dirty="0"/>
              <a:t>Людські ресурси</a:t>
            </a:r>
            <a:endParaRPr lang="ru-RU" sz="3600" b="1" dirty="0"/>
          </a:p>
        </p:txBody>
      </p:sp>
      <p:sp>
        <p:nvSpPr>
          <p:cNvPr id="7" name="Місце для вмісту 2"/>
          <p:cNvSpPr txBox="1">
            <a:spLocks/>
          </p:cNvSpPr>
          <p:nvPr/>
        </p:nvSpPr>
        <p:spPr>
          <a:xfrm>
            <a:off x="88306" y="1504060"/>
            <a:ext cx="12043872" cy="1189713"/>
          </a:xfrm>
          <a:prstGeom prst="rect">
            <a:avLst/>
          </a:prstGeom>
        </p:spPr>
        <p:txBody>
          <a:bodyPr vert="horz" lIns="91440" tIns="45720" rIns="91440" bIns="45720" rtlCol="0" anchor="ctr">
            <a:noAutofit/>
          </a:bodyPr>
          <a:lstStyle>
            <a:lvl1pPr marL="228600" indent="-228600" algn="l" defTabSz="914400" rtl="0" eaLnBrk="1" latinLnBrk="0" hangingPunct="1">
              <a:lnSpc>
                <a:spcPct val="114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4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4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4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4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13013" indent="-2513013" algn="just">
              <a:spcBef>
                <a:spcPts val="0"/>
              </a:spcBef>
              <a:buNone/>
            </a:pPr>
            <a:r>
              <a:rPr lang="uk-UA" sz="2400" b="1" i="1" dirty="0" err="1">
                <a:latin typeface="Times New Roman" panose="02020603050405020304" pitchFamily="18" charset="0"/>
                <a:cs typeface="Times New Roman" panose="02020603050405020304" pitchFamily="18" charset="0"/>
              </a:rPr>
              <a:t>Підкритерій</a:t>
            </a:r>
            <a:r>
              <a:rPr lang="uk-UA" sz="2400" b="1" i="1" dirty="0">
                <a:latin typeface="Times New Roman" panose="02020603050405020304" pitchFamily="18" charset="0"/>
                <a:cs typeface="Times New Roman" panose="02020603050405020304" pitchFamily="18" charset="0"/>
              </a:rPr>
              <a:t> 6.6 </a:t>
            </a:r>
            <a:r>
              <a:rPr lang="uk-UA" sz="2400" dirty="0">
                <a:latin typeface="Times New Roman" panose="02020603050405020304" pitchFamily="18" charset="0"/>
                <a:cs typeface="Times New Roman" panose="02020603050405020304" pitchFamily="18" charset="0"/>
              </a:rPr>
              <a:t>Стосується стимулювання викладацької майстерності. ЗВО має продемонструвати, що він має систему матеріального та/або морального заохочення викладачів до досконалості у викладанні. </a:t>
            </a:r>
          </a:p>
        </p:txBody>
      </p:sp>
      <p:sp>
        <p:nvSpPr>
          <p:cNvPr id="10" name="Прямоугольник 9"/>
          <p:cNvSpPr/>
          <p:nvPr/>
        </p:nvSpPr>
        <p:spPr>
          <a:xfrm>
            <a:off x="88306" y="2794340"/>
            <a:ext cx="12043872" cy="707886"/>
          </a:xfrm>
          <a:prstGeom prst="rect">
            <a:avLst/>
          </a:prstGeom>
          <a:solidFill>
            <a:schemeClr val="accent1">
              <a:lumMod val="20000"/>
              <a:lumOff val="80000"/>
            </a:schemeClr>
          </a:solidFill>
        </p:spPr>
        <p:txBody>
          <a:bodyPr vert="horz" lIns="91440" tIns="45720" rIns="91440" bIns="45720" rtlCol="0" anchor="ctr">
            <a:noAutofit/>
          </a:bodyPr>
          <a:lstStyle/>
          <a:p>
            <a:pPr marL="342900" indent="-342900" algn="just">
              <a:spcBef>
                <a:spcPct val="0"/>
              </a:spcBef>
              <a:buFont typeface="Arial" panose="020B0604020202020204" pitchFamily="34" charset="0"/>
              <a:buChar char="•"/>
            </a:pPr>
            <a:r>
              <a:rPr lang="uk-UA" sz="2000" b="1" dirty="0">
                <a:latin typeface="+mj-lt"/>
                <a:ea typeface="+mj-ea"/>
                <a:cs typeface="+mj-cs"/>
              </a:rPr>
              <a:t>ЗВО має продемонструвати, що він має систему матеріального та / або морального заохочення викладачів до досконалості у викладанні.</a:t>
            </a:r>
          </a:p>
        </p:txBody>
      </p:sp>
      <p:pic>
        <p:nvPicPr>
          <p:cNvPr id="8" name="Рисунок 7"/>
          <p:cNvPicPr>
            <a:picLocks noChangeAspect="1"/>
          </p:cNvPicPr>
          <p:nvPr/>
        </p:nvPicPr>
        <p:blipFill rotWithShape="1">
          <a:blip r:embed="rId3">
            <a:extLst>
              <a:ext uri="{28A0092B-C50C-407E-A947-70E740481C1C}">
                <a14:useLocalDpi xmlns:a14="http://schemas.microsoft.com/office/drawing/2010/main" val="0"/>
              </a:ext>
            </a:extLst>
          </a:blip>
          <a:srcRect l="2833" t="2406" r="76322" b="71285"/>
          <a:stretch/>
        </p:blipFill>
        <p:spPr>
          <a:xfrm>
            <a:off x="11083896" y="0"/>
            <a:ext cx="683663" cy="876300"/>
          </a:xfrm>
          <a:prstGeom prst="rect">
            <a:avLst/>
          </a:prstGeom>
        </p:spPr>
      </p:pic>
      <p:sp>
        <p:nvSpPr>
          <p:cNvPr id="9" name="Прямоугольник 8"/>
          <p:cNvSpPr/>
          <p:nvPr/>
        </p:nvSpPr>
        <p:spPr>
          <a:xfrm>
            <a:off x="6469295" y="176540"/>
            <a:ext cx="4706705" cy="523220"/>
          </a:xfrm>
          <a:prstGeom prst="rect">
            <a:avLst/>
          </a:prstGeom>
        </p:spPr>
        <p:txBody>
          <a:bodyPr wrap="square">
            <a:spAutoFit/>
          </a:bodyPr>
          <a:lstStyle/>
          <a:p>
            <a:r>
              <a:rPr lang="uk-UA" sz="2800" b="1" dirty="0">
                <a:solidFill>
                  <a:schemeClr val="bg1"/>
                </a:solidFill>
              </a:rPr>
              <a:t>НУ «Запорізька політехніка»</a:t>
            </a:r>
            <a:endParaRPr lang="ru-RU" sz="2800" dirty="0">
              <a:solidFill>
                <a:schemeClr val="bg1"/>
              </a:solidFill>
            </a:endParaRPr>
          </a:p>
        </p:txBody>
      </p:sp>
      <p:sp>
        <p:nvSpPr>
          <p:cNvPr id="2" name="Прямоугольник 1"/>
          <p:cNvSpPr/>
          <p:nvPr/>
        </p:nvSpPr>
        <p:spPr>
          <a:xfrm>
            <a:off x="88306" y="3602793"/>
            <a:ext cx="11827247" cy="707886"/>
          </a:xfrm>
          <a:prstGeom prst="rect">
            <a:avLst/>
          </a:prstGeom>
          <a:solidFill>
            <a:schemeClr val="accent1">
              <a:lumMod val="20000"/>
              <a:lumOff val="80000"/>
            </a:schemeClr>
          </a:solidFill>
        </p:spPr>
        <p:txBody>
          <a:bodyPr vert="horz" lIns="91440" tIns="45720" rIns="91440" bIns="45720" rtlCol="0" anchor="ctr">
            <a:noAutofit/>
          </a:bodyPr>
          <a:lstStyle/>
          <a:p>
            <a:pPr algn="just">
              <a:spcBef>
                <a:spcPct val="0"/>
              </a:spcBef>
            </a:pPr>
            <a:r>
              <a:rPr lang="uk-UA" sz="2000" b="1" dirty="0">
                <a:latin typeface="+mj-lt"/>
                <a:ea typeface="+mj-ea"/>
                <a:cs typeface="+mj-cs"/>
              </a:rPr>
              <a:t>Положення про підвищення кваліфікації педагогічних і науково-педагогічних працівників у НУ «Запорізька політехніка»</a:t>
            </a:r>
          </a:p>
        </p:txBody>
      </p:sp>
      <p:sp>
        <p:nvSpPr>
          <p:cNvPr id="3" name="Прямоугольник 2"/>
          <p:cNvSpPr/>
          <p:nvPr/>
        </p:nvSpPr>
        <p:spPr>
          <a:xfrm>
            <a:off x="1261730" y="4240810"/>
            <a:ext cx="9058939" cy="369332"/>
          </a:xfrm>
          <a:prstGeom prst="rect">
            <a:avLst/>
          </a:prstGeom>
        </p:spPr>
        <p:txBody>
          <a:bodyPr wrap="square">
            <a:spAutoFit/>
          </a:bodyPr>
          <a:lstStyle/>
          <a:p>
            <a:r>
              <a:rPr lang="en-US" dirty="0">
                <a:hlinkClick r:id="rId4"/>
              </a:rPr>
              <a:t>http://www.zntu.edu.ua/uploads/dept_nm/Polozhennia_pro_pidvyshchennia_kvalifikatsiyi.pdf</a:t>
            </a:r>
            <a:endParaRPr lang="en-US" dirty="0"/>
          </a:p>
        </p:txBody>
      </p:sp>
      <p:sp>
        <p:nvSpPr>
          <p:cNvPr id="11" name="Прямоугольник 10"/>
          <p:cNvSpPr/>
          <p:nvPr/>
        </p:nvSpPr>
        <p:spPr>
          <a:xfrm>
            <a:off x="171881" y="4708666"/>
            <a:ext cx="11827248" cy="707886"/>
          </a:xfrm>
          <a:prstGeom prst="rect">
            <a:avLst/>
          </a:prstGeom>
          <a:solidFill>
            <a:schemeClr val="accent1">
              <a:lumMod val="20000"/>
              <a:lumOff val="80000"/>
            </a:schemeClr>
          </a:solidFill>
        </p:spPr>
        <p:txBody>
          <a:bodyPr vert="horz" lIns="91440" tIns="45720" rIns="91440" bIns="45720" rtlCol="0" anchor="ctr">
            <a:noAutofit/>
          </a:bodyPr>
          <a:lstStyle/>
          <a:p>
            <a:pPr algn="just">
              <a:spcBef>
                <a:spcPct val="0"/>
              </a:spcBef>
            </a:pPr>
            <a:r>
              <a:rPr lang="uk-UA" sz="2000" b="1" dirty="0">
                <a:latin typeface="+mj-lt"/>
                <a:ea typeface="+mj-ea"/>
                <a:cs typeface="+mj-cs"/>
              </a:rPr>
              <a:t>Положення про рейтингову систему оцінки діяльності науково-педагогічних працівників, кафедр і факультетів НУ «Запорізька політехніка»</a:t>
            </a:r>
          </a:p>
        </p:txBody>
      </p:sp>
      <p:sp>
        <p:nvSpPr>
          <p:cNvPr id="12" name="Прямоугольник 11"/>
          <p:cNvSpPr/>
          <p:nvPr/>
        </p:nvSpPr>
        <p:spPr>
          <a:xfrm>
            <a:off x="1261730" y="5430620"/>
            <a:ext cx="8300483" cy="369332"/>
          </a:xfrm>
          <a:prstGeom prst="rect">
            <a:avLst/>
          </a:prstGeom>
        </p:spPr>
        <p:txBody>
          <a:bodyPr wrap="square">
            <a:spAutoFit/>
          </a:bodyPr>
          <a:lstStyle/>
          <a:p>
            <a:r>
              <a:rPr lang="en-US" dirty="0">
                <a:hlinkClick r:id="rId5"/>
              </a:rPr>
              <a:t>http://www.zntu.edu.ua/uploads/dept_nm/Polozhennia_pro_reytynhovu_systemu.pdf</a:t>
            </a:r>
            <a:endParaRPr lang="en-US" dirty="0"/>
          </a:p>
        </p:txBody>
      </p:sp>
      <p:sp>
        <p:nvSpPr>
          <p:cNvPr id="14" name="Прямоугольник 13"/>
          <p:cNvSpPr/>
          <p:nvPr/>
        </p:nvSpPr>
        <p:spPr>
          <a:xfrm>
            <a:off x="3066503" y="6223684"/>
            <a:ext cx="5132367" cy="369332"/>
          </a:xfrm>
          <a:prstGeom prst="rect">
            <a:avLst/>
          </a:prstGeom>
        </p:spPr>
        <p:txBody>
          <a:bodyPr wrap="none">
            <a:spAutoFit/>
          </a:bodyPr>
          <a:lstStyle/>
          <a:p>
            <a:r>
              <a:rPr lang="en-US" dirty="0">
                <a:hlinkClick r:id="rId6"/>
              </a:rPr>
              <a:t>http://zntu.edu.ua/uploads/kolektyvnyy_dogovir.pdf</a:t>
            </a:r>
            <a:endParaRPr lang="en-US" dirty="0"/>
          </a:p>
        </p:txBody>
      </p:sp>
      <p:sp>
        <p:nvSpPr>
          <p:cNvPr id="15" name="Прямоугольник 14"/>
          <p:cNvSpPr/>
          <p:nvPr/>
        </p:nvSpPr>
        <p:spPr>
          <a:xfrm>
            <a:off x="171881" y="6223684"/>
            <a:ext cx="2760692" cy="400110"/>
          </a:xfrm>
          <a:prstGeom prst="rect">
            <a:avLst/>
          </a:prstGeom>
          <a:solidFill>
            <a:schemeClr val="accent1">
              <a:lumMod val="20000"/>
              <a:lumOff val="80000"/>
            </a:schemeClr>
          </a:solidFill>
        </p:spPr>
        <p:txBody>
          <a:bodyPr vert="horz" lIns="91440" tIns="45720" rIns="91440" bIns="45720" rtlCol="0" anchor="ctr">
            <a:noAutofit/>
          </a:bodyPr>
          <a:lstStyle/>
          <a:p>
            <a:pPr algn="just">
              <a:spcBef>
                <a:spcPct val="0"/>
              </a:spcBef>
            </a:pPr>
            <a:r>
              <a:rPr lang="uk-UA" sz="2000" b="1" dirty="0">
                <a:latin typeface="+mj-lt"/>
                <a:ea typeface="+mj-ea"/>
                <a:cs typeface="+mj-cs"/>
              </a:rPr>
              <a:t>Колективний договір</a:t>
            </a:r>
          </a:p>
        </p:txBody>
      </p:sp>
    </p:spTree>
    <p:extLst>
      <p:ext uri="{BB962C8B-B14F-4D97-AF65-F5344CB8AC3E}">
        <p14:creationId xmlns:p14="http://schemas.microsoft.com/office/powerpoint/2010/main" val="2426831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97707" y="890067"/>
            <a:ext cx="11837773" cy="1341060"/>
          </a:xfrm>
          <a:prstGeom prst="rect">
            <a:avLst/>
          </a:prstGeom>
          <a:solidFill>
            <a:schemeClr val="accent1">
              <a:lumMod val="20000"/>
              <a:lumOff val="80000"/>
            </a:schemeClr>
          </a:solidFill>
        </p:spPr>
        <p:txBody>
          <a:bodyPr vert="horz" lIns="91440" tIns="45720" rIns="91440" bIns="45720" rtlCol="0" anchor="ctr">
            <a:noAutofit/>
          </a:bodyPr>
          <a:lstStyle/>
          <a:p>
            <a:pPr marL="342900" indent="-342900" algn="just">
              <a:spcBef>
                <a:spcPct val="0"/>
              </a:spcBef>
              <a:buFont typeface="Arial" panose="020B0604020202020204" pitchFamily="34" charset="0"/>
              <a:buChar char="•"/>
            </a:pPr>
            <a:r>
              <a:rPr lang="uk-UA" sz="2000" b="1" dirty="0">
                <a:latin typeface="+mj-lt"/>
                <a:ea typeface="+mj-ea"/>
                <a:cs typeface="+mj-cs"/>
              </a:rPr>
              <a:t>Положення про акредитацію передбачає оцінювання ОП за шкалою із чотирьох можливих «рівнів відповідності»: </a:t>
            </a:r>
            <a:r>
              <a:rPr lang="uk-UA" sz="2000" b="1" dirty="0">
                <a:ln w="9525">
                  <a:solidFill>
                    <a:schemeClr val="bg1"/>
                  </a:solidFill>
                  <a:prstDash val="solid"/>
                </a:ln>
                <a:effectLst>
                  <a:outerShdw blurRad="12700" dist="38100" dir="2700000" algn="tl" rotWithShape="0">
                    <a:schemeClr val="accent5">
                      <a:lumMod val="60000"/>
                      <a:lumOff val="40000"/>
                    </a:schemeClr>
                  </a:outerShdw>
                </a:effectLst>
                <a:latin typeface="Tahoma" panose="020B0604030504040204" pitchFamily="34" charset="0"/>
                <a:ea typeface="Tahoma" panose="020B0604030504040204" pitchFamily="34" charset="0"/>
                <a:cs typeface="Tahoma" panose="020B0604030504040204" pitchFamily="34" charset="0"/>
              </a:rPr>
              <a:t>A</a:t>
            </a:r>
            <a:r>
              <a:rPr lang="uk-UA" sz="2000" b="1" dirty="0">
                <a:latin typeface="Tahoma" panose="020B0604030504040204" pitchFamily="34" charset="0"/>
                <a:ea typeface="Tahoma" panose="020B0604030504040204" pitchFamily="34" charset="0"/>
                <a:cs typeface="Tahoma" panose="020B0604030504040204" pitchFamily="34" charset="0"/>
              </a:rPr>
              <a:t> – </a:t>
            </a:r>
            <a:r>
              <a:rPr lang="uk-UA" sz="2000" b="1" dirty="0">
                <a:ln w="9525">
                  <a:solidFill>
                    <a:schemeClr val="bg1"/>
                  </a:solidFill>
                  <a:prstDash val="solid"/>
                </a:ln>
                <a:solidFill>
                  <a:schemeClr val="tx1">
                    <a:lumMod val="75000"/>
                    <a:lumOff val="25000"/>
                  </a:schemeClr>
                </a:solidFill>
                <a:effectLst>
                  <a:outerShdw blurRad="12700" dist="38100" dir="2700000" algn="tl" rotWithShape="0">
                    <a:schemeClr val="accent5">
                      <a:lumMod val="60000"/>
                      <a:lumOff val="40000"/>
                    </a:schemeClr>
                  </a:outerShdw>
                </a:effectLst>
                <a:latin typeface="Tahoma" panose="020B0604030504040204" pitchFamily="34" charset="0"/>
                <a:ea typeface="Tahoma" panose="020B0604030504040204" pitchFamily="34" charset="0"/>
                <a:cs typeface="Tahoma" panose="020B0604030504040204" pitchFamily="34" charset="0"/>
              </a:rPr>
              <a:t>B</a:t>
            </a:r>
            <a:r>
              <a:rPr lang="uk-UA" sz="2000" b="1" dirty="0">
                <a:latin typeface="Tahoma" panose="020B0604030504040204" pitchFamily="34" charset="0"/>
                <a:ea typeface="Tahoma" panose="020B0604030504040204" pitchFamily="34" charset="0"/>
                <a:cs typeface="Tahoma" panose="020B0604030504040204" pitchFamily="34" charset="0"/>
              </a:rPr>
              <a:t> – </a:t>
            </a:r>
            <a:r>
              <a:rPr lang="uk-UA" sz="2000" b="1" dirty="0">
                <a:ln w="9525">
                  <a:solidFill>
                    <a:schemeClr val="bg1"/>
                  </a:solidFill>
                  <a:prstDash val="solid"/>
                </a:ln>
                <a:solidFill>
                  <a:schemeClr val="accent2">
                    <a:lumMod val="75000"/>
                  </a:schemeClr>
                </a:solidFill>
                <a:effectLst>
                  <a:outerShdw blurRad="12700" dist="38100" dir="2700000" algn="tl" rotWithShape="0">
                    <a:schemeClr val="accent5">
                      <a:lumMod val="60000"/>
                      <a:lumOff val="40000"/>
                    </a:schemeClr>
                  </a:outerShdw>
                </a:effectLst>
                <a:latin typeface="Tahoma" panose="020B0604030504040204" pitchFamily="34" charset="0"/>
                <a:ea typeface="Tahoma" panose="020B0604030504040204" pitchFamily="34" charset="0"/>
                <a:cs typeface="Tahoma" panose="020B0604030504040204" pitchFamily="34" charset="0"/>
              </a:rPr>
              <a:t>E</a:t>
            </a:r>
            <a:r>
              <a:rPr lang="uk-UA" sz="2000" b="1" dirty="0">
                <a:latin typeface="Tahoma" panose="020B0604030504040204" pitchFamily="34" charset="0"/>
                <a:ea typeface="Tahoma" panose="020B0604030504040204" pitchFamily="34" charset="0"/>
                <a:cs typeface="Tahoma" panose="020B0604030504040204" pitchFamily="34" charset="0"/>
              </a:rPr>
              <a:t> – </a:t>
            </a:r>
            <a:r>
              <a:rPr lang="uk-UA" sz="2000" b="1" dirty="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latin typeface="Tahoma" panose="020B0604030504040204" pitchFamily="34" charset="0"/>
                <a:ea typeface="Tahoma" panose="020B0604030504040204" pitchFamily="34" charset="0"/>
                <a:cs typeface="Tahoma" panose="020B0604030504040204" pitchFamily="34" charset="0"/>
              </a:rPr>
              <a:t>F</a:t>
            </a:r>
            <a:r>
              <a:rPr lang="uk-UA" sz="2000" b="1" dirty="0">
                <a:latin typeface="+mj-lt"/>
                <a:ea typeface="+mj-ea"/>
                <a:cs typeface="+mj-cs"/>
              </a:rPr>
              <a:t>, до кожного з яких у Положенні поданий абстрактний опис (дескриптор). Дескриптор до кожного з рівнів передбачає загальне твердження про відповідність певному Критерієві (І), а також твердження про недоліки у контексті цього Критерію (ІІ), як це показано у таблиці.</a:t>
            </a:r>
          </a:p>
        </p:txBody>
      </p:sp>
      <p:graphicFrame>
        <p:nvGraphicFramePr>
          <p:cNvPr id="6" name="Таблица 5"/>
          <p:cNvGraphicFramePr>
            <a:graphicFrameLocks noGrp="1"/>
          </p:cNvGraphicFramePr>
          <p:nvPr>
            <p:extLst>
              <p:ext uri="{D42A27DB-BD31-4B8C-83A1-F6EECF244321}">
                <p14:modId xmlns:p14="http://schemas.microsoft.com/office/powerpoint/2010/main" val="3650986032"/>
              </p:ext>
            </p:extLst>
          </p:nvPr>
        </p:nvGraphicFramePr>
        <p:xfrm>
          <a:off x="722869" y="2343252"/>
          <a:ext cx="10787448" cy="4450080"/>
        </p:xfrm>
        <a:graphic>
          <a:graphicData uri="http://schemas.openxmlformats.org/drawingml/2006/table">
            <a:tbl>
              <a:tblPr firstRow="1" bandRow="1">
                <a:tableStyleId>{69CF1AB2-1976-4502-BF36-3FF5EA218861}</a:tableStyleId>
              </a:tblPr>
              <a:tblGrid>
                <a:gridCol w="3595816">
                  <a:extLst>
                    <a:ext uri="{9D8B030D-6E8A-4147-A177-3AD203B41FA5}">
                      <a16:colId xmlns:a16="http://schemas.microsoft.com/office/drawing/2014/main" val="1342285473"/>
                    </a:ext>
                  </a:extLst>
                </a:gridCol>
                <a:gridCol w="3595816">
                  <a:extLst>
                    <a:ext uri="{9D8B030D-6E8A-4147-A177-3AD203B41FA5}">
                      <a16:colId xmlns:a16="http://schemas.microsoft.com/office/drawing/2014/main" val="3408200409"/>
                    </a:ext>
                  </a:extLst>
                </a:gridCol>
                <a:gridCol w="3595816">
                  <a:extLst>
                    <a:ext uri="{9D8B030D-6E8A-4147-A177-3AD203B41FA5}">
                      <a16:colId xmlns:a16="http://schemas.microsoft.com/office/drawing/2014/main" val="1007750979"/>
                    </a:ext>
                  </a:extLst>
                </a:gridCol>
              </a:tblGrid>
              <a:tr h="370840">
                <a:tc>
                  <a:txBody>
                    <a:bodyPr/>
                    <a:lstStyle/>
                    <a:p>
                      <a:pPr algn="ctr"/>
                      <a:r>
                        <a:rPr lang="uk-UA" noProof="0" dirty="0"/>
                        <a:t>Рівень відповідності</a:t>
                      </a:r>
                      <a:endParaRPr lang="uk-UA" noProof="0" dirty="0">
                        <a:solidFill>
                          <a:schemeClr val="bg1"/>
                        </a:solidFill>
                      </a:endParaRPr>
                    </a:p>
                  </a:txBody>
                  <a:tcPr anchor="ctr"/>
                </a:tc>
                <a:tc>
                  <a:txBody>
                    <a:bodyPr/>
                    <a:lstStyle/>
                    <a:p>
                      <a:pPr algn="ctr"/>
                      <a:r>
                        <a:rPr lang="uk-UA" noProof="0" dirty="0"/>
                        <a:t>Твердження про відповідності критерію (І)</a:t>
                      </a:r>
                      <a:endParaRPr lang="uk-UA" noProof="0" dirty="0">
                        <a:solidFill>
                          <a:schemeClr val="bg1"/>
                        </a:solidFill>
                      </a:endParaRPr>
                    </a:p>
                  </a:txBody>
                  <a:tcPr anchor="ctr"/>
                </a:tc>
                <a:tc>
                  <a:txBody>
                    <a:bodyPr/>
                    <a:lstStyle/>
                    <a:p>
                      <a:pPr algn="ctr"/>
                      <a:r>
                        <a:rPr lang="uk-UA" noProof="0" dirty="0"/>
                        <a:t>Твердження про недоліки у</a:t>
                      </a:r>
                    </a:p>
                    <a:p>
                      <a:pPr algn="ctr"/>
                      <a:r>
                        <a:rPr lang="uk-UA" noProof="0" dirty="0"/>
                        <a:t>контексті критерію (ІІ)</a:t>
                      </a:r>
                      <a:endParaRPr lang="uk-UA" noProof="0" dirty="0">
                        <a:solidFill>
                          <a:schemeClr val="bg1"/>
                        </a:solidFill>
                      </a:endParaRPr>
                    </a:p>
                  </a:txBody>
                  <a:tcPr anchor="ctr"/>
                </a:tc>
                <a:extLst>
                  <a:ext uri="{0D108BD9-81ED-4DB2-BD59-A6C34878D82A}">
                    <a16:rowId xmlns:a16="http://schemas.microsoft.com/office/drawing/2014/main" val="996795881"/>
                  </a:ext>
                </a:extLst>
              </a:tr>
              <a:tr h="370840">
                <a:tc>
                  <a:txBody>
                    <a:bodyPr/>
                    <a:lstStyle/>
                    <a:p>
                      <a:pPr algn="ctr"/>
                      <a:r>
                        <a:rPr lang="uk-UA" sz="2800" b="1" dirty="0">
                          <a:ln w="9525">
                            <a:solidFill>
                              <a:schemeClr val="bg1"/>
                            </a:solidFill>
                            <a:prstDash val="solid"/>
                          </a:ln>
                          <a:effectLst>
                            <a:outerShdw blurRad="12700" dist="38100" dir="2700000" algn="tl" rotWithShape="0">
                              <a:schemeClr val="accent5">
                                <a:lumMod val="60000"/>
                                <a:lumOff val="40000"/>
                              </a:schemeClr>
                            </a:outerShdw>
                          </a:effectLst>
                          <a:latin typeface="Tahoma" panose="020B0604030504040204" pitchFamily="34" charset="0"/>
                          <a:ea typeface="Tahoma" panose="020B0604030504040204" pitchFamily="34" charset="0"/>
                          <a:cs typeface="Tahoma" panose="020B0604030504040204" pitchFamily="34" charset="0"/>
                        </a:rPr>
                        <a:t>A</a:t>
                      </a:r>
                      <a:endParaRPr lang="uk-UA" sz="2800" b="1" noProof="0" dirty="0">
                        <a:solidFill>
                          <a:schemeClr val="tx1"/>
                        </a:solidFill>
                      </a:endParaRPr>
                    </a:p>
                  </a:txBody>
                  <a:tcPr anchor="ctr"/>
                </a:tc>
                <a:tc>
                  <a:txBody>
                    <a:bodyPr/>
                    <a:lstStyle/>
                    <a:p>
                      <a:pPr algn="ctr"/>
                      <a:r>
                        <a:rPr lang="uk-UA" sz="1800" u="none" strike="noStrike" kern="1200" baseline="0" noProof="0" dirty="0"/>
                        <a:t>повна відповідність</a:t>
                      </a:r>
                    </a:p>
                    <a:p>
                      <a:pPr algn="ctr"/>
                      <a:r>
                        <a:rPr lang="uk-UA" sz="1800" u="none" strike="noStrike" kern="1200" baseline="0" noProof="0" dirty="0"/>
                        <a:t>або</a:t>
                      </a:r>
                    </a:p>
                    <a:p>
                      <a:pPr algn="ctr"/>
                      <a:r>
                        <a:rPr lang="uk-UA" sz="1800" u="none" strike="noStrike" kern="1200" baseline="0" noProof="0" dirty="0"/>
                        <a:t>інноваційний/взірцевий</a:t>
                      </a:r>
                    </a:p>
                    <a:p>
                      <a:pPr algn="ctr"/>
                      <a:r>
                        <a:rPr lang="uk-UA" sz="1800" u="none" strike="noStrike" kern="1200" baseline="0" noProof="0" dirty="0"/>
                        <a:t>характер</a:t>
                      </a:r>
                      <a:endParaRPr lang="uk-UA" sz="1800" b="1" i="0" u="none" strike="noStrike" kern="1200" baseline="0" noProof="0" dirty="0">
                        <a:solidFill>
                          <a:schemeClr val="dk1"/>
                        </a:solidFill>
                        <a:latin typeface="+mn-lt"/>
                        <a:ea typeface="+mn-ea"/>
                        <a:cs typeface="+mn-cs"/>
                      </a:endParaRPr>
                    </a:p>
                  </a:txBody>
                  <a:tcPr anchor="ctr"/>
                </a:tc>
                <a:tc>
                  <a:txBody>
                    <a:bodyPr/>
                    <a:lstStyle/>
                    <a:p>
                      <a:pPr algn="ctr"/>
                      <a:r>
                        <a:rPr lang="uk-UA" sz="1800" u="none" strike="noStrike" kern="1200" baseline="0" noProof="0" dirty="0"/>
                        <a:t>недоліки відсутні</a:t>
                      </a:r>
                      <a:endParaRPr lang="uk-UA" b="1" noProof="0" dirty="0">
                        <a:solidFill>
                          <a:schemeClr val="tx1"/>
                        </a:solidFill>
                      </a:endParaRPr>
                    </a:p>
                  </a:txBody>
                  <a:tcPr anchor="ctr"/>
                </a:tc>
                <a:extLst>
                  <a:ext uri="{0D108BD9-81ED-4DB2-BD59-A6C34878D82A}">
                    <a16:rowId xmlns:a16="http://schemas.microsoft.com/office/drawing/2014/main" val="4125495609"/>
                  </a:ext>
                </a:extLst>
              </a:tr>
              <a:tr h="370840">
                <a:tc>
                  <a:txBody>
                    <a:bodyPr/>
                    <a:lstStyle/>
                    <a:p>
                      <a:pPr algn="ctr"/>
                      <a:r>
                        <a:rPr lang="uk-UA" sz="2800" b="1" dirty="0">
                          <a:ln w="9525">
                            <a:solidFill>
                              <a:schemeClr val="bg1"/>
                            </a:solidFill>
                            <a:prstDash val="solid"/>
                          </a:ln>
                          <a:solidFill>
                            <a:schemeClr val="tx1">
                              <a:lumMod val="75000"/>
                              <a:lumOff val="25000"/>
                            </a:schemeClr>
                          </a:solidFill>
                          <a:effectLst>
                            <a:outerShdw blurRad="12700" dist="38100" dir="2700000" algn="tl" rotWithShape="0">
                              <a:schemeClr val="accent5">
                                <a:lumMod val="60000"/>
                                <a:lumOff val="40000"/>
                              </a:schemeClr>
                            </a:outerShdw>
                          </a:effectLst>
                          <a:latin typeface="Tahoma" panose="020B0604030504040204" pitchFamily="34" charset="0"/>
                          <a:ea typeface="Tahoma" panose="020B0604030504040204" pitchFamily="34" charset="0"/>
                          <a:cs typeface="Tahoma" panose="020B0604030504040204" pitchFamily="34" charset="0"/>
                        </a:rPr>
                        <a:t>B</a:t>
                      </a:r>
                      <a:endParaRPr lang="uk-UA" sz="2800" b="1" noProof="0" dirty="0">
                        <a:solidFill>
                          <a:schemeClr val="tx1"/>
                        </a:solidFill>
                      </a:endParaRPr>
                    </a:p>
                  </a:txBody>
                  <a:tcPr anchor="ctr"/>
                </a:tc>
                <a:tc>
                  <a:txBody>
                    <a:bodyPr/>
                    <a:lstStyle/>
                    <a:p>
                      <a:pPr algn="ctr"/>
                      <a:r>
                        <a:rPr lang="uk-UA" sz="1800" u="none" strike="noStrike" kern="1200" baseline="0" noProof="0" dirty="0"/>
                        <a:t>загалом відповідність</a:t>
                      </a:r>
                      <a:endParaRPr lang="uk-UA" b="1" noProof="0" dirty="0">
                        <a:solidFill>
                          <a:schemeClr val="tx1"/>
                        </a:solidFill>
                      </a:endParaRPr>
                    </a:p>
                  </a:txBody>
                  <a:tcPr anchor="ctr"/>
                </a:tc>
                <a:tc>
                  <a:txBody>
                    <a:bodyPr/>
                    <a:lstStyle/>
                    <a:p>
                      <a:pPr algn="ctr"/>
                      <a:r>
                        <a:rPr lang="uk-UA" sz="1800" u="none" strike="noStrike" kern="1200" baseline="0" noProof="0" dirty="0"/>
                        <a:t>недоліки, що не є суттєвими</a:t>
                      </a:r>
                      <a:endParaRPr lang="uk-UA" b="1" noProof="0" dirty="0">
                        <a:solidFill>
                          <a:schemeClr val="tx1"/>
                        </a:solidFill>
                      </a:endParaRPr>
                    </a:p>
                  </a:txBody>
                  <a:tcPr anchor="ctr"/>
                </a:tc>
                <a:extLst>
                  <a:ext uri="{0D108BD9-81ED-4DB2-BD59-A6C34878D82A}">
                    <a16:rowId xmlns:a16="http://schemas.microsoft.com/office/drawing/2014/main" val="3808532528"/>
                  </a:ext>
                </a:extLst>
              </a:tr>
              <a:tr h="370840">
                <a:tc>
                  <a:txBody>
                    <a:bodyPr/>
                    <a:lstStyle/>
                    <a:p>
                      <a:pPr algn="ctr"/>
                      <a:r>
                        <a:rPr lang="uk-UA" sz="2800" b="1" dirty="0">
                          <a:ln w="9525">
                            <a:solidFill>
                              <a:schemeClr val="bg1"/>
                            </a:solidFill>
                            <a:prstDash val="solid"/>
                          </a:ln>
                          <a:solidFill>
                            <a:schemeClr val="accent2">
                              <a:lumMod val="75000"/>
                            </a:schemeClr>
                          </a:solidFill>
                          <a:effectLst>
                            <a:outerShdw blurRad="12700" dist="38100" dir="2700000" algn="tl" rotWithShape="0">
                              <a:schemeClr val="accent5">
                                <a:lumMod val="60000"/>
                                <a:lumOff val="40000"/>
                              </a:schemeClr>
                            </a:outerShdw>
                          </a:effectLst>
                          <a:latin typeface="Tahoma" panose="020B0604030504040204" pitchFamily="34" charset="0"/>
                          <a:ea typeface="Tahoma" panose="020B0604030504040204" pitchFamily="34" charset="0"/>
                          <a:cs typeface="Tahoma" panose="020B0604030504040204" pitchFamily="34" charset="0"/>
                        </a:rPr>
                        <a:t>E</a:t>
                      </a:r>
                      <a:endParaRPr lang="uk-UA" sz="2800" b="1" noProof="0" dirty="0">
                        <a:solidFill>
                          <a:schemeClr val="accent2">
                            <a:lumMod val="75000"/>
                          </a:schemeClr>
                        </a:solidFill>
                      </a:endParaRPr>
                    </a:p>
                  </a:txBody>
                  <a:tcPr anchor="ctr"/>
                </a:tc>
                <a:tc>
                  <a:txBody>
                    <a:bodyPr/>
                    <a:lstStyle/>
                    <a:p>
                      <a:pPr algn="ctr"/>
                      <a:r>
                        <a:rPr lang="uk-UA" sz="1800" u="none" strike="noStrike" kern="1200" baseline="0" noProof="0" dirty="0"/>
                        <a:t>загалом (часткова)</a:t>
                      </a:r>
                    </a:p>
                    <a:p>
                      <a:pPr algn="ctr"/>
                      <a:r>
                        <a:rPr lang="uk-UA" sz="1800" u="none" strike="noStrike" kern="1200" baseline="0" noProof="0" dirty="0"/>
                        <a:t>невідповідність</a:t>
                      </a:r>
                      <a:endParaRPr lang="uk-UA" sz="1800" b="1" i="0" u="none" strike="noStrike" kern="1200" baseline="0" noProof="0" dirty="0">
                        <a:solidFill>
                          <a:schemeClr val="dk1"/>
                        </a:solidFill>
                        <a:latin typeface="+mn-lt"/>
                        <a:ea typeface="+mn-ea"/>
                        <a:cs typeface="+mn-cs"/>
                      </a:endParaRPr>
                    </a:p>
                  </a:txBody>
                  <a:tcPr anchor="ctr"/>
                </a:tc>
                <a:tc>
                  <a:txBody>
                    <a:bodyPr/>
                    <a:lstStyle/>
                    <a:p>
                      <a:pPr algn="ctr"/>
                      <a:r>
                        <a:rPr lang="uk-UA" sz="1800" u="none" strike="noStrike" kern="1200" baseline="0" noProof="0" dirty="0"/>
                        <a:t>недоліки, що можуть бути</a:t>
                      </a:r>
                    </a:p>
                    <a:p>
                      <a:pPr algn="ctr"/>
                      <a:r>
                        <a:rPr lang="uk-UA" sz="1800" u="none" strike="noStrike" kern="1200" baseline="0" noProof="0" dirty="0"/>
                        <a:t>усунуті в однорічний строк</a:t>
                      </a:r>
                      <a:endParaRPr lang="uk-UA" b="1" noProof="0" dirty="0">
                        <a:solidFill>
                          <a:schemeClr val="tx1"/>
                        </a:solidFill>
                      </a:endParaRPr>
                    </a:p>
                  </a:txBody>
                  <a:tcPr anchor="ctr"/>
                </a:tc>
                <a:extLst>
                  <a:ext uri="{0D108BD9-81ED-4DB2-BD59-A6C34878D82A}">
                    <a16:rowId xmlns:a16="http://schemas.microsoft.com/office/drawing/2014/main" val="2645115674"/>
                  </a:ext>
                </a:extLst>
              </a:tr>
              <a:tr h="370840">
                <a:tc>
                  <a:txBody>
                    <a:bodyPr/>
                    <a:lstStyle/>
                    <a:p>
                      <a:pPr algn="ctr"/>
                      <a:r>
                        <a:rPr lang="uk-UA" sz="2800" b="1" dirty="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latin typeface="Tahoma" panose="020B0604030504040204" pitchFamily="34" charset="0"/>
                          <a:ea typeface="Tahoma" panose="020B0604030504040204" pitchFamily="34" charset="0"/>
                          <a:cs typeface="Tahoma" panose="020B0604030504040204" pitchFamily="34" charset="0"/>
                        </a:rPr>
                        <a:t>F</a:t>
                      </a:r>
                      <a:endParaRPr lang="uk-UA" sz="2800" b="1" noProof="0" dirty="0">
                        <a:solidFill>
                          <a:srgbClr val="FF0000"/>
                        </a:solidFill>
                      </a:endParaRPr>
                    </a:p>
                  </a:txBody>
                  <a:tcPr anchor="ctr"/>
                </a:tc>
                <a:tc>
                  <a:txBody>
                    <a:bodyPr/>
                    <a:lstStyle/>
                    <a:p>
                      <a:pPr algn="ctr"/>
                      <a:r>
                        <a:rPr lang="uk-UA" sz="1800" b="1" u="none" strike="noStrike" kern="1200" baseline="0" noProof="0" dirty="0">
                          <a:solidFill>
                            <a:srgbClr val="C00000"/>
                          </a:solidFill>
                        </a:rPr>
                        <a:t>невідповідність</a:t>
                      </a:r>
                      <a:endParaRPr lang="uk-UA" b="1" noProof="0" dirty="0">
                        <a:solidFill>
                          <a:srgbClr val="C00000"/>
                        </a:solidFill>
                      </a:endParaRPr>
                    </a:p>
                  </a:txBody>
                  <a:tcPr anchor="ctr"/>
                </a:tc>
                <a:tc>
                  <a:txBody>
                    <a:bodyPr/>
                    <a:lstStyle/>
                    <a:p>
                      <a:pPr algn="ctr"/>
                      <a:r>
                        <a:rPr lang="uk-UA" sz="1800" u="none" strike="noStrike" kern="1200" baseline="0" noProof="0" dirty="0">
                          <a:solidFill>
                            <a:srgbClr val="C00000"/>
                          </a:solidFill>
                        </a:rPr>
                        <a:t>недоліки, що не можуть бути</a:t>
                      </a:r>
                    </a:p>
                    <a:p>
                      <a:pPr algn="ctr"/>
                      <a:r>
                        <a:rPr lang="uk-UA" sz="1800" u="none" strike="noStrike" kern="1200" baseline="0" noProof="0" dirty="0">
                          <a:solidFill>
                            <a:srgbClr val="C00000"/>
                          </a:solidFill>
                        </a:rPr>
                        <a:t>усунуті в однорічний строк</a:t>
                      </a:r>
                    </a:p>
                    <a:p>
                      <a:pPr algn="ctr"/>
                      <a:r>
                        <a:rPr lang="uk-UA" sz="1800" u="none" strike="noStrike" kern="1200" baseline="0" noProof="0" dirty="0">
                          <a:solidFill>
                            <a:srgbClr val="C00000"/>
                          </a:solidFill>
                        </a:rPr>
                        <a:t>або</a:t>
                      </a:r>
                    </a:p>
                    <a:p>
                      <a:pPr algn="ctr"/>
                      <a:r>
                        <a:rPr lang="uk-UA" sz="1800" u="none" strike="noStrike" kern="1200" baseline="0" noProof="0" dirty="0">
                          <a:solidFill>
                            <a:srgbClr val="C00000"/>
                          </a:solidFill>
                        </a:rPr>
                        <a:t>недоліки, що мають</a:t>
                      </a:r>
                    </a:p>
                    <a:p>
                      <a:pPr algn="ctr"/>
                      <a:r>
                        <a:rPr lang="uk-UA" sz="1800" u="none" strike="noStrike" kern="1200" baseline="0" noProof="0" dirty="0">
                          <a:solidFill>
                            <a:srgbClr val="C00000"/>
                          </a:solidFill>
                        </a:rPr>
                        <a:t>фундаментальний характер</a:t>
                      </a:r>
                      <a:endParaRPr lang="uk-UA" b="1" noProof="0" dirty="0">
                        <a:solidFill>
                          <a:srgbClr val="C00000"/>
                        </a:solidFill>
                      </a:endParaRPr>
                    </a:p>
                  </a:txBody>
                  <a:tcPr anchor="ctr"/>
                </a:tc>
                <a:extLst>
                  <a:ext uri="{0D108BD9-81ED-4DB2-BD59-A6C34878D82A}">
                    <a16:rowId xmlns:a16="http://schemas.microsoft.com/office/drawing/2014/main" val="329831048"/>
                  </a:ext>
                </a:extLst>
              </a:tr>
            </a:tbl>
          </a:graphicData>
        </a:graphic>
      </p:graphicFrame>
      <p:sp>
        <p:nvSpPr>
          <p:cNvPr id="7" name="Заголовок 1"/>
          <p:cNvSpPr txBox="1">
            <a:spLocks/>
          </p:cNvSpPr>
          <p:nvPr/>
        </p:nvSpPr>
        <p:spPr>
          <a:xfrm>
            <a:off x="7381875" y="76200"/>
            <a:ext cx="3590925" cy="75230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uk-UA" sz="1600" b="1">
                <a:solidFill>
                  <a:schemeClr val="bg1"/>
                </a:solidFill>
                <a:latin typeface="Tahoma" panose="020B0604030504040204" pitchFamily="34" charset="0"/>
                <a:ea typeface="Tahoma" panose="020B0604030504040204" pitchFamily="34" charset="0"/>
                <a:cs typeface="Tahoma" panose="020B0604030504040204" pitchFamily="34" charset="0"/>
              </a:rPr>
              <a:t>ПОРЯДОК ПРОВЕДЕННЯ АКРЕДИТАЦІЇ</a:t>
            </a:r>
            <a:endParaRPr lang="ru-RU"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pic>
        <p:nvPicPr>
          <p:cNvPr id="9" name="Рисунок 8"/>
          <p:cNvPicPr>
            <a:picLocks noChangeAspect="1"/>
          </p:cNvPicPr>
          <p:nvPr/>
        </p:nvPicPr>
        <p:blipFill rotWithShape="1">
          <a:blip r:embed="rId2">
            <a:extLst>
              <a:ext uri="{28A0092B-C50C-407E-A947-70E740481C1C}">
                <a14:useLocalDpi xmlns:a14="http://schemas.microsoft.com/office/drawing/2010/main" val="0"/>
              </a:ext>
            </a:extLst>
          </a:blip>
          <a:srcRect l="2833" t="2406" r="76322" b="71285"/>
          <a:stretch/>
        </p:blipFill>
        <p:spPr>
          <a:xfrm>
            <a:off x="11083896" y="0"/>
            <a:ext cx="683663" cy="876300"/>
          </a:xfrm>
          <a:prstGeom prst="rect">
            <a:avLst/>
          </a:prstGeom>
        </p:spPr>
      </p:pic>
      <p:sp>
        <p:nvSpPr>
          <p:cNvPr id="5" name="Номер слайда 4"/>
          <p:cNvSpPr>
            <a:spLocks noGrp="1"/>
          </p:cNvSpPr>
          <p:nvPr>
            <p:ph type="sldNum" sz="quarter" idx="12"/>
          </p:nvPr>
        </p:nvSpPr>
        <p:spPr/>
        <p:txBody>
          <a:bodyPr/>
          <a:lstStyle/>
          <a:p>
            <a:fld id="{9BE267BB-4AD8-4361-8BF1-B2F5492F9099}" type="slidenum">
              <a:rPr lang="ru-RU" smtClean="0"/>
              <a:t>4</a:t>
            </a:fld>
            <a:endParaRPr lang="ru-RU"/>
          </a:p>
        </p:txBody>
      </p:sp>
    </p:spTree>
    <p:extLst>
      <p:ext uri="{BB962C8B-B14F-4D97-AF65-F5344CB8AC3E}">
        <p14:creationId xmlns:p14="http://schemas.microsoft.com/office/powerpoint/2010/main" val="18364056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906324"/>
            <a:ext cx="12126482" cy="717378"/>
          </a:xfrm>
        </p:spPr>
        <p:txBody>
          <a:bodyPr vert="horz" lIns="91440" tIns="45720" rIns="91440" bIns="45720" rtlCol="0" anchor="ctr">
            <a:normAutofit/>
          </a:bodyPr>
          <a:lstStyle/>
          <a:p>
            <a:r>
              <a:rPr lang="uk-UA" sz="3600" b="1" dirty="0">
                <a:solidFill>
                  <a:srgbClr val="C00000"/>
                </a:solidFill>
              </a:rPr>
              <a:t>Критерій</a:t>
            </a:r>
            <a:r>
              <a:rPr lang="uk-UA" sz="3700" b="1" dirty="0">
                <a:solidFill>
                  <a:srgbClr val="C00000"/>
                </a:solidFill>
              </a:rPr>
              <a:t> 7 </a:t>
            </a:r>
            <a:r>
              <a:rPr lang="uk-UA" sz="3700" b="1" dirty="0"/>
              <a:t>Освітнє середовище та матеріальні ресурси</a:t>
            </a:r>
            <a:endParaRPr lang="ru-RU" sz="3700" b="1" dirty="0"/>
          </a:p>
        </p:txBody>
      </p:sp>
      <p:sp>
        <p:nvSpPr>
          <p:cNvPr id="3" name="Місце для вмісту 2"/>
          <p:cNvSpPr>
            <a:spLocks noGrp="1"/>
          </p:cNvSpPr>
          <p:nvPr>
            <p:ph idx="1"/>
          </p:nvPr>
        </p:nvSpPr>
        <p:spPr>
          <a:xfrm>
            <a:off x="102550" y="1623702"/>
            <a:ext cx="12023932" cy="1655690"/>
          </a:xfrm>
        </p:spPr>
        <p:txBody>
          <a:bodyPr vert="horz" lIns="91440" tIns="45720" rIns="91440" bIns="45720" rtlCol="0" anchor="ctr">
            <a:noAutofit/>
          </a:bodyPr>
          <a:lstStyle/>
          <a:p>
            <a:pPr marL="2513013" indent="-2513013" algn="just">
              <a:spcBef>
                <a:spcPts val="0"/>
              </a:spcBef>
              <a:buNone/>
            </a:pPr>
            <a:r>
              <a:rPr lang="uk-UA" sz="2400" b="1" i="1" dirty="0" err="1">
                <a:latin typeface="Times New Roman" panose="02020603050405020304" pitchFamily="18" charset="0"/>
                <a:cs typeface="Times New Roman" panose="02020603050405020304" pitchFamily="18" charset="0"/>
              </a:rPr>
              <a:t>Підкритерій</a:t>
            </a:r>
            <a:r>
              <a:rPr lang="uk-UA" sz="2400" b="1" i="1" dirty="0">
                <a:latin typeface="Times New Roman" panose="02020603050405020304" pitchFamily="18" charset="0"/>
                <a:cs typeface="Times New Roman" panose="02020603050405020304" pitchFamily="18" charset="0"/>
              </a:rPr>
              <a:t> 7.1 </a:t>
            </a:r>
            <a:r>
              <a:rPr lang="uk-UA" sz="2400" dirty="0">
                <a:latin typeface="Times New Roman" panose="02020603050405020304" pitchFamily="18" charset="0"/>
                <a:cs typeface="Times New Roman" panose="02020603050405020304" pitchFamily="18" charset="0"/>
              </a:rPr>
              <a:t>Фінансові та матеріально-технічні ресурси (бібліотека, інша інфраструктура, обладнання тощо), а також навчально-методичне забезпечення освітньої програми гарантують досягнення визначених освітньою програмою цілей та програмних результатів навчання.</a:t>
            </a:r>
            <a:endParaRPr lang="ru-RU" sz="2400"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102550" y="3455417"/>
            <a:ext cx="12023932" cy="3020027"/>
          </a:xfrm>
          <a:prstGeom prst="rect">
            <a:avLst/>
          </a:prstGeom>
          <a:solidFill>
            <a:schemeClr val="accent1">
              <a:lumMod val="20000"/>
              <a:lumOff val="80000"/>
            </a:schemeClr>
          </a:solidFill>
        </p:spPr>
        <p:txBody>
          <a:bodyPr vert="horz" lIns="91440" tIns="45720" rIns="91440" bIns="45720" rtlCol="0" anchor="ctr">
            <a:noAutofit/>
          </a:bodyPr>
          <a:lstStyle/>
          <a:p>
            <a:pPr marL="342900" indent="-342900" algn="just">
              <a:spcBef>
                <a:spcPct val="0"/>
              </a:spcBef>
              <a:buFont typeface="Arial" panose="020B0604020202020204" pitchFamily="34" charset="0"/>
              <a:buChar char="•"/>
            </a:pPr>
            <a:r>
              <a:rPr lang="uk-UA" sz="2000" b="1" dirty="0">
                <a:latin typeface="+mj-lt"/>
                <a:ea typeface="+mj-ea"/>
                <a:cs typeface="+mj-cs"/>
              </a:rPr>
              <a:t>ЗВО має продемонструвати реальне використання спеціальних матеріально-технічних ресурсів (</a:t>
            </a:r>
            <a:r>
              <a:rPr lang="uk-UA" sz="2000" i="1" dirty="0">
                <a:latin typeface="+mj-lt"/>
                <a:ea typeface="+mj-ea"/>
                <a:cs typeface="+mj-cs"/>
              </a:rPr>
              <a:t>власних або тих, що використовуються у співпраці</a:t>
            </a:r>
            <a:r>
              <a:rPr lang="uk-UA" sz="2000" b="1" dirty="0">
                <a:latin typeface="+mj-lt"/>
                <a:ea typeface="+mj-ea"/>
                <a:cs typeface="+mj-cs"/>
              </a:rPr>
              <a:t>), які є необхідними для викладання конкретних дисциплін, включених до ОП. Оцінювання достатності цих ресурсів для певної дисципліни здійснюється експертною групою. </a:t>
            </a:r>
          </a:p>
          <a:p>
            <a:pPr marL="342900" indent="-342900" algn="just">
              <a:spcBef>
                <a:spcPct val="0"/>
              </a:spcBef>
              <a:buFont typeface="Arial" panose="020B0604020202020204" pitchFamily="34" charset="0"/>
              <a:buChar char="•"/>
            </a:pPr>
            <a:r>
              <a:rPr lang="uk-UA" sz="2000" b="1" dirty="0">
                <a:latin typeface="+mj-lt"/>
                <a:ea typeface="+mj-ea"/>
                <a:cs typeface="+mj-cs"/>
              </a:rPr>
              <a:t>Одночасно ЗВО у відомостях про </a:t>
            </a:r>
            <a:r>
              <a:rPr lang="uk-UA" sz="2000" b="1" dirty="0" err="1">
                <a:latin typeface="+mj-lt"/>
                <a:ea typeface="+mj-ea"/>
                <a:cs typeface="+mj-cs"/>
              </a:rPr>
              <a:t>самооцінювання</a:t>
            </a:r>
            <a:r>
              <a:rPr lang="uk-UA" sz="2000" b="1" dirty="0">
                <a:latin typeface="+mj-lt"/>
                <a:ea typeface="+mj-ea"/>
                <a:cs typeface="+mj-cs"/>
              </a:rPr>
              <a:t> надає також інформацію щодо загального матеріально-технічного забезпечення, зокрема забезпечення навчальними та іншими приміщеннями. </a:t>
            </a:r>
          </a:p>
          <a:p>
            <a:pPr marL="342900" indent="-342900" algn="just">
              <a:spcBef>
                <a:spcPct val="0"/>
              </a:spcBef>
              <a:buFont typeface="Arial" panose="020B0604020202020204" pitchFamily="34" charset="0"/>
              <a:buChar char="•"/>
            </a:pPr>
            <a:r>
              <a:rPr lang="uk-UA" sz="2000" b="1" dirty="0">
                <a:latin typeface="+mj-lt"/>
                <a:ea typeface="+mj-ea"/>
                <a:cs typeface="+mj-cs"/>
              </a:rPr>
              <a:t>Експертна група має встановити чи є достатнім для реалізації ОП: </a:t>
            </a:r>
          </a:p>
          <a:p>
            <a:pPr marL="1260475" indent="-342900" algn="just">
              <a:spcBef>
                <a:spcPct val="0"/>
              </a:spcBef>
              <a:buFont typeface="Wingdings" panose="05000000000000000000" pitchFamily="2" charset="2"/>
              <a:buChar char="Ø"/>
            </a:pPr>
            <a:r>
              <a:rPr lang="uk-UA" sz="2000" b="1" dirty="0">
                <a:latin typeface="+mj-lt"/>
                <a:ea typeface="+mj-ea"/>
                <a:cs typeface="+mj-cs"/>
              </a:rPr>
              <a:t>бібліотека (в </a:t>
            </a:r>
            <a:r>
              <a:rPr lang="uk-UA" sz="2000" b="1" dirty="0" err="1">
                <a:latin typeface="+mj-lt"/>
                <a:ea typeface="+mj-ea"/>
                <a:cs typeface="+mj-cs"/>
              </a:rPr>
              <a:t>т.ч</a:t>
            </a:r>
            <a:r>
              <a:rPr lang="uk-UA" sz="2000" b="1" dirty="0">
                <a:latin typeface="+mj-lt"/>
                <a:ea typeface="+mj-ea"/>
                <a:cs typeface="+mj-cs"/>
              </a:rPr>
              <a:t>. наповнення фондів); </a:t>
            </a:r>
          </a:p>
          <a:p>
            <a:pPr marL="1260475" indent="-342900" algn="just">
              <a:spcBef>
                <a:spcPct val="0"/>
              </a:spcBef>
              <a:buFont typeface="Wingdings" panose="05000000000000000000" pitchFamily="2" charset="2"/>
              <a:buChar char="Ø"/>
            </a:pPr>
            <a:r>
              <a:rPr lang="uk-UA" sz="2000" b="1" dirty="0">
                <a:latin typeface="+mj-lt"/>
                <a:ea typeface="+mj-ea"/>
                <a:cs typeface="+mj-cs"/>
              </a:rPr>
              <a:t>інша інфраструктура; </a:t>
            </a:r>
          </a:p>
          <a:p>
            <a:pPr marL="1260475" indent="-342900" algn="just">
              <a:spcBef>
                <a:spcPct val="0"/>
              </a:spcBef>
              <a:buFont typeface="Wingdings" panose="05000000000000000000" pitchFamily="2" charset="2"/>
              <a:buChar char="Ø"/>
            </a:pPr>
            <a:r>
              <a:rPr lang="uk-UA" sz="2000" b="1" dirty="0">
                <a:latin typeface="+mj-lt"/>
                <a:ea typeface="+mj-ea"/>
                <a:cs typeface="+mj-cs"/>
              </a:rPr>
              <a:t>обладнання, необхідність якого зумовлена особливостями програми тощо. 	</a:t>
            </a:r>
          </a:p>
        </p:txBody>
      </p:sp>
      <p:pic>
        <p:nvPicPr>
          <p:cNvPr id="7" name="Рисунок 6"/>
          <p:cNvPicPr>
            <a:picLocks noChangeAspect="1"/>
          </p:cNvPicPr>
          <p:nvPr/>
        </p:nvPicPr>
        <p:blipFill rotWithShape="1">
          <a:blip r:embed="rId2">
            <a:extLst>
              <a:ext uri="{28A0092B-C50C-407E-A947-70E740481C1C}">
                <a14:useLocalDpi xmlns:a14="http://schemas.microsoft.com/office/drawing/2010/main" val="0"/>
              </a:ext>
            </a:extLst>
          </a:blip>
          <a:srcRect l="2833" t="2406" r="76322" b="71285"/>
          <a:stretch/>
        </p:blipFill>
        <p:spPr>
          <a:xfrm>
            <a:off x="11083896" y="0"/>
            <a:ext cx="683663" cy="876300"/>
          </a:xfrm>
          <a:prstGeom prst="rect">
            <a:avLst/>
          </a:prstGeom>
        </p:spPr>
      </p:pic>
      <p:sp>
        <p:nvSpPr>
          <p:cNvPr id="8" name="Прямоугольник 7"/>
          <p:cNvSpPr/>
          <p:nvPr/>
        </p:nvSpPr>
        <p:spPr>
          <a:xfrm>
            <a:off x="6469295" y="176540"/>
            <a:ext cx="4706705" cy="523220"/>
          </a:xfrm>
          <a:prstGeom prst="rect">
            <a:avLst/>
          </a:prstGeom>
        </p:spPr>
        <p:txBody>
          <a:bodyPr wrap="square">
            <a:spAutoFit/>
          </a:bodyPr>
          <a:lstStyle/>
          <a:p>
            <a:r>
              <a:rPr lang="uk-UA" sz="2800" b="1" dirty="0">
                <a:solidFill>
                  <a:schemeClr val="bg1"/>
                </a:solidFill>
              </a:rPr>
              <a:t>НУ «Запорізька політехніка»</a:t>
            </a:r>
            <a:endParaRPr lang="ru-RU" sz="2800" dirty="0">
              <a:solidFill>
                <a:schemeClr val="bg1"/>
              </a:solidFill>
            </a:endParaRPr>
          </a:p>
        </p:txBody>
      </p:sp>
      <p:sp>
        <p:nvSpPr>
          <p:cNvPr id="9" name="Номер слайда 8"/>
          <p:cNvSpPr>
            <a:spLocks noGrp="1"/>
          </p:cNvSpPr>
          <p:nvPr>
            <p:ph type="sldNum" sz="quarter" idx="12"/>
          </p:nvPr>
        </p:nvSpPr>
        <p:spPr/>
        <p:txBody>
          <a:bodyPr/>
          <a:lstStyle/>
          <a:p>
            <a:fld id="{9BE267BB-4AD8-4361-8BF1-B2F5492F9099}" type="slidenum">
              <a:rPr lang="ru-RU" smtClean="0"/>
              <a:t>40</a:t>
            </a:fld>
            <a:endParaRPr lang="ru-RU"/>
          </a:p>
        </p:txBody>
      </p:sp>
    </p:spTree>
    <p:extLst>
      <p:ext uri="{BB962C8B-B14F-4D97-AF65-F5344CB8AC3E}">
        <p14:creationId xmlns:p14="http://schemas.microsoft.com/office/powerpoint/2010/main" val="41560893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906324"/>
            <a:ext cx="12126482" cy="594135"/>
          </a:xfrm>
        </p:spPr>
        <p:txBody>
          <a:bodyPr vert="horz" lIns="91440" tIns="45720" rIns="91440" bIns="45720" rtlCol="0" anchor="ctr">
            <a:normAutofit fontScale="90000"/>
          </a:bodyPr>
          <a:lstStyle/>
          <a:p>
            <a:r>
              <a:rPr lang="uk-UA" sz="3600" b="1" dirty="0">
                <a:solidFill>
                  <a:srgbClr val="C00000"/>
                </a:solidFill>
              </a:rPr>
              <a:t>Критерій</a:t>
            </a:r>
            <a:r>
              <a:rPr lang="uk-UA" sz="3700" b="1" dirty="0">
                <a:solidFill>
                  <a:srgbClr val="C00000"/>
                </a:solidFill>
              </a:rPr>
              <a:t> 7 </a:t>
            </a:r>
            <a:r>
              <a:rPr lang="uk-UA" sz="3700" b="1" dirty="0"/>
              <a:t>Освітнє середовище та матеріальні ресурси</a:t>
            </a:r>
            <a:endParaRPr lang="ru-RU" sz="3700" b="1" dirty="0"/>
          </a:p>
        </p:txBody>
      </p:sp>
      <p:sp>
        <p:nvSpPr>
          <p:cNvPr id="5" name="Місце для вмісту 2"/>
          <p:cNvSpPr txBox="1">
            <a:spLocks/>
          </p:cNvSpPr>
          <p:nvPr/>
        </p:nvSpPr>
        <p:spPr>
          <a:xfrm>
            <a:off x="102550" y="1445152"/>
            <a:ext cx="12023932" cy="1405056"/>
          </a:xfrm>
          <a:prstGeom prst="rect">
            <a:avLst/>
          </a:prstGeom>
        </p:spPr>
        <p:txBody>
          <a:bodyPr vert="horz" lIns="91440" tIns="45720" rIns="91440" bIns="45720" rtlCol="0" anchor="ctr">
            <a:noAutofit/>
          </a:bodyPr>
          <a:lstStyle>
            <a:lvl1pPr marL="228600" indent="-228600" algn="l" defTabSz="914400" rtl="0" eaLnBrk="1" latinLnBrk="0" hangingPunct="1">
              <a:lnSpc>
                <a:spcPct val="114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4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4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4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4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13013" indent="-2513013" algn="just">
              <a:lnSpc>
                <a:spcPct val="100000"/>
              </a:lnSpc>
              <a:spcBef>
                <a:spcPts val="0"/>
              </a:spcBef>
              <a:buFont typeface="Arial" panose="020B0604020202020204" pitchFamily="34" charset="0"/>
              <a:buNone/>
            </a:pPr>
            <a:r>
              <a:rPr lang="uk-UA" sz="2400" b="1" i="1" dirty="0" err="1">
                <a:latin typeface="Times New Roman" panose="02020603050405020304" pitchFamily="18" charset="0"/>
                <a:cs typeface="Times New Roman" panose="02020603050405020304" pitchFamily="18" charset="0"/>
              </a:rPr>
              <a:t>Підкритерій</a:t>
            </a:r>
            <a:r>
              <a:rPr lang="uk-UA" sz="2400" b="1" i="1" dirty="0">
                <a:latin typeface="Times New Roman" panose="02020603050405020304" pitchFamily="18" charset="0"/>
                <a:cs typeface="Times New Roman" panose="02020603050405020304" pitchFamily="18" charset="0"/>
              </a:rPr>
              <a:t> 7.2 </a:t>
            </a:r>
            <a:r>
              <a:rPr lang="uk-UA" sz="2400" dirty="0">
                <a:latin typeface="Times New Roman" panose="02020603050405020304" pitchFamily="18" charset="0"/>
                <a:cs typeface="Times New Roman" panose="02020603050405020304" pitchFamily="18" charset="0"/>
              </a:rPr>
              <a:t>Заклад вищої освіти забезпечує безоплатний доступ викладачів і здобувачів вищої освіти до відповідної інфраструктури та інформаційних ресурсів, потрібних для навчання, викладацької та/або наукової діяльності в межах освітньої програми.</a:t>
            </a:r>
            <a:endParaRPr lang="ru-RU" sz="2400" dirty="0">
              <a:latin typeface="Times New Roman" panose="02020603050405020304" pitchFamily="18" charset="0"/>
              <a:cs typeface="Times New Roman" panose="02020603050405020304" pitchFamily="18" charset="0"/>
            </a:endParaRPr>
          </a:p>
        </p:txBody>
      </p:sp>
      <p:sp>
        <p:nvSpPr>
          <p:cNvPr id="7" name="Прямоугольник 6"/>
          <p:cNvSpPr/>
          <p:nvPr/>
        </p:nvSpPr>
        <p:spPr>
          <a:xfrm>
            <a:off x="102550" y="2918471"/>
            <a:ext cx="12023932" cy="766118"/>
          </a:xfrm>
          <a:prstGeom prst="rect">
            <a:avLst/>
          </a:prstGeom>
          <a:solidFill>
            <a:schemeClr val="accent1">
              <a:lumMod val="20000"/>
              <a:lumOff val="80000"/>
            </a:schemeClr>
          </a:solidFill>
        </p:spPr>
        <p:txBody>
          <a:bodyPr vert="horz" lIns="91440" tIns="45720" rIns="91440" bIns="45720" rtlCol="0" anchor="ctr">
            <a:noAutofit/>
          </a:bodyPr>
          <a:lstStyle/>
          <a:p>
            <a:pPr marL="342900" indent="-342900" algn="just">
              <a:spcBef>
                <a:spcPct val="0"/>
              </a:spcBef>
              <a:buFont typeface="Arial" panose="020B0604020202020204" pitchFamily="34" charset="0"/>
              <a:buChar char="•"/>
            </a:pPr>
            <a:r>
              <a:rPr lang="uk-UA" sz="2000" b="1" dirty="0">
                <a:latin typeface="+mj-lt"/>
                <a:ea typeface="+mj-ea"/>
                <a:cs typeface="+mj-cs"/>
              </a:rPr>
              <a:t>Якщо під час акредитаційної експертизи експертна група встановить, що доступ до відповідних ресурсів не є безоплатним або з інших причин є утрудненим, це є недоліком у контексті відповідності Критерію 7.</a:t>
            </a:r>
          </a:p>
        </p:txBody>
      </p:sp>
      <p:sp>
        <p:nvSpPr>
          <p:cNvPr id="8" name="Місце для вмісту 2"/>
          <p:cNvSpPr>
            <a:spLocks noGrp="1"/>
          </p:cNvSpPr>
          <p:nvPr>
            <p:ph idx="1"/>
          </p:nvPr>
        </p:nvSpPr>
        <p:spPr>
          <a:xfrm>
            <a:off x="150532" y="3752852"/>
            <a:ext cx="12006840" cy="1149178"/>
          </a:xfrm>
        </p:spPr>
        <p:txBody>
          <a:bodyPr vert="horz" lIns="91440" tIns="45720" rIns="91440" bIns="45720" rtlCol="0" anchor="ctr">
            <a:noAutofit/>
          </a:bodyPr>
          <a:lstStyle/>
          <a:p>
            <a:pPr marL="2513013" indent="-2513013" algn="just">
              <a:lnSpc>
                <a:spcPct val="100000"/>
              </a:lnSpc>
              <a:spcBef>
                <a:spcPts val="0"/>
              </a:spcBef>
              <a:buNone/>
            </a:pPr>
            <a:r>
              <a:rPr lang="uk-UA" sz="2600" b="1" i="1" dirty="0" err="1">
                <a:latin typeface="Times New Roman" panose="02020603050405020304" pitchFamily="18" charset="0"/>
                <a:cs typeface="Times New Roman" panose="02020603050405020304" pitchFamily="18" charset="0"/>
              </a:rPr>
              <a:t>Підкритерій</a:t>
            </a:r>
            <a:r>
              <a:rPr lang="uk-UA" sz="2600" b="1" i="1" dirty="0">
                <a:latin typeface="Times New Roman" panose="02020603050405020304" pitchFamily="18" charset="0"/>
                <a:cs typeface="Times New Roman" panose="02020603050405020304" pitchFamily="18" charset="0"/>
              </a:rPr>
              <a:t> 7.3 </a:t>
            </a:r>
            <a:r>
              <a:rPr lang="uk-UA" sz="2600" dirty="0">
                <a:latin typeface="Times New Roman" panose="02020603050405020304" pitchFamily="18" charset="0"/>
                <a:cs typeface="Times New Roman" panose="02020603050405020304" pitchFamily="18" charset="0"/>
              </a:rPr>
              <a:t>Освітнє середовище є безпечним для життя і здоров’я здобувачів вищої освіти, що навчаються за освітньою програмою, та дає можливість задовольнити їхні потреби та інтереси.</a:t>
            </a:r>
            <a:endParaRPr lang="ru-RU" sz="2600" dirty="0">
              <a:latin typeface="Times New Roman" panose="02020603050405020304" pitchFamily="18" charset="0"/>
              <a:cs typeface="Times New Roman" panose="02020603050405020304" pitchFamily="18" charset="0"/>
            </a:endParaRPr>
          </a:p>
        </p:txBody>
      </p:sp>
      <p:sp>
        <p:nvSpPr>
          <p:cNvPr id="9" name="Прямоугольник 8"/>
          <p:cNvSpPr/>
          <p:nvPr/>
        </p:nvSpPr>
        <p:spPr>
          <a:xfrm>
            <a:off x="111211" y="4942671"/>
            <a:ext cx="12015271" cy="1778804"/>
          </a:xfrm>
          <a:prstGeom prst="rect">
            <a:avLst/>
          </a:prstGeom>
          <a:solidFill>
            <a:schemeClr val="accent1">
              <a:lumMod val="20000"/>
              <a:lumOff val="80000"/>
            </a:schemeClr>
          </a:solidFill>
        </p:spPr>
        <p:txBody>
          <a:bodyPr vert="horz" lIns="91440" tIns="45720" rIns="91440" bIns="45720" rtlCol="0" anchor="ctr">
            <a:noAutofit/>
          </a:bodyPr>
          <a:lstStyle/>
          <a:p>
            <a:pPr marL="342900" indent="-342900" algn="just">
              <a:spcBef>
                <a:spcPct val="0"/>
              </a:spcBef>
              <a:buFont typeface="Arial" panose="020B0604020202020204" pitchFamily="34" charset="0"/>
              <a:buChar char="•"/>
            </a:pPr>
            <a:r>
              <a:rPr lang="uk-UA" sz="2000" b="1" dirty="0">
                <a:latin typeface="+mj-lt"/>
                <a:ea typeface="+mj-ea"/>
                <a:cs typeface="+mj-cs"/>
              </a:rPr>
              <a:t>Безпечність для здоров’я має оцінюватися не лише у контексті безпечності для фізичного здоров’я, але і психічного здоров’я здобувачів. ЗВО має серйозно сприймати факт того, що студенти стикаються із проблемами у цій сфері, і пропонувати власні рішення.</a:t>
            </a:r>
          </a:p>
          <a:p>
            <a:pPr marL="342900" indent="-342900" algn="just">
              <a:spcBef>
                <a:spcPct val="0"/>
              </a:spcBef>
              <a:buFont typeface="Arial" panose="020B0604020202020204" pitchFamily="34" charset="0"/>
              <a:buChar char="•"/>
            </a:pPr>
            <a:r>
              <a:rPr lang="uk-UA" sz="2000" b="1" dirty="0">
                <a:latin typeface="+mj-lt"/>
                <a:ea typeface="+mj-ea"/>
                <a:cs typeface="+mj-cs"/>
              </a:rPr>
              <a:t>ЗВО має продемонструвати, що під час прийняття рішень щодо організації освітнього середовища потреби та інтереси студентів є вирішальним чинником.  Ці потреби та інтереси мають належним чином виявлятися; у цьому контексті надзвичайно важливою є співпраця ЗВО із органами студентського самоврядування.</a:t>
            </a:r>
          </a:p>
        </p:txBody>
      </p:sp>
      <p:pic>
        <p:nvPicPr>
          <p:cNvPr id="10" name="Рисунок 9"/>
          <p:cNvPicPr>
            <a:picLocks noChangeAspect="1"/>
          </p:cNvPicPr>
          <p:nvPr/>
        </p:nvPicPr>
        <p:blipFill rotWithShape="1">
          <a:blip r:embed="rId2">
            <a:extLst>
              <a:ext uri="{28A0092B-C50C-407E-A947-70E740481C1C}">
                <a14:useLocalDpi xmlns:a14="http://schemas.microsoft.com/office/drawing/2010/main" val="0"/>
              </a:ext>
            </a:extLst>
          </a:blip>
          <a:srcRect l="2833" t="2406" r="76322" b="71285"/>
          <a:stretch/>
        </p:blipFill>
        <p:spPr>
          <a:xfrm>
            <a:off x="11083896" y="0"/>
            <a:ext cx="683663" cy="876300"/>
          </a:xfrm>
          <a:prstGeom prst="rect">
            <a:avLst/>
          </a:prstGeom>
        </p:spPr>
      </p:pic>
      <p:sp>
        <p:nvSpPr>
          <p:cNvPr id="11" name="Прямоугольник 10"/>
          <p:cNvSpPr/>
          <p:nvPr/>
        </p:nvSpPr>
        <p:spPr>
          <a:xfrm>
            <a:off x="6469295" y="176540"/>
            <a:ext cx="4706705" cy="523220"/>
          </a:xfrm>
          <a:prstGeom prst="rect">
            <a:avLst/>
          </a:prstGeom>
        </p:spPr>
        <p:txBody>
          <a:bodyPr wrap="square">
            <a:spAutoFit/>
          </a:bodyPr>
          <a:lstStyle/>
          <a:p>
            <a:r>
              <a:rPr lang="uk-UA" sz="2800" b="1" dirty="0">
                <a:solidFill>
                  <a:schemeClr val="bg1"/>
                </a:solidFill>
              </a:rPr>
              <a:t>НУ «Запорізька політехніка»</a:t>
            </a:r>
            <a:endParaRPr lang="ru-RU" sz="2800" dirty="0">
              <a:solidFill>
                <a:schemeClr val="bg1"/>
              </a:solidFill>
            </a:endParaRPr>
          </a:p>
        </p:txBody>
      </p:sp>
      <p:sp>
        <p:nvSpPr>
          <p:cNvPr id="6" name="Номер слайда 5"/>
          <p:cNvSpPr>
            <a:spLocks noGrp="1"/>
          </p:cNvSpPr>
          <p:nvPr>
            <p:ph type="sldNum" sz="quarter" idx="12"/>
          </p:nvPr>
        </p:nvSpPr>
        <p:spPr/>
        <p:txBody>
          <a:bodyPr/>
          <a:lstStyle/>
          <a:p>
            <a:fld id="{9BE267BB-4AD8-4361-8BF1-B2F5492F9099}" type="slidenum">
              <a:rPr lang="ru-RU" smtClean="0"/>
              <a:t>41</a:t>
            </a:fld>
            <a:endParaRPr lang="ru-RU"/>
          </a:p>
        </p:txBody>
      </p:sp>
    </p:spTree>
    <p:extLst>
      <p:ext uri="{BB962C8B-B14F-4D97-AF65-F5344CB8AC3E}">
        <p14:creationId xmlns:p14="http://schemas.microsoft.com/office/powerpoint/2010/main" val="39092142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txBox="1">
            <a:spLocks/>
          </p:cNvSpPr>
          <p:nvPr/>
        </p:nvSpPr>
        <p:spPr>
          <a:xfrm>
            <a:off x="0" y="906324"/>
            <a:ext cx="12126482" cy="7173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uk-UA" sz="3600" b="1" dirty="0">
                <a:solidFill>
                  <a:srgbClr val="C00000"/>
                </a:solidFill>
              </a:rPr>
              <a:t>Критерій 7 </a:t>
            </a:r>
            <a:r>
              <a:rPr lang="uk-UA" sz="3600" b="1" dirty="0"/>
              <a:t>Освітнє середовище та матеріальні ресурси</a:t>
            </a:r>
            <a:endParaRPr lang="ru-RU" sz="3600" b="1" dirty="0"/>
          </a:p>
        </p:txBody>
      </p:sp>
      <p:sp>
        <p:nvSpPr>
          <p:cNvPr id="7" name="Місце для вмісту 2"/>
          <p:cNvSpPr txBox="1">
            <a:spLocks/>
          </p:cNvSpPr>
          <p:nvPr/>
        </p:nvSpPr>
        <p:spPr>
          <a:xfrm>
            <a:off x="119642" y="1489165"/>
            <a:ext cx="11895745" cy="1216959"/>
          </a:xfrm>
          <a:prstGeom prst="rect">
            <a:avLst/>
          </a:prstGeom>
        </p:spPr>
        <p:txBody>
          <a:bodyPr vert="horz" lIns="91440" tIns="45720" rIns="91440" bIns="45720" rtlCol="0" anchor="ctr">
            <a:noAutofit/>
          </a:bodyPr>
          <a:lstStyle>
            <a:lvl1pPr marL="228600" indent="-228600" algn="l" defTabSz="914400" rtl="0" eaLnBrk="1" latinLnBrk="0" hangingPunct="1">
              <a:lnSpc>
                <a:spcPct val="114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4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4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4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4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13013" indent="-2513013" algn="just">
              <a:spcBef>
                <a:spcPts val="0"/>
              </a:spcBef>
              <a:buFont typeface="Arial" panose="020B0604020202020204" pitchFamily="34" charset="0"/>
              <a:buNone/>
            </a:pPr>
            <a:r>
              <a:rPr lang="uk-UA" sz="2400" b="1" i="1" dirty="0" err="1">
                <a:latin typeface="Times New Roman" panose="02020603050405020304" pitchFamily="18" charset="0"/>
                <a:cs typeface="Times New Roman" panose="02020603050405020304" pitchFamily="18" charset="0"/>
              </a:rPr>
              <a:t>Підкритерій</a:t>
            </a:r>
            <a:r>
              <a:rPr lang="uk-UA" sz="2400" b="1" i="1" dirty="0">
                <a:latin typeface="Times New Roman" panose="02020603050405020304" pitchFamily="18" charset="0"/>
                <a:cs typeface="Times New Roman" panose="02020603050405020304" pitchFamily="18" charset="0"/>
              </a:rPr>
              <a:t> 7.4 </a:t>
            </a:r>
            <a:r>
              <a:rPr lang="uk-UA" sz="2400" dirty="0">
                <a:latin typeface="Times New Roman" panose="02020603050405020304" pitchFamily="18" charset="0"/>
                <a:cs typeface="Times New Roman" panose="02020603050405020304" pitchFamily="18" charset="0"/>
              </a:rPr>
              <a:t>Заклад вищої освіти забезпечує освітню, організаційну, інформаційну, консультативну та соціальну підтримку здобувачів вищої освіти, що навчаються за освітньою програмою.</a:t>
            </a:r>
            <a:endParaRPr lang="ru-RU" sz="2400"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119642" y="2823077"/>
            <a:ext cx="11895745" cy="3785652"/>
          </a:xfrm>
          <a:prstGeom prst="rect">
            <a:avLst/>
          </a:prstGeom>
          <a:solidFill>
            <a:schemeClr val="accent1">
              <a:lumMod val="20000"/>
              <a:lumOff val="80000"/>
            </a:schemeClr>
          </a:solidFill>
        </p:spPr>
        <p:txBody>
          <a:bodyPr vert="horz" lIns="91440" tIns="45720" rIns="91440" bIns="45720" rtlCol="0" anchor="ctr">
            <a:noAutofit/>
          </a:bodyPr>
          <a:lstStyle/>
          <a:p>
            <a:pPr marL="342900" indent="-342900" algn="just">
              <a:spcBef>
                <a:spcPct val="0"/>
              </a:spcBef>
              <a:buFont typeface="Arial" panose="020B0604020202020204" pitchFamily="34" charset="0"/>
              <a:buChar char="•"/>
            </a:pPr>
            <a:r>
              <a:rPr lang="uk-UA" sz="2000" b="1" dirty="0">
                <a:latin typeface="+mj-lt"/>
                <a:ea typeface="+mj-ea"/>
                <a:cs typeface="+mj-cs"/>
              </a:rPr>
              <a:t>Освітня підтримка – це підтримка здобувачів освіти у контексті питань, що безпосередньо стосуються організації навчання і викладання. Зокрема, йдеться про якість роботи деканатів і </a:t>
            </a:r>
            <a:r>
              <a:rPr lang="uk-UA" sz="2000" b="1" dirty="0" err="1">
                <a:latin typeface="+mj-lt"/>
                <a:ea typeface="+mj-ea"/>
                <a:cs typeface="+mj-cs"/>
              </a:rPr>
              <a:t>т.д</a:t>
            </a:r>
            <a:r>
              <a:rPr lang="uk-UA" sz="2000" b="1" dirty="0">
                <a:latin typeface="+mj-lt"/>
                <a:ea typeface="+mj-ea"/>
                <a:cs typeface="+mj-cs"/>
              </a:rPr>
              <a:t>. та їх взаємодія зі студентами (</a:t>
            </a:r>
            <a:r>
              <a:rPr lang="uk-UA" sz="2000" i="1" dirty="0">
                <a:latin typeface="+mj-lt"/>
                <a:ea typeface="+mj-ea"/>
                <a:cs typeface="+mj-cs"/>
              </a:rPr>
              <a:t>в </a:t>
            </a:r>
            <a:r>
              <a:rPr lang="uk-UA" sz="2000" i="1" dirty="0" err="1">
                <a:latin typeface="+mj-lt"/>
                <a:ea typeface="+mj-ea"/>
                <a:cs typeface="+mj-cs"/>
              </a:rPr>
              <a:t>т.ч</a:t>
            </a:r>
            <a:r>
              <a:rPr lang="uk-UA" sz="2000" i="1" dirty="0">
                <a:latin typeface="+mj-lt"/>
                <a:ea typeface="+mj-ea"/>
                <a:cs typeface="+mj-cs"/>
              </a:rPr>
              <a:t>. індивідуальна взаємодія викладачів із студентами</a:t>
            </a:r>
            <a:r>
              <a:rPr lang="uk-UA" sz="2000" b="1" dirty="0">
                <a:latin typeface="+mj-lt"/>
                <a:ea typeface="+mj-ea"/>
                <a:cs typeface="+mj-cs"/>
              </a:rPr>
              <a:t>). </a:t>
            </a:r>
          </a:p>
          <a:p>
            <a:pPr marL="342900" indent="-342900" algn="just">
              <a:spcBef>
                <a:spcPct val="0"/>
              </a:spcBef>
              <a:buFont typeface="Arial" panose="020B0604020202020204" pitchFamily="34" charset="0"/>
              <a:buChar char="•"/>
            </a:pPr>
            <a:r>
              <a:rPr lang="uk-UA" sz="2000" b="1" dirty="0">
                <a:latin typeface="+mj-lt"/>
                <a:ea typeface="+mj-ea"/>
                <a:cs typeface="+mj-cs"/>
              </a:rPr>
              <a:t>Організаційна підтримка стосується взаємовідносин студентів із ЗВО з адміністративних питань (</a:t>
            </a:r>
            <a:r>
              <a:rPr lang="uk-UA" sz="2000" i="1" dirty="0">
                <a:latin typeface="+mj-lt"/>
                <a:ea typeface="+mj-ea"/>
                <a:cs typeface="+mj-cs"/>
              </a:rPr>
              <a:t>отримання довідок тощо</a:t>
            </a:r>
            <a:r>
              <a:rPr lang="uk-UA" sz="2000" b="1" dirty="0">
                <a:latin typeface="+mj-lt"/>
                <a:ea typeface="+mj-ea"/>
                <a:cs typeface="+mj-cs"/>
              </a:rPr>
              <a:t>). </a:t>
            </a:r>
          </a:p>
          <a:p>
            <a:pPr marL="342900" indent="-342900" algn="just">
              <a:spcBef>
                <a:spcPct val="0"/>
              </a:spcBef>
              <a:buFont typeface="Arial" panose="020B0604020202020204" pitchFamily="34" charset="0"/>
              <a:buChar char="•"/>
            </a:pPr>
            <a:r>
              <a:rPr lang="uk-UA" sz="2000" b="1" dirty="0">
                <a:latin typeface="+mj-lt"/>
                <a:ea typeface="+mj-ea"/>
                <a:cs typeface="+mj-cs"/>
              </a:rPr>
              <a:t>Інформаційна підтримка включає в себе наявність зручної та ефективної системи інформування здобувачів як з освітніх , так і </a:t>
            </a:r>
            <a:r>
              <a:rPr lang="uk-UA" sz="2000" b="1" dirty="0" err="1">
                <a:latin typeface="+mj-lt"/>
                <a:ea typeface="+mj-ea"/>
                <a:cs typeface="+mj-cs"/>
              </a:rPr>
              <a:t>позаосвітніх</a:t>
            </a:r>
            <a:r>
              <a:rPr lang="uk-UA" sz="2000" b="1" dirty="0">
                <a:latin typeface="+mj-lt"/>
                <a:ea typeface="+mj-ea"/>
                <a:cs typeface="+mj-cs"/>
              </a:rPr>
              <a:t> питань (</a:t>
            </a:r>
            <a:r>
              <a:rPr lang="uk-UA" sz="2000" i="1" dirty="0">
                <a:latin typeface="+mj-lt"/>
                <a:ea typeface="+mj-ea"/>
                <a:cs typeface="+mj-cs"/>
              </a:rPr>
              <a:t>на сайті ЗВО тощо</a:t>
            </a:r>
            <a:r>
              <a:rPr lang="uk-UA" sz="2000" b="1" dirty="0">
                <a:latin typeface="+mj-lt"/>
                <a:ea typeface="+mj-ea"/>
                <a:cs typeface="+mj-cs"/>
              </a:rPr>
              <a:t>), так і практики інформаційної взаємодії між ЗВО та студентами. </a:t>
            </a:r>
          </a:p>
          <a:p>
            <a:pPr marL="342900" indent="-342900" algn="just">
              <a:spcBef>
                <a:spcPct val="0"/>
              </a:spcBef>
              <a:buFont typeface="Arial" panose="020B0604020202020204" pitchFamily="34" charset="0"/>
              <a:buChar char="•"/>
            </a:pPr>
            <a:r>
              <a:rPr lang="uk-UA" sz="2000" b="1" dirty="0">
                <a:latin typeface="+mj-lt"/>
                <a:ea typeface="+mj-ea"/>
                <a:cs typeface="+mj-cs"/>
              </a:rPr>
              <a:t>Консультативна і соціальна підтримка стосується сервісів, які надає ЗВО у відповідних сферах (</a:t>
            </a:r>
            <a:r>
              <a:rPr lang="uk-UA" sz="2000" i="1" dirty="0">
                <a:latin typeface="+mj-lt"/>
                <a:ea typeface="+mj-ea"/>
                <a:cs typeface="+mj-cs"/>
              </a:rPr>
              <a:t>консультування з приводу працевлаштування, психологічна підтримка тощо</a:t>
            </a:r>
            <a:r>
              <a:rPr lang="uk-UA" sz="2000" b="1" dirty="0">
                <a:latin typeface="+mj-lt"/>
                <a:ea typeface="+mj-ea"/>
                <a:cs typeface="+mj-cs"/>
              </a:rPr>
              <a:t>). </a:t>
            </a:r>
          </a:p>
          <a:p>
            <a:pPr marL="342900" indent="-342900" algn="just">
              <a:spcBef>
                <a:spcPct val="0"/>
              </a:spcBef>
              <a:buFont typeface="Arial" panose="020B0604020202020204" pitchFamily="34" charset="0"/>
              <a:buChar char="•"/>
            </a:pPr>
            <a:r>
              <a:rPr lang="uk-UA" sz="2000" b="1" dirty="0">
                <a:latin typeface="+mj-lt"/>
                <a:ea typeface="+mj-ea"/>
                <a:cs typeface="+mj-cs"/>
              </a:rPr>
              <a:t>Якість підтримки здобувачів вищої освіти оцінюється, виходячи з їхньої зручності та корисності для здобувачів, задоволеності останніх. 	</a:t>
            </a:r>
          </a:p>
        </p:txBody>
      </p:sp>
      <p:pic>
        <p:nvPicPr>
          <p:cNvPr id="8" name="Рисунок 7"/>
          <p:cNvPicPr>
            <a:picLocks noChangeAspect="1"/>
          </p:cNvPicPr>
          <p:nvPr/>
        </p:nvPicPr>
        <p:blipFill rotWithShape="1">
          <a:blip r:embed="rId2">
            <a:extLst>
              <a:ext uri="{28A0092B-C50C-407E-A947-70E740481C1C}">
                <a14:useLocalDpi xmlns:a14="http://schemas.microsoft.com/office/drawing/2010/main" val="0"/>
              </a:ext>
            </a:extLst>
          </a:blip>
          <a:srcRect l="2833" t="2406" r="76322" b="71285"/>
          <a:stretch/>
        </p:blipFill>
        <p:spPr>
          <a:xfrm>
            <a:off x="11083896" y="0"/>
            <a:ext cx="683663" cy="876300"/>
          </a:xfrm>
          <a:prstGeom prst="rect">
            <a:avLst/>
          </a:prstGeom>
        </p:spPr>
      </p:pic>
      <p:sp>
        <p:nvSpPr>
          <p:cNvPr id="9" name="Прямоугольник 8"/>
          <p:cNvSpPr/>
          <p:nvPr/>
        </p:nvSpPr>
        <p:spPr>
          <a:xfrm>
            <a:off x="6469295" y="176540"/>
            <a:ext cx="4706705" cy="523220"/>
          </a:xfrm>
          <a:prstGeom prst="rect">
            <a:avLst/>
          </a:prstGeom>
        </p:spPr>
        <p:txBody>
          <a:bodyPr wrap="square">
            <a:spAutoFit/>
          </a:bodyPr>
          <a:lstStyle/>
          <a:p>
            <a:r>
              <a:rPr lang="uk-UA" sz="2800" b="1" dirty="0">
                <a:solidFill>
                  <a:schemeClr val="bg1"/>
                </a:solidFill>
              </a:rPr>
              <a:t>НУ «Запорізька політехніка»</a:t>
            </a:r>
            <a:endParaRPr lang="ru-RU" sz="2800" dirty="0">
              <a:solidFill>
                <a:schemeClr val="bg1"/>
              </a:solidFill>
            </a:endParaRPr>
          </a:p>
        </p:txBody>
      </p:sp>
      <p:sp>
        <p:nvSpPr>
          <p:cNvPr id="3" name="Номер слайда 2"/>
          <p:cNvSpPr>
            <a:spLocks noGrp="1"/>
          </p:cNvSpPr>
          <p:nvPr>
            <p:ph type="sldNum" sz="quarter" idx="12"/>
          </p:nvPr>
        </p:nvSpPr>
        <p:spPr/>
        <p:txBody>
          <a:bodyPr/>
          <a:lstStyle/>
          <a:p>
            <a:fld id="{9BE267BB-4AD8-4361-8BF1-B2F5492F9099}" type="slidenum">
              <a:rPr lang="ru-RU" smtClean="0"/>
              <a:t>42</a:t>
            </a:fld>
            <a:endParaRPr lang="ru-RU"/>
          </a:p>
        </p:txBody>
      </p:sp>
    </p:spTree>
    <p:extLst>
      <p:ext uri="{BB962C8B-B14F-4D97-AF65-F5344CB8AC3E}">
        <p14:creationId xmlns:p14="http://schemas.microsoft.com/office/powerpoint/2010/main" val="347269935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txBox="1">
            <a:spLocks/>
          </p:cNvSpPr>
          <p:nvPr/>
        </p:nvSpPr>
        <p:spPr>
          <a:xfrm>
            <a:off x="0" y="906324"/>
            <a:ext cx="12126482" cy="7173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uk-UA" sz="3600" b="1" dirty="0">
                <a:solidFill>
                  <a:srgbClr val="C00000"/>
                </a:solidFill>
              </a:rPr>
              <a:t>Критерій 7 </a:t>
            </a:r>
            <a:r>
              <a:rPr lang="uk-UA" sz="3600" b="1" dirty="0"/>
              <a:t>Освітнє середовище та матеріальні ресурси</a:t>
            </a:r>
            <a:endParaRPr lang="ru-RU" sz="3600" b="1" dirty="0"/>
          </a:p>
        </p:txBody>
      </p:sp>
      <p:sp>
        <p:nvSpPr>
          <p:cNvPr id="8" name="Місце для вмісту 2"/>
          <p:cNvSpPr txBox="1">
            <a:spLocks/>
          </p:cNvSpPr>
          <p:nvPr/>
        </p:nvSpPr>
        <p:spPr>
          <a:xfrm>
            <a:off x="115368" y="1562263"/>
            <a:ext cx="11895745" cy="1106785"/>
          </a:xfrm>
          <a:prstGeom prst="rect">
            <a:avLst/>
          </a:prstGeom>
        </p:spPr>
        <p:txBody>
          <a:bodyPr vert="horz" lIns="91440" tIns="45720" rIns="91440" bIns="45720" rtlCol="0" anchor="ctr">
            <a:noAutofit/>
          </a:bodyPr>
          <a:lstStyle>
            <a:lvl1pPr marL="228600" indent="-228600" algn="l" defTabSz="914400" rtl="0" eaLnBrk="1" latinLnBrk="0" hangingPunct="1">
              <a:lnSpc>
                <a:spcPct val="114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4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4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4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4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13013" indent="-2513013" algn="just">
              <a:spcBef>
                <a:spcPts val="0"/>
              </a:spcBef>
              <a:buFont typeface="Arial" panose="020B0604020202020204" pitchFamily="34" charset="0"/>
              <a:buNone/>
            </a:pPr>
            <a:r>
              <a:rPr lang="uk-UA" sz="2400" b="1" i="1" dirty="0" err="1">
                <a:latin typeface="Times New Roman" panose="02020603050405020304" pitchFamily="18" charset="0"/>
                <a:cs typeface="Times New Roman" panose="02020603050405020304" pitchFamily="18" charset="0"/>
              </a:rPr>
              <a:t>Підкритерій</a:t>
            </a:r>
            <a:r>
              <a:rPr lang="uk-UA" sz="2400" b="1" i="1" dirty="0">
                <a:latin typeface="Times New Roman" panose="02020603050405020304" pitchFamily="18" charset="0"/>
                <a:cs typeface="Times New Roman" panose="02020603050405020304" pitchFamily="18" charset="0"/>
              </a:rPr>
              <a:t> 7.5 </a:t>
            </a:r>
            <a:r>
              <a:rPr lang="uk-UA" sz="2400" dirty="0">
                <a:latin typeface="Times New Roman" panose="02020603050405020304" pitchFamily="18" charset="0"/>
                <a:cs typeface="Times New Roman" panose="02020603050405020304" pitchFamily="18" charset="0"/>
              </a:rPr>
              <a:t>Заклад вищої освіти створює достатні умови щодо реалізації права на освіту для осіб з особливими освітніми потребами, які навчаються за освітньою програмою.</a:t>
            </a:r>
            <a:endParaRPr lang="ru-RU" sz="2400" dirty="0">
              <a:latin typeface="Times New Roman" panose="02020603050405020304" pitchFamily="18" charset="0"/>
              <a:cs typeface="Times New Roman" panose="02020603050405020304" pitchFamily="18" charset="0"/>
            </a:endParaRPr>
          </a:p>
        </p:txBody>
      </p:sp>
      <p:sp>
        <p:nvSpPr>
          <p:cNvPr id="2" name="Прямоугольник 1"/>
          <p:cNvSpPr/>
          <p:nvPr/>
        </p:nvSpPr>
        <p:spPr>
          <a:xfrm>
            <a:off x="115367" y="2758373"/>
            <a:ext cx="11895745" cy="1938992"/>
          </a:xfrm>
          <a:prstGeom prst="rect">
            <a:avLst/>
          </a:prstGeom>
          <a:solidFill>
            <a:schemeClr val="accent1">
              <a:lumMod val="20000"/>
              <a:lumOff val="80000"/>
            </a:schemeClr>
          </a:solidFill>
        </p:spPr>
        <p:txBody>
          <a:bodyPr vert="horz" lIns="91440" tIns="45720" rIns="91440" bIns="45720" rtlCol="0" anchor="ctr">
            <a:noAutofit/>
          </a:bodyPr>
          <a:lstStyle/>
          <a:p>
            <a:pPr marL="342900" indent="-342900" algn="just">
              <a:spcBef>
                <a:spcPct val="0"/>
              </a:spcBef>
              <a:buFont typeface="Arial" panose="020B0604020202020204" pitchFamily="34" charset="0"/>
              <a:buChar char="•"/>
            </a:pPr>
            <a:r>
              <a:rPr lang="uk-UA" sz="2000" b="1" dirty="0">
                <a:latin typeface="+mj-lt"/>
                <a:ea typeface="+mj-ea"/>
                <a:cs typeface="+mj-cs"/>
              </a:rPr>
              <a:t>Особами з особливими освітніми потребами є особи, які потребують додаткової постійної чи тимчасової підтримки в освітньому процесі з метою забезпечення їхнього права на освіту. Особливі потреби не зводяться до інвалідності. Додаткову підтримку можуть потребувати, студенти, що мають дітей тощо. </a:t>
            </a:r>
          </a:p>
          <a:p>
            <a:pPr marL="342900" indent="-342900" algn="just">
              <a:spcBef>
                <a:spcPct val="0"/>
              </a:spcBef>
              <a:buFont typeface="Arial" panose="020B0604020202020204" pitchFamily="34" charset="0"/>
              <a:buChar char="•"/>
            </a:pPr>
            <a:r>
              <a:rPr lang="uk-UA" sz="2000" b="1" dirty="0">
                <a:latin typeface="+mj-lt"/>
                <a:ea typeface="+mj-ea"/>
                <a:cs typeface="+mj-cs"/>
              </a:rPr>
              <a:t>Хоч ЗВО не може бути зобов’язаним підлаштовуватися під особливу ситуацію кожного студента, він має продемонструвати, що він вжив усіх розумних залежних від нього заходів, аби забезпечити умови для здобуття права на освіту тим здобувачам, які мають особливі освітні потреби. 	</a:t>
            </a:r>
          </a:p>
        </p:txBody>
      </p:sp>
      <p:pic>
        <p:nvPicPr>
          <p:cNvPr id="6" name="Рисунок 5"/>
          <p:cNvPicPr>
            <a:picLocks noChangeAspect="1"/>
          </p:cNvPicPr>
          <p:nvPr/>
        </p:nvPicPr>
        <p:blipFill rotWithShape="1">
          <a:blip r:embed="rId2">
            <a:extLst>
              <a:ext uri="{28A0092B-C50C-407E-A947-70E740481C1C}">
                <a14:useLocalDpi xmlns:a14="http://schemas.microsoft.com/office/drawing/2010/main" val="0"/>
              </a:ext>
            </a:extLst>
          </a:blip>
          <a:srcRect l="2833" t="2406" r="76322" b="71285"/>
          <a:stretch/>
        </p:blipFill>
        <p:spPr>
          <a:xfrm>
            <a:off x="11083896" y="0"/>
            <a:ext cx="683663" cy="876300"/>
          </a:xfrm>
          <a:prstGeom prst="rect">
            <a:avLst/>
          </a:prstGeom>
        </p:spPr>
      </p:pic>
      <p:sp>
        <p:nvSpPr>
          <p:cNvPr id="7" name="Прямоугольник 6"/>
          <p:cNvSpPr/>
          <p:nvPr/>
        </p:nvSpPr>
        <p:spPr>
          <a:xfrm>
            <a:off x="6469295" y="176540"/>
            <a:ext cx="4706705" cy="523220"/>
          </a:xfrm>
          <a:prstGeom prst="rect">
            <a:avLst/>
          </a:prstGeom>
        </p:spPr>
        <p:txBody>
          <a:bodyPr wrap="square">
            <a:spAutoFit/>
          </a:bodyPr>
          <a:lstStyle/>
          <a:p>
            <a:r>
              <a:rPr lang="uk-UA" sz="2800" b="1" dirty="0">
                <a:solidFill>
                  <a:schemeClr val="bg1"/>
                </a:solidFill>
              </a:rPr>
              <a:t>НУ «Запорізька політехніка»</a:t>
            </a:r>
            <a:endParaRPr lang="ru-RU" sz="2800" dirty="0">
              <a:solidFill>
                <a:schemeClr val="bg1"/>
              </a:solidFill>
            </a:endParaRPr>
          </a:p>
        </p:txBody>
      </p:sp>
      <p:sp>
        <p:nvSpPr>
          <p:cNvPr id="9" name="Номер слайда 8"/>
          <p:cNvSpPr>
            <a:spLocks noGrp="1"/>
          </p:cNvSpPr>
          <p:nvPr>
            <p:ph type="sldNum" sz="quarter" idx="12"/>
          </p:nvPr>
        </p:nvSpPr>
        <p:spPr/>
        <p:txBody>
          <a:bodyPr/>
          <a:lstStyle/>
          <a:p>
            <a:fld id="{9BE267BB-4AD8-4361-8BF1-B2F5492F9099}" type="slidenum">
              <a:rPr lang="ru-RU" smtClean="0"/>
              <a:t>43</a:t>
            </a:fld>
            <a:endParaRPr lang="ru-RU"/>
          </a:p>
        </p:txBody>
      </p:sp>
    </p:spTree>
    <p:extLst>
      <p:ext uri="{BB962C8B-B14F-4D97-AF65-F5344CB8AC3E}">
        <p14:creationId xmlns:p14="http://schemas.microsoft.com/office/powerpoint/2010/main" val="90174911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19641" y="1623702"/>
            <a:ext cx="11887200" cy="2182339"/>
          </a:xfrm>
        </p:spPr>
        <p:txBody>
          <a:bodyPr vert="horz" lIns="91440" tIns="45720" rIns="91440" bIns="45720" rtlCol="0" anchor="ctr">
            <a:noAutofit/>
          </a:bodyPr>
          <a:lstStyle/>
          <a:p>
            <a:pPr marL="2513013" indent="-2513013" algn="just">
              <a:spcBef>
                <a:spcPts val="0"/>
              </a:spcBef>
              <a:buNone/>
            </a:pPr>
            <a:r>
              <a:rPr lang="uk-UA" sz="2600" b="1" i="1" dirty="0" err="1">
                <a:latin typeface="Times New Roman" panose="02020603050405020304" pitchFamily="18" charset="0"/>
                <a:cs typeface="Times New Roman" panose="02020603050405020304" pitchFamily="18" charset="0"/>
              </a:rPr>
              <a:t>Підкритерій</a:t>
            </a:r>
            <a:r>
              <a:rPr lang="uk-UA" sz="2600" b="1" i="1" dirty="0">
                <a:latin typeface="Times New Roman" panose="02020603050405020304" pitchFamily="18" charset="0"/>
                <a:cs typeface="Times New Roman" panose="02020603050405020304" pitchFamily="18" charset="0"/>
              </a:rPr>
              <a:t> 7.6 </a:t>
            </a:r>
            <a:r>
              <a:rPr lang="uk-UA" sz="2600" dirty="0">
                <a:latin typeface="Times New Roman" panose="02020603050405020304" pitchFamily="18" charset="0"/>
                <a:cs typeface="Times New Roman" panose="02020603050405020304" pitchFamily="18" charset="0"/>
              </a:rPr>
              <a:t>Наявні чіткі і зрозумілі політика та процедури вирішення конфліктних ситуацій (зокрема пов’язаних із сексуальними домаганнями, дискримінацією та/або корупцією тощо), які є доступними для всіх учасників освітнього процесу та яких послідовно дотримуються під час реалізації освітньої програми.</a:t>
            </a:r>
            <a:endParaRPr lang="ru-RU" sz="2600" dirty="0">
              <a:latin typeface="Times New Roman" panose="02020603050405020304" pitchFamily="18" charset="0"/>
              <a:cs typeface="Times New Roman" panose="02020603050405020304" pitchFamily="18" charset="0"/>
            </a:endParaRPr>
          </a:p>
        </p:txBody>
      </p:sp>
      <p:sp>
        <p:nvSpPr>
          <p:cNvPr id="5" name="Заголовок 1"/>
          <p:cNvSpPr txBox="1">
            <a:spLocks/>
          </p:cNvSpPr>
          <p:nvPr/>
        </p:nvSpPr>
        <p:spPr>
          <a:xfrm>
            <a:off x="0" y="906324"/>
            <a:ext cx="12126482" cy="7173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uk-UA" sz="3600" b="1" dirty="0">
                <a:solidFill>
                  <a:srgbClr val="C00000"/>
                </a:solidFill>
              </a:rPr>
              <a:t>Критерій 7 </a:t>
            </a:r>
            <a:r>
              <a:rPr lang="uk-UA" sz="3600" b="1" dirty="0"/>
              <a:t>Освітнє середовище та матеріальні ресурси</a:t>
            </a:r>
            <a:endParaRPr lang="ru-RU" sz="3600" b="1" dirty="0"/>
          </a:p>
        </p:txBody>
      </p:sp>
      <p:sp>
        <p:nvSpPr>
          <p:cNvPr id="2" name="Прямоугольник 1"/>
          <p:cNvSpPr/>
          <p:nvPr/>
        </p:nvSpPr>
        <p:spPr>
          <a:xfrm>
            <a:off x="239282" y="4030708"/>
            <a:ext cx="11887200" cy="2325642"/>
          </a:xfrm>
          <a:prstGeom prst="rect">
            <a:avLst/>
          </a:prstGeom>
          <a:solidFill>
            <a:schemeClr val="accent1">
              <a:lumMod val="20000"/>
              <a:lumOff val="80000"/>
            </a:schemeClr>
          </a:solidFill>
        </p:spPr>
        <p:txBody>
          <a:bodyPr vert="horz" lIns="91440" tIns="45720" rIns="91440" bIns="45720" rtlCol="0" anchor="ctr">
            <a:noAutofit/>
          </a:bodyPr>
          <a:lstStyle/>
          <a:p>
            <a:pPr marL="342900" indent="-342900" algn="just">
              <a:spcBef>
                <a:spcPct val="0"/>
              </a:spcBef>
              <a:buFont typeface="Arial" panose="020B0604020202020204" pitchFamily="34" charset="0"/>
              <a:buChar char="•"/>
            </a:pPr>
            <a:r>
              <a:rPr lang="uk-UA" sz="2000" b="1" dirty="0">
                <a:latin typeface="+mj-lt"/>
                <a:ea typeface="+mj-ea"/>
                <a:cs typeface="+mj-cs"/>
              </a:rPr>
              <a:t>Процедура вирішення конфліктних ситуацій має бути до розумної міри формалізованою і наперед визначеною. Вирішення всіх конфліктних ситуацій </a:t>
            </a:r>
            <a:r>
              <a:rPr lang="uk-UA" sz="2000" b="1" i="1" dirty="0" err="1">
                <a:solidFill>
                  <a:srgbClr val="C00000"/>
                </a:solidFill>
                <a:latin typeface="+mj-lt"/>
                <a:ea typeface="+mj-ea"/>
                <a:cs typeface="+mj-cs"/>
              </a:rPr>
              <a:t>ad</a:t>
            </a:r>
            <a:r>
              <a:rPr lang="uk-UA" sz="2000" b="1" i="1" dirty="0">
                <a:solidFill>
                  <a:srgbClr val="C00000"/>
                </a:solidFill>
                <a:latin typeface="+mj-lt"/>
                <a:ea typeface="+mj-ea"/>
                <a:cs typeface="+mj-cs"/>
              </a:rPr>
              <a:t> </a:t>
            </a:r>
            <a:r>
              <a:rPr lang="uk-UA" sz="2000" b="1" i="1" dirty="0" err="1">
                <a:solidFill>
                  <a:srgbClr val="C00000"/>
                </a:solidFill>
                <a:latin typeface="+mj-lt"/>
                <a:ea typeface="+mj-ea"/>
                <a:cs typeface="+mj-cs"/>
              </a:rPr>
              <a:t>hoc</a:t>
            </a:r>
            <a:r>
              <a:rPr lang="uk-UA" sz="2000" b="1" i="1" dirty="0">
                <a:solidFill>
                  <a:srgbClr val="C00000"/>
                </a:solidFill>
                <a:latin typeface="+mj-lt"/>
                <a:ea typeface="+mj-ea"/>
                <a:cs typeface="+mj-cs"/>
              </a:rPr>
              <a:t> </a:t>
            </a:r>
            <a:r>
              <a:rPr lang="uk-UA" sz="2000" b="1" dirty="0">
                <a:latin typeface="+mj-lt"/>
                <a:ea typeface="+mj-ea"/>
                <a:cs typeface="+mj-cs"/>
              </a:rPr>
              <a:t>або на основі надмірно загальних правил є недоліком у контексті відповідності Критерію 7. </a:t>
            </a:r>
          </a:p>
          <a:p>
            <a:pPr marL="342900" indent="-342900" algn="just">
              <a:spcBef>
                <a:spcPct val="0"/>
              </a:spcBef>
              <a:buFont typeface="Arial" panose="020B0604020202020204" pitchFamily="34" charset="0"/>
              <a:buChar char="•"/>
            </a:pPr>
            <a:endParaRPr lang="uk-UA" sz="2000" b="1" dirty="0">
              <a:latin typeface="+mj-lt"/>
              <a:ea typeface="+mj-ea"/>
              <a:cs typeface="+mj-cs"/>
            </a:endParaRPr>
          </a:p>
          <a:p>
            <a:pPr marL="342900" indent="-342900" algn="just">
              <a:spcBef>
                <a:spcPct val="0"/>
              </a:spcBef>
              <a:buFont typeface="Arial" panose="020B0604020202020204" pitchFamily="34" charset="0"/>
              <a:buChar char="•"/>
            </a:pPr>
            <a:r>
              <a:rPr lang="uk-UA" sz="2000" b="1" dirty="0">
                <a:latin typeface="+mj-lt"/>
                <a:ea typeface="+mj-ea"/>
                <a:cs typeface="+mj-cs"/>
              </a:rPr>
              <a:t>Правила вирішення конфліктних ситуацій мають обов’язково передбачати процедури щодо розгляду повідомлень про сексуальні домагання, дискримінацією та корупцією. Відчутність чітких правил щодо бодай одного з цих елементів є недоліком у контексті відповідності Критерію 7. 	</a:t>
            </a:r>
          </a:p>
        </p:txBody>
      </p:sp>
      <p:pic>
        <p:nvPicPr>
          <p:cNvPr id="6" name="Рисунок 5"/>
          <p:cNvPicPr>
            <a:picLocks noChangeAspect="1"/>
          </p:cNvPicPr>
          <p:nvPr/>
        </p:nvPicPr>
        <p:blipFill rotWithShape="1">
          <a:blip r:embed="rId2">
            <a:extLst>
              <a:ext uri="{28A0092B-C50C-407E-A947-70E740481C1C}">
                <a14:useLocalDpi xmlns:a14="http://schemas.microsoft.com/office/drawing/2010/main" val="0"/>
              </a:ext>
            </a:extLst>
          </a:blip>
          <a:srcRect l="2833" t="2406" r="76322" b="71285"/>
          <a:stretch/>
        </p:blipFill>
        <p:spPr>
          <a:xfrm>
            <a:off x="11083896" y="0"/>
            <a:ext cx="683663" cy="876300"/>
          </a:xfrm>
          <a:prstGeom prst="rect">
            <a:avLst/>
          </a:prstGeom>
        </p:spPr>
      </p:pic>
      <p:sp>
        <p:nvSpPr>
          <p:cNvPr id="7" name="Прямоугольник 6"/>
          <p:cNvSpPr/>
          <p:nvPr/>
        </p:nvSpPr>
        <p:spPr>
          <a:xfrm>
            <a:off x="6469295" y="176540"/>
            <a:ext cx="4706705" cy="523220"/>
          </a:xfrm>
          <a:prstGeom prst="rect">
            <a:avLst/>
          </a:prstGeom>
        </p:spPr>
        <p:txBody>
          <a:bodyPr wrap="square">
            <a:spAutoFit/>
          </a:bodyPr>
          <a:lstStyle/>
          <a:p>
            <a:r>
              <a:rPr lang="uk-UA" sz="2800" b="1" dirty="0">
                <a:solidFill>
                  <a:schemeClr val="bg1"/>
                </a:solidFill>
              </a:rPr>
              <a:t>НУ «Запорізька політехніка»</a:t>
            </a:r>
            <a:endParaRPr lang="ru-RU" sz="2800" dirty="0">
              <a:solidFill>
                <a:schemeClr val="bg1"/>
              </a:solidFill>
            </a:endParaRPr>
          </a:p>
        </p:txBody>
      </p:sp>
      <p:sp>
        <p:nvSpPr>
          <p:cNvPr id="9" name="Номер слайда 8"/>
          <p:cNvSpPr>
            <a:spLocks noGrp="1"/>
          </p:cNvSpPr>
          <p:nvPr>
            <p:ph type="sldNum" sz="quarter" idx="12"/>
          </p:nvPr>
        </p:nvSpPr>
        <p:spPr/>
        <p:txBody>
          <a:bodyPr/>
          <a:lstStyle/>
          <a:p>
            <a:fld id="{9BE267BB-4AD8-4361-8BF1-B2F5492F9099}" type="slidenum">
              <a:rPr lang="ru-RU" smtClean="0"/>
              <a:t>44</a:t>
            </a:fld>
            <a:endParaRPr lang="ru-RU"/>
          </a:p>
        </p:txBody>
      </p:sp>
    </p:spTree>
    <p:extLst>
      <p:ext uri="{BB962C8B-B14F-4D97-AF65-F5344CB8AC3E}">
        <p14:creationId xmlns:p14="http://schemas.microsoft.com/office/powerpoint/2010/main" val="217721496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76912" y="1537740"/>
            <a:ext cx="12049570" cy="1231097"/>
          </a:xfrm>
        </p:spPr>
        <p:txBody>
          <a:bodyPr vert="horz" lIns="91440" tIns="45720" rIns="91440" bIns="45720" rtlCol="0" anchor="ctr">
            <a:noAutofit/>
          </a:bodyPr>
          <a:lstStyle/>
          <a:p>
            <a:pPr marL="2513013" indent="-2513013" algn="just">
              <a:spcBef>
                <a:spcPts val="0"/>
              </a:spcBef>
              <a:buNone/>
            </a:pPr>
            <a:r>
              <a:rPr lang="uk-UA" sz="2600" b="1" i="1" dirty="0" err="1">
                <a:latin typeface="Times New Roman" panose="02020603050405020304" pitchFamily="18" charset="0"/>
                <a:cs typeface="Times New Roman" panose="02020603050405020304" pitchFamily="18" charset="0"/>
              </a:rPr>
              <a:t>Підкритерій</a:t>
            </a:r>
            <a:r>
              <a:rPr lang="uk-UA" sz="2600" b="1" i="1" dirty="0">
                <a:latin typeface="Times New Roman" panose="02020603050405020304" pitchFamily="18" charset="0"/>
                <a:cs typeface="Times New Roman" panose="02020603050405020304" pitchFamily="18" charset="0"/>
              </a:rPr>
              <a:t> 8.1 </a:t>
            </a:r>
            <a:r>
              <a:rPr lang="uk-UA" sz="2600" dirty="0">
                <a:latin typeface="Times New Roman" panose="02020603050405020304" pitchFamily="18" charset="0"/>
                <a:cs typeface="Times New Roman" panose="02020603050405020304" pitchFamily="18" charset="0"/>
              </a:rPr>
              <a:t>Заклад вищої освіти послідовно дотримується визначених ним процедур розроблення, затвердження, моніторингу та періодичного перегляду освітньої програми.</a:t>
            </a:r>
            <a:endParaRPr lang="ru-RU" sz="2600" dirty="0">
              <a:latin typeface="Times New Roman" panose="02020603050405020304" pitchFamily="18" charset="0"/>
              <a:cs typeface="Times New Roman" panose="02020603050405020304" pitchFamily="18" charset="0"/>
            </a:endParaRPr>
          </a:p>
        </p:txBody>
      </p:sp>
      <p:sp>
        <p:nvSpPr>
          <p:cNvPr id="6" name="Заголовок 1"/>
          <p:cNvSpPr txBox="1">
            <a:spLocks/>
          </p:cNvSpPr>
          <p:nvPr/>
        </p:nvSpPr>
        <p:spPr>
          <a:xfrm>
            <a:off x="0" y="906324"/>
            <a:ext cx="12126482" cy="7173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uk-UA" sz="3600" b="1" dirty="0">
                <a:solidFill>
                  <a:srgbClr val="C00000"/>
                </a:solidFill>
              </a:rPr>
              <a:t>Критерій 8 </a:t>
            </a:r>
            <a:r>
              <a:rPr lang="uk-UA" sz="3600" b="1" dirty="0"/>
              <a:t>Внутрішнє забезпечення якості ОП</a:t>
            </a:r>
            <a:endParaRPr lang="ru-RU" sz="3600" b="1" dirty="0"/>
          </a:p>
        </p:txBody>
      </p:sp>
      <p:sp>
        <p:nvSpPr>
          <p:cNvPr id="2" name="Прямоугольник 1"/>
          <p:cNvSpPr/>
          <p:nvPr/>
        </p:nvSpPr>
        <p:spPr>
          <a:xfrm>
            <a:off x="76912" y="3115096"/>
            <a:ext cx="12049570" cy="1975887"/>
          </a:xfrm>
          <a:prstGeom prst="rect">
            <a:avLst/>
          </a:prstGeom>
          <a:solidFill>
            <a:schemeClr val="accent1">
              <a:lumMod val="20000"/>
              <a:lumOff val="80000"/>
            </a:schemeClr>
          </a:solidFill>
        </p:spPr>
        <p:txBody>
          <a:bodyPr vert="horz" lIns="91440" tIns="45720" rIns="91440" bIns="45720" rtlCol="0" anchor="ctr">
            <a:noAutofit/>
          </a:bodyPr>
          <a:lstStyle/>
          <a:p>
            <a:pPr marL="342900" indent="-342900" algn="just">
              <a:spcBef>
                <a:spcPct val="0"/>
              </a:spcBef>
              <a:buFont typeface="Arial" panose="020B0604020202020204" pitchFamily="34" charset="0"/>
              <a:buChar char="•"/>
            </a:pPr>
            <a:r>
              <a:rPr lang="uk-UA" sz="2000" b="1" dirty="0">
                <a:latin typeface="+mj-lt"/>
                <a:ea typeface="+mj-ea"/>
                <a:cs typeface="+mj-cs"/>
              </a:rPr>
              <a:t>ЗВО має продемонструвати , що розроблення, затвердження, моніторинг та періодичний перегляд ОП відбувається згідно із визначеною </a:t>
            </a:r>
            <a:r>
              <a:rPr lang="uk-UA" sz="2000" b="1" dirty="0" err="1">
                <a:latin typeface="+mj-lt"/>
                <a:ea typeface="+mj-ea"/>
                <a:cs typeface="+mj-cs"/>
              </a:rPr>
              <a:t>загальноінституційною</a:t>
            </a:r>
            <a:r>
              <a:rPr lang="uk-UA" sz="2000" b="1" dirty="0">
                <a:latin typeface="+mj-lt"/>
                <a:ea typeface="+mj-ea"/>
                <a:cs typeface="+mj-cs"/>
              </a:rPr>
              <a:t> політикою та процедурами внутрішнього забезпечення якості вищої освіти. </a:t>
            </a:r>
          </a:p>
          <a:p>
            <a:pPr marL="342900" indent="-342900" algn="just">
              <a:spcBef>
                <a:spcPct val="0"/>
              </a:spcBef>
              <a:buFont typeface="Arial" panose="020B0604020202020204" pitchFamily="34" charset="0"/>
              <a:buChar char="•"/>
            </a:pPr>
            <a:endParaRPr lang="uk-UA" sz="2000" b="1" dirty="0">
              <a:latin typeface="+mj-lt"/>
              <a:ea typeface="+mj-ea"/>
              <a:cs typeface="+mj-cs"/>
            </a:endParaRPr>
          </a:p>
          <a:p>
            <a:pPr marL="342900" indent="-342900" algn="just">
              <a:spcBef>
                <a:spcPct val="0"/>
              </a:spcBef>
              <a:buFont typeface="Arial" panose="020B0604020202020204" pitchFamily="34" charset="0"/>
              <a:buChar char="•"/>
            </a:pPr>
            <a:r>
              <a:rPr lang="uk-UA" sz="2000" b="1" dirty="0">
                <a:latin typeface="+mj-lt"/>
                <a:ea typeface="+mj-ea"/>
                <a:cs typeface="+mj-cs"/>
              </a:rPr>
              <a:t>Відсутність таких процедур або їх недотримання у межах ОП сигналізує про недолік у контексті відповідності Критерію 8. 	</a:t>
            </a:r>
          </a:p>
        </p:txBody>
      </p:sp>
      <p:pic>
        <p:nvPicPr>
          <p:cNvPr id="7" name="Рисунок 6"/>
          <p:cNvPicPr>
            <a:picLocks noChangeAspect="1"/>
          </p:cNvPicPr>
          <p:nvPr/>
        </p:nvPicPr>
        <p:blipFill rotWithShape="1">
          <a:blip r:embed="rId2">
            <a:extLst>
              <a:ext uri="{28A0092B-C50C-407E-A947-70E740481C1C}">
                <a14:useLocalDpi xmlns:a14="http://schemas.microsoft.com/office/drawing/2010/main" val="0"/>
              </a:ext>
            </a:extLst>
          </a:blip>
          <a:srcRect l="2833" t="2406" r="76322" b="71285"/>
          <a:stretch/>
        </p:blipFill>
        <p:spPr>
          <a:xfrm>
            <a:off x="11083896" y="0"/>
            <a:ext cx="683663" cy="876300"/>
          </a:xfrm>
          <a:prstGeom prst="rect">
            <a:avLst/>
          </a:prstGeom>
        </p:spPr>
      </p:pic>
      <p:sp>
        <p:nvSpPr>
          <p:cNvPr id="8" name="Прямоугольник 7"/>
          <p:cNvSpPr/>
          <p:nvPr/>
        </p:nvSpPr>
        <p:spPr>
          <a:xfrm>
            <a:off x="6469295" y="176540"/>
            <a:ext cx="4706705" cy="523220"/>
          </a:xfrm>
          <a:prstGeom prst="rect">
            <a:avLst/>
          </a:prstGeom>
        </p:spPr>
        <p:txBody>
          <a:bodyPr wrap="square">
            <a:spAutoFit/>
          </a:bodyPr>
          <a:lstStyle/>
          <a:p>
            <a:r>
              <a:rPr lang="uk-UA" sz="2800" b="1" dirty="0">
                <a:solidFill>
                  <a:schemeClr val="bg1"/>
                </a:solidFill>
              </a:rPr>
              <a:t>НУ «Запорізька політехніка»</a:t>
            </a:r>
            <a:endParaRPr lang="ru-RU" sz="2800" dirty="0">
              <a:solidFill>
                <a:schemeClr val="bg1"/>
              </a:solidFill>
            </a:endParaRPr>
          </a:p>
        </p:txBody>
      </p:sp>
      <p:sp>
        <p:nvSpPr>
          <p:cNvPr id="9" name="Номер слайда 8"/>
          <p:cNvSpPr>
            <a:spLocks noGrp="1"/>
          </p:cNvSpPr>
          <p:nvPr>
            <p:ph type="sldNum" sz="quarter" idx="12"/>
          </p:nvPr>
        </p:nvSpPr>
        <p:spPr/>
        <p:txBody>
          <a:bodyPr/>
          <a:lstStyle/>
          <a:p>
            <a:fld id="{9BE267BB-4AD8-4361-8BF1-B2F5492F9099}" type="slidenum">
              <a:rPr lang="ru-RU" smtClean="0"/>
              <a:t>45</a:t>
            </a:fld>
            <a:endParaRPr lang="ru-RU"/>
          </a:p>
        </p:txBody>
      </p:sp>
    </p:spTree>
    <p:extLst>
      <p:ext uri="{BB962C8B-B14F-4D97-AF65-F5344CB8AC3E}">
        <p14:creationId xmlns:p14="http://schemas.microsoft.com/office/powerpoint/2010/main" val="27113434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p:cNvSpPr txBox="1">
            <a:spLocks/>
          </p:cNvSpPr>
          <p:nvPr/>
        </p:nvSpPr>
        <p:spPr>
          <a:xfrm>
            <a:off x="0" y="906324"/>
            <a:ext cx="12126482" cy="61164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uk-UA" sz="3600" b="1" dirty="0">
                <a:solidFill>
                  <a:srgbClr val="C00000"/>
                </a:solidFill>
              </a:rPr>
              <a:t>Критерій 8 </a:t>
            </a:r>
            <a:r>
              <a:rPr lang="uk-UA" sz="3600" b="1" dirty="0"/>
              <a:t>Внутрішнє забезпечення якості ОП</a:t>
            </a:r>
            <a:endParaRPr lang="ru-RU" sz="3600" b="1" dirty="0"/>
          </a:p>
        </p:txBody>
      </p:sp>
      <p:sp>
        <p:nvSpPr>
          <p:cNvPr id="8" name="Місце для вмісту 2"/>
          <p:cNvSpPr txBox="1">
            <a:spLocks/>
          </p:cNvSpPr>
          <p:nvPr/>
        </p:nvSpPr>
        <p:spPr>
          <a:xfrm>
            <a:off x="64093" y="1517973"/>
            <a:ext cx="12049570" cy="1943650"/>
          </a:xfrm>
          <a:prstGeom prst="rect">
            <a:avLst/>
          </a:prstGeom>
        </p:spPr>
        <p:txBody>
          <a:bodyPr vert="horz" lIns="91440" tIns="45720" rIns="91440" bIns="45720" rtlCol="0" anchor="ctr">
            <a:noAutofit/>
          </a:bodyPr>
          <a:lstStyle>
            <a:lvl1pPr marL="228600" indent="-228600" algn="l" defTabSz="914400" rtl="0" eaLnBrk="1" latinLnBrk="0" hangingPunct="1">
              <a:lnSpc>
                <a:spcPct val="114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4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4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4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4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13013" indent="-2513013" algn="just">
              <a:spcBef>
                <a:spcPts val="0"/>
              </a:spcBef>
              <a:buFont typeface="Arial" panose="020B0604020202020204" pitchFamily="34" charset="0"/>
              <a:buNone/>
            </a:pPr>
            <a:r>
              <a:rPr lang="uk-UA" sz="2600" b="1" i="1" dirty="0" err="1">
                <a:latin typeface="Times New Roman" panose="02020603050405020304" pitchFamily="18" charset="0"/>
                <a:cs typeface="Times New Roman" panose="02020603050405020304" pitchFamily="18" charset="0"/>
              </a:rPr>
              <a:t>Підкритерій</a:t>
            </a:r>
            <a:r>
              <a:rPr lang="uk-UA" sz="2600" b="1" i="1" dirty="0">
                <a:latin typeface="Times New Roman" panose="02020603050405020304" pitchFamily="18" charset="0"/>
                <a:cs typeface="Times New Roman" panose="02020603050405020304" pitchFamily="18" charset="0"/>
              </a:rPr>
              <a:t> 8.2 </a:t>
            </a:r>
            <a:r>
              <a:rPr lang="uk-UA" sz="2400" dirty="0">
                <a:latin typeface="Times New Roman" panose="02020603050405020304" pitchFamily="18" charset="0"/>
                <a:cs typeface="Times New Roman" panose="02020603050405020304" pitchFamily="18" charset="0"/>
              </a:rPr>
              <a:t>Здобувачі вищої освіти безпосередньо та через органи студентського самоврядування залучені до процесу періодичного перегляду освітньої програми та інших процедур забезпечення її якості як партнери. Позиція здобувачів вищої освіти береться до уваги під час перегляду освітньої програми.</a:t>
            </a:r>
            <a:endParaRPr lang="ru-RU" sz="2400"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103261" y="3477825"/>
            <a:ext cx="11971233" cy="2862322"/>
          </a:xfrm>
          <a:prstGeom prst="rect">
            <a:avLst/>
          </a:prstGeom>
          <a:solidFill>
            <a:schemeClr val="accent1">
              <a:lumMod val="20000"/>
              <a:lumOff val="80000"/>
            </a:schemeClr>
          </a:solidFill>
        </p:spPr>
        <p:txBody>
          <a:bodyPr vert="horz" lIns="91440" tIns="45720" rIns="91440" bIns="45720" rtlCol="0" anchor="ctr">
            <a:noAutofit/>
          </a:bodyPr>
          <a:lstStyle/>
          <a:p>
            <a:pPr marL="342900" indent="-342900" algn="just">
              <a:spcBef>
                <a:spcPct val="0"/>
              </a:spcBef>
              <a:buFont typeface="Arial" panose="020B0604020202020204" pitchFamily="34" charset="0"/>
              <a:buChar char="•"/>
            </a:pPr>
            <a:r>
              <a:rPr lang="uk-UA" sz="2000" b="1" dirty="0">
                <a:latin typeface="+mj-lt"/>
                <a:ea typeface="+mj-ea"/>
                <a:cs typeface="+mj-cs"/>
              </a:rPr>
              <a:t>Отримання періодичного зворотного зв’язку від студентів є обов’язковим складовим внутрішнього забезпечення якості ОП. ЗВО має організовувати періодичні студентські опитування, результати яких повинні реально впливати на зміст навчання і викладання. Відсутність студентських опитувань або суто формальний підхід до їх проведення є недоліком у контексті відповідності Критерію 8. </a:t>
            </a:r>
          </a:p>
          <a:p>
            <a:pPr marL="342900" indent="-342900" algn="just">
              <a:spcBef>
                <a:spcPct val="0"/>
              </a:spcBef>
              <a:buFont typeface="Arial" panose="020B0604020202020204" pitchFamily="34" charset="0"/>
              <a:buChar char="•"/>
            </a:pPr>
            <a:r>
              <a:rPr lang="uk-UA" sz="2000" b="1" dirty="0">
                <a:latin typeface="+mj-lt"/>
                <a:ea typeface="+mj-ea"/>
                <a:cs typeface="+mj-cs"/>
              </a:rPr>
              <a:t>ЗВО має продемонструвати, що позиція органів студентського самоврядування стосовно будь-яких питань організації освітнього процесу сприймається серйозно та є важливим фактором для прийняття рішень. </a:t>
            </a:r>
          </a:p>
          <a:p>
            <a:pPr marL="342900" indent="-342900" algn="just">
              <a:spcBef>
                <a:spcPct val="0"/>
              </a:spcBef>
              <a:buFont typeface="Arial" panose="020B0604020202020204" pitchFamily="34" charset="0"/>
              <a:buChar char="•"/>
            </a:pPr>
            <a:r>
              <a:rPr lang="uk-UA" sz="2000" b="1" dirty="0">
                <a:latin typeface="+mj-lt"/>
                <a:ea typeface="+mj-ea"/>
                <a:cs typeface="+mj-cs"/>
              </a:rPr>
              <a:t>Іншою позитивною практикою залучення студентів є проведення фокус-груп або включення студентів до груп забезпечення якості ОП. </a:t>
            </a:r>
          </a:p>
          <a:p>
            <a:pPr marL="342900" indent="-342900" algn="just">
              <a:spcBef>
                <a:spcPct val="0"/>
              </a:spcBef>
              <a:buFont typeface="Arial" panose="020B0604020202020204" pitchFamily="34" charset="0"/>
              <a:buChar char="•"/>
            </a:pPr>
            <a:r>
              <a:rPr lang="uk-UA" sz="2000" b="1" dirty="0">
                <a:latin typeface="+mj-lt"/>
                <a:ea typeface="+mj-ea"/>
                <a:cs typeface="+mj-cs"/>
              </a:rPr>
              <a:t>Студенти мають бути повноцінними партнерами у всіх процесах забезпечення якості ОП. 	</a:t>
            </a:r>
          </a:p>
        </p:txBody>
      </p:sp>
      <p:pic>
        <p:nvPicPr>
          <p:cNvPr id="7" name="Рисунок 6"/>
          <p:cNvPicPr>
            <a:picLocks noChangeAspect="1"/>
          </p:cNvPicPr>
          <p:nvPr/>
        </p:nvPicPr>
        <p:blipFill rotWithShape="1">
          <a:blip r:embed="rId2">
            <a:extLst>
              <a:ext uri="{28A0092B-C50C-407E-A947-70E740481C1C}">
                <a14:useLocalDpi xmlns:a14="http://schemas.microsoft.com/office/drawing/2010/main" val="0"/>
              </a:ext>
            </a:extLst>
          </a:blip>
          <a:srcRect l="2833" t="2406" r="76322" b="71285"/>
          <a:stretch/>
        </p:blipFill>
        <p:spPr>
          <a:xfrm>
            <a:off x="11083896" y="0"/>
            <a:ext cx="683663" cy="876300"/>
          </a:xfrm>
          <a:prstGeom prst="rect">
            <a:avLst/>
          </a:prstGeom>
        </p:spPr>
      </p:pic>
      <p:sp>
        <p:nvSpPr>
          <p:cNvPr id="9" name="Прямоугольник 8"/>
          <p:cNvSpPr/>
          <p:nvPr/>
        </p:nvSpPr>
        <p:spPr>
          <a:xfrm>
            <a:off x="6469295" y="176540"/>
            <a:ext cx="4706705" cy="523220"/>
          </a:xfrm>
          <a:prstGeom prst="rect">
            <a:avLst/>
          </a:prstGeom>
        </p:spPr>
        <p:txBody>
          <a:bodyPr wrap="square">
            <a:spAutoFit/>
          </a:bodyPr>
          <a:lstStyle/>
          <a:p>
            <a:r>
              <a:rPr lang="uk-UA" sz="2800" b="1" dirty="0">
                <a:solidFill>
                  <a:schemeClr val="bg1"/>
                </a:solidFill>
              </a:rPr>
              <a:t>НУ «Запорізька політехніка»</a:t>
            </a:r>
            <a:endParaRPr lang="ru-RU" sz="2800" dirty="0">
              <a:solidFill>
                <a:schemeClr val="bg1"/>
              </a:solidFill>
            </a:endParaRPr>
          </a:p>
        </p:txBody>
      </p:sp>
      <p:sp>
        <p:nvSpPr>
          <p:cNvPr id="3" name="Номер слайда 2"/>
          <p:cNvSpPr>
            <a:spLocks noGrp="1"/>
          </p:cNvSpPr>
          <p:nvPr>
            <p:ph type="sldNum" sz="quarter" idx="12"/>
          </p:nvPr>
        </p:nvSpPr>
        <p:spPr/>
        <p:txBody>
          <a:bodyPr/>
          <a:lstStyle/>
          <a:p>
            <a:fld id="{9BE267BB-4AD8-4361-8BF1-B2F5492F9099}" type="slidenum">
              <a:rPr lang="ru-RU" smtClean="0"/>
              <a:t>46</a:t>
            </a:fld>
            <a:endParaRPr lang="ru-RU"/>
          </a:p>
        </p:txBody>
      </p:sp>
      <p:sp>
        <p:nvSpPr>
          <p:cNvPr id="2" name="Прямоугольник 1"/>
          <p:cNvSpPr/>
          <p:nvPr/>
        </p:nvSpPr>
        <p:spPr>
          <a:xfrm>
            <a:off x="1607073" y="6287481"/>
            <a:ext cx="8963608" cy="369332"/>
          </a:xfrm>
          <a:prstGeom prst="rect">
            <a:avLst/>
          </a:prstGeom>
        </p:spPr>
        <p:txBody>
          <a:bodyPr wrap="square">
            <a:spAutoFit/>
          </a:bodyPr>
          <a:lstStyle/>
          <a:p>
            <a:r>
              <a:rPr lang="en-US" dirty="0">
                <a:hlinkClick r:id="rId3"/>
              </a:rPr>
              <a:t>http://www.zntu.edu.ua/uploads/dept_nm/Polozhennia_pro_zabezpechennia_yakosti.pdf</a:t>
            </a:r>
            <a:endParaRPr lang="en-US" dirty="0"/>
          </a:p>
        </p:txBody>
      </p:sp>
    </p:spTree>
    <p:extLst>
      <p:ext uri="{BB962C8B-B14F-4D97-AF65-F5344CB8AC3E}">
        <p14:creationId xmlns:p14="http://schemas.microsoft.com/office/powerpoint/2010/main" val="33180066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p:cNvSpPr txBox="1">
            <a:spLocks/>
          </p:cNvSpPr>
          <p:nvPr/>
        </p:nvSpPr>
        <p:spPr>
          <a:xfrm>
            <a:off x="0" y="906324"/>
            <a:ext cx="12126482" cy="574163"/>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uk-UA" sz="3600" b="1" dirty="0">
                <a:solidFill>
                  <a:srgbClr val="C00000"/>
                </a:solidFill>
              </a:rPr>
              <a:t>Критерій 8 </a:t>
            </a:r>
            <a:r>
              <a:rPr lang="uk-UA" sz="3600" b="1" dirty="0"/>
              <a:t>Внутрішнє забезпечення якості ОП</a:t>
            </a:r>
            <a:endParaRPr lang="ru-RU" sz="3600" b="1" dirty="0"/>
          </a:p>
        </p:txBody>
      </p:sp>
      <p:sp>
        <p:nvSpPr>
          <p:cNvPr id="9" name="Місце для вмісту 4"/>
          <p:cNvSpPr txBox="1">
            <a:spLocks/>
          </p:cNvSpPr>
          <p:nvPr/>
        </p:nvSpPr>
        <p:spPr>
          <a:xfrm>
            <a:off x="89731" y="1443417"/>
            <a:ext cx="12023932" cy="1047278"/>
          </a:xfrm>
          <a:prstGeom prst="rect">
            <a:avLst/>
          </a:prstGeom>
        </p:spPr>
        <p:txBody>
          <a:bodyPr vert="horz" lIns="91440" tIns="45720" rIns="91440" bIns="45720" rtlCol="0" anchor="ctr">
            <a:noAutofit/>
          </a:bodyPr>
          <a:lstStyle>
            <a:lvl1pPr marL="228600" indent="-228600" algn="l" defTabSz="914400" rtl="0" eaLnBrk="1" latinLnBrk="0" hangingPunct="1">
              <a:lnSpc>
                <a:spcPct val="114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4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4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4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4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13013" indent="-2513013" algn="just">
              <a:spcBef>
                <a:spcPts val="0"/>
              </a:spcBef>
              <a:buFont typeface="Arial" panose="020B0604020202020204" pitchFamily="34" charset="0"/>
              <a:buNone/>
            </a:pPr>
            <a:r>
              <a:rPr lang="uk-UA" sz="2400" b="1" i="1" dirty="0" err="1">
                <a:latin typeface="Times New Roman" panose="02020603050405020304" pitchFamily="18" charset="0"/>
                <a:cs typeface="Times New Roman" panose="02020603050405020304" pitchFamily="18" charset="0"/>
              </a:rPr>
              <a:t>Підкритерій</a:t>
            </a:r>
            <a:r>
              <a:rPr lang="uk-UA" sz="2400" b="1" i="1" dirty="0">
                <a:latin typeface="Times New Roman" panose="02020603050405020304" pitchFamily="18" charset="0"/>
                <a:cs typeface="Times New Roman" panose="02020603050405020304" pitchFamily="18" charset="0"/>
              </a:rPr>
              <a:t> 8.3 </a:t>
            </a:r>
            <a:r>
              <a:rPr lang="uk-UA" sz="2400" dirty="0">
                <a:latin typeface="Times New Roman" panose="02020603050405020304" pitchFamily="18" charset="0"/>
                <a:cs typeface="Times New Roman" panose="02020603050405020304" pitchFamily="18" charset="0"/>
              </a:rPr>
              <a:t>Роботодавці безпосередньо та/або через свої об’єднання залучені до процесу періодичного перегляду освітньої програми та інших процедур забезпечення її якості як партнери.</a:t>
            </a:r>
            <a:endParaRPr lang="ru-RU" sz="2400"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89731" y="2551137"/>
            <a:ext cx="12023932" cy="1180611"/>
          </a:xfrm>
          <a:prstGeom prst="rect">
            <a:avLst/>
          </a:prstGeom>
          <a:solidFill>
            <a:schemeClr val="accent1">
              <a:lumMod val="20000"/>
              <a:lumOff val="80000"/>
            </a:schemeClr>
          </a:solidFill>
        </p:spPr>
        <p:txBody>
          <a:bodyPr vert="horz" lIns="91440" tIns="45720" rIns="91440" bIns="45720" rtlCol="0" anchor="ctr">
            <a:noAutofit/>
          </a:bodyPr>
          <a:lstStyle/>
          <a:p>
            <a:pPr marL="342900" indent="-342900" algn="just">
              <a:spcBef>
                <a:spcPct val="0"/>
              </a:spcBef>
              <a:buFont typeface="Arial" panose="020B0604020202020204" pitchFamily="34" charset="0"/>
              <a:buChar char="•"/>
            </a:pPr>
            <a:r>
              <a:rPr lang="uk-UA" sz="2000" b="1" dirty="0">
                <a:latin typeface="+mj-lt"/>
                <a:ea typeface="+mj-ea"/>
                <a:cs typeface="+mj-cs"/>
              </a:rPr>
              <a:t>Роботодавці є зовнішніми партнерами. </a:t>
            </a:r>
          </a:p>
          <a:p>
            <a:pPr marL="342900" indent="-342900" algn="just">
              <a:spcBef>
                <a:spcPct val="0"/>
              </a:spcBef>
              <a:buFont typeface="Arial" panose="020B0604020202020204" pitchFamily="34" charset="0"/>
              <a:buChar char="•"/>
            </a:pPr>
            <a:r>
              <a:rPr lang="uk-UA" sz="2000" b="1" dirty="0">
                <a:latin typeface="+mj-lt"/>
                <a:ea typeface="+mj-ea"/>
                <a:cs typeface="+mj-cs"/>
              </a:rPr>
              <a:t>Продемонструвати, що взаємодія із роботодавцями носить серйозний та постійний характер. Якщо роботодавці залучаються лише епізодично, або їх залучення має лише формальний характер, це є недоліком у контексті відповідності Критерію 8. 	</a:t>
            </a:r>
          </a:p>
        </p:txBody>
      </p:sp>
      <p:sp>
        <p:nvSpPr>
          <p:cNvPr id="7" name="Прямоугольник 6"/>
          <p:cNvSpPr/>
          <p:nvPr/>
        </p:nvSpPr>
        <p:spPr>
          <a:xfrm>
            <a:off x="102550" y="4988767"/>
            <a:ext cx="12023932" cy="1791707"/>
          </a:xfrm>
          <a:prstGeom prst="rect">
            <a:avLst/>
          </a:prstGeom>
          <a:solidFill>
            <a:schemeClr val="accent1">
              <a:lumMod val="20000"/>
              <a:lumOff val="80000"/>
            </a:schemeClr>
          </a:solidFill>
        </p:spPr>
        <p:txBody>
          <a:bodyPr vert="horz" lIns="91440" tIns="45720" rIns="91440" bIns="45720" rtlCol="0" anchor="ctr">
            <a:noAutofit/>
          </a:bodyPr>
          <a:lstStyle/>
          <a:p>
            <a:pPr marL="342900" indent="-342900" algn="just">
              <a:spcBef>
                <a:spcPct val="0"/>
              </a:spcBef>
              <a:buFont typeface="Arial" panose="020B0604020202020204" pitchFamily="34" charset="0"/>
              <a:buChar char="•"/>
            </a:pPr>
            <a:r>
              <a:rPr lang="uk-UA" sz="2000" b="1" dirty="0">
                <a:latin typeface="+mj-lt"/>
                <a:ea typeface="+mj-ea"/>
                <a:cs typeface="+mj-cs"/>
              </a:rPr>
              <a:t>Не вимагається збирання ЗВО абсолютно повної і документально підтвердженої інформації щодо працевлаштування випускників, або щоб цей процес був суворо формалізованим. ЗВО має продемонструвати, що він вживає розумних заходів задля того, аби розуміти загальні кар’єрні шляхи випускників програми і використовувати їхній досвід під час перегляду ОП (</a:t>
            </a:r>
            <a:r>
              <a:rPr lang="uk-UA" sz="2000" i="1" dirty="0">
                <a:latin typeface="+mj-lt"/>
                <a:ea typeface="+mj-ea"/>
                <a:cs typeface="+mj-cs"/>
              </a:rPr>
              <a:t>опитування випускників, співпраця із асоціацією випускників тощо</a:t>
            </a:r>
            <a:r>
              <a:rPr lang="uk-UA" sz="2000" b="1" dirty="0">
                <a:latin typeface="+mj-lt"/>
                <a:ea typeface="+mj-ea"/>
                <a:cs typeface="+mj-cs"/>
              </a:rPr>
              <a:t>). </a:t>
            </a:r>
          </a:p>
          <a:p>
            <a:pPr marL="342900" indent="-342900" algn="just">
              <a:spcBef>
                <a:spcPct val="0"/>
              </a:spcBef>
              <a:buFont typeface="Arial" panose="020B0604020202020204" pitchFamily="34" charset="0"/>
              <a:buChar char="•"/>
            </a:pPr>
            <a:r>
              <a:rPr lang="uk-UA" sz="2000" b="1" dirty="0">
                <a:latin typeface="+mj-lt"/>
                <a:ea typeface="+mj-ea"/>
                <a:cs typeface="+mj-cs"/>
              </a:rPr>
              <a:t>Якщо ЗВО не має таких практик, це є недоліком у контексті відповідності Критерію 8. 	</a:t>
            </a:r>
          </a:p>
        </p:txBody>
      </p:sp>
      <p:sp>
        <p:nvSpPr>
          <p:cNvPr id="10" name="Місце для вмісту 4"/>
          <p:cNvSpPr>
            <a:spLocks noGrp="1"/>
          </p:cNvSpPr>
          <p:nvPr>
            <p:ph idx="1"/>
          </p:nvPr>
        </p:nvSpPr>
        <p:spPr>
          <a:xfrm>
            <a:off x="55547" y="3792189"/>
            <a:ext cx="12058116" cy="1065949"/>
          </a:xfrm>
        </p:spPr>
        <p:txBody>
          <a:bodyPr vert="horz" lIns="91440" tIns="45720" rIns="91440" bIns="45720" rtlCol="0" anchor="ctr">
            <a:noAutofit/>
          </a:bodyPr>
          <a:lstStyle/>
          <a:p>
            <a:pPr marL="2513013" indent="-2513013" algn="just">
              <a:lnSpc>
                <a:spcPct val="100000"/>
              </a:lnSpc>
              <a:spcBef>
                <a:spcPts val="0"/>
              </a:spcBef>
              <a:buNone/>
            </a:pPr>
            <a:r>
              <a:rPr lang="uk-UA" sz="2400" b="1" i="1" dirty="0" err="1">
                <a:latin typeface="Times New Roman" panose="02020603050405020304" pitchFamily="18" charset="0"/>
                <a:cs typeface="Times New Roman" panose="02020603050405020304" pitchFamily="18" charset="0"/>
              </a:rPr>
              <a:t>Підкритерій</a:t>
            </a:r>
            <a:r>
              <a:rPr lang="uk-UA" sz="2400" b="1" i="1" dirty="0">
                <a:latin typeface="Times New Roman" panose="02020603050405020304" pitchFamily="18" charset="0"/>
                <a:cs typeface="Times New Roman" panose="02020603050405020304" pitchFamily="18" charset="0"/>
              </a:rPr>
              <a:t> 8.4 </a:t>
            </a:r>
            <a:r>
              <a:rPr lang="uk-UA" sz="2400" dirty="0">
                <a:latin typeface="Times New Roman" panose="02020603050405020304" pitchFamily="18" charset="0"/>
                <a:cs typeface="Times New Roman" panose="02020603050405020304" pitchFamily="18" charset="0"/>
              </a:rPr>
              <a:t>Наявна практика збирання, аналізу та врахування інформації щодо кар’єрного шляху випускників освітньої програми. </a:t>
            </a:r>
            <a:r>
              <a:rPr lang="en-US" sz="2400" dirty="0">
                <a:hlinkClick r:id="rId2"/>
              </a:rPr>
              <a:t>http://www.zntu.edu.ua/aktualni-vakansiyi-dlya-vipusknikiv</a:t>
            </a:r>
            <a:endParaRPr lang="ru-RU" sz="2400" dirty="0">
              <a:latin typeface="Times New Roman" panose="02020603050405020304" pitchFamily="18" charset="0"/>
              <a:cs typeface="Times New Roman" panose="02020603050405020304" pitchFamily="18" charset="0"/>
            </a:endParaRPr>
          </a:p>
        </p:txBody>
      </p:sp>
      <p:pic>
        <p:nvPicPr>
          <p:cNvPr id="8" name="Рисунок 7"/>
          <p:cNvPicPr>
            <a:picLocks noChangeAspect="1"/>
          </p:cNvPicPr>
          <p:nvPr/>
        </p:nvPicPr>
        <p:blipFill rotWithShape="1">
          <a:blip r:embed="rId3">
            <a:extLst>
              <a:ext uri="{28A0092B-C50C-407E-A947-70E740481C1C}">
                <a14:useLocalDpi xmlns:a14="http://schemas.microsoft.com/office/drawing/2010/main" val="0"/>
              </a:ext>
            </a:extLst>
          </a:blip>
          <a:srcRect l="2833" t="2406" r="76322" b="71285"/>
          <a:stretch/>
        </p:blipFill>
        <p:spPr>
          <a:xfrm>
            <a:off x="11083896" y="0"/>
            <a:ext cx="683663" cy="876300"/>
          </a:xfrm>
          <a:prstGeom prst="rect">
            <a:avLst/>
          </a:prstGeom>
        </p:spPr>
      </p:pic>
      <p:sp>
        <p:nvSpPr>
          <p:cNvPr id="11" name="Прямоугольник 10"/>
          <p:cNvSpPr/>
          <p:nvPr/>
        </p:nvSpPr>
        <p:spPr>
          <a:xfrm>
            <a:off x="6469295" y="176540"/>
            <a:ext cx="4706705" cy="523220"/>
          </a:xfrm>
          <a:prstGeom prst="rect">
            <a:avLst/>
          </a:prstGeom>
        </p:spPr>
        <p:txBody>
          <a:bodyPr wrap="square">
            <a:spAutoFit/>
          </a:bodyPr>
          <a:lstStyle/>
          <a:p>
            <a:r>
              <a:rPr lang="uk-UA" sz="2800" b="1" dirty="0">
                <a:solidFill>
                  <a:schemeClr val="bg1"/>
                </a:solidFill>
              </a:rPr>
              <a:t>НУ «Запорізька політехніка»</a:t>
            </a:r>
            <a:endParaRPr lang="ru-RU" sz="2800" dirty="0">
              <a:solidFill>
                <a:schemeClr val="bg1"/>
              </a:solidFill>
            </a:endParaRPr>
          </a:p>
        </p:txBody>
      </p:sp>
      <p:sp>
        <p:nvSpPr>
          <p:cNvPr id="3" name="Номер слайда 2"/>
          <p:cNvSpPr>
            <a:spLocks noGrp="1"/>
          </p:cNvSpPr>
          <p:nvPr>
            <p:ph type="sldNum" sz="quarter" idx="12"/>
          </p:nvPr>
        </p:nvSpPr>
        <p:spPr/>
        <p:txBody>
          <a:bodyPr/>
          <a:lstStyle/>
          <a:p>
            <a:fld id="{9BE267BB-4AD8-4361-8BF1-B2F5492F9099}" type="slidenum">
              <a:rPr lang="ru-RU" smtClean="0"/>
              <a:t>47</a:t>
            </a:fld>
            <a:endParaRPr lang="ru-RU"/>
          </a:p>
        </p:txBody>
      </p:sp>
    </p:spTree>
    <p:extLst>
      <p:ext uri="{BB962C8B-B14F-4D97-AF65-F5344CB8AC3E}">
        <p14:creationId xmlns:p14="http://schemas.microsoft.com/office/powerpoint/2010/main" val="23223306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p:cNvSpPr txBox="1">
            <a:spLocks/>
          </p:cNvSpPr>
          <p:nvPr/>
        </p:nvSpPr>
        <p:spPr>
          <a:xfrm>
            <a:off x="0" y="906324"/>
            <a:ext cx="12126482" cy="7173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uk-UA" sz="3600" b="1" dirty="0">
                <a:solidFill>
                  <a:srgbClr val="C00000"/>
                </a:solidFill>
              </a:rPr>
              <a:t>Критерій 8 </a:t>
            </a:r>
            <a:r>
              <a:rPr lang="uk-UA" sz="3600" b="1" dirty="0"/>
              <a:t>Внутрішнє забезпечення якості ОП</a:t>
            </a:r>
            <a:endParaRPr lang="ru-RU" sz="3600" b="1" dirty="0"/>
          </a:p>
        </p:txBody>
      </p:sp>
      <p:sp>
        <p:nvSpPr>
          <p:cNvPr id="7" name="Місце для вмісту 4"/>
          <p:cNvSpPr txBox="1">
            <a:spLocks/>
          </p:cNvSpPr>
          <p:nvPr/>
        </p:nvSpPr>
        <p:spPr>
          <a:xfrm>
            <a:off x="34183" y="1459014"/>
            <a:ext cx="12058116" cy="1021761"/>
          </a:xfrm>
          <a:prstGeom prst="rect">
            <a:avLst/>
          </a:prstGeom>
        </p:spPr>
        <p:txBody>
          <a:bodyPr vert="horz" lIns="91440" tIns="45720" rIns="91440" bIns="45720" rtlCol="0" anchor="ctr">
            <a:noAutofit/>
          </a:bodyPr>
          <a:lstStyle>
            <a:lvl1pPr marL="228600" indent="-228600" algn="l" defTabSz="914400" rtl="0" eaLnBrk="1" latinLnBrk="0" hangingPunct="1">
              <a:lnSpc>
                <a:spcPct val="114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4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4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4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4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13013" indent="-2513013" algn="just">
              <a:lnSpc>
                <a:spcPct val="100000"/>
              </a:lnSpc>
              <a:spcBef>
                <a:spcPts val="0"/>
              </a:spcBef>
              <a:buFont typeface="Arial" panose="020B0604020202020204" pitchFamily="34" charset="0"/>
              <a:buNone/>
            </a:pPr>
            <a:r>
              <a:rPr lang="uk-UA" sz="2400" b="1" i="1" dirty="0" err="1">
                <a:latin typeface="Times New Roman" panose="02020603050405020304" pitchFamily="18" charset="0"/>
                <a:cs typeface="Times New Roman" panose="02020603050405020304" pitchFamily="18" charset="0"/>
              </a:rPr>
              <a:t>Підкритерій</a:t>
            </a:r>
            <a:r>
              <a:rPr lang="uk-UA" sz="2400" b="1" i="1" dirty="0">
                <a:latin typeface="Times New Roman" panose="02020603050405020304" pitchFamily="18" charset="0"/>
                <a:cs typeface="Times New Roman" panose="02020603050405020304" pitchFamily="18" charset="0"/>
              </a:rPr>
              <a:t> 8.5 </a:t>
            </a:r>
            <a:r>
              <a:rPr lang="uk-UA" sz="2400" dirty="0">
                <a:latin typeface="Times New Roman" panose="02020603050405020304" pitchFamily="18" charset="0"/>
                <a:cs typeface="Times New Roman" panose="02020603050405020304" pitchFamily="18" charset="0"/>
              </a:rPr>
              <a:t>Система забезпечення якості закладу вищої освіти забезпечує вчасне реагування на виявлені недоліки в освітній програмі та/або освітній діяльності з реалізації освітньої програми.</a:t>
            </a:r>
            <a:endParaRPr lang="ru-RU" sz="2400" dirty="0">
              <a:latin typeface="Times New Roman" panose="02020603050405020304" pitchFamily="18" charset="0"/>
              <a:cs typeface="Times New Roman" panose="02020603050405020304" pitchFamily="18" charset="0"/>
            </a:endParaRPr>
          </a:p>
        </p:txBody>
      </p:sp>
      <p:sp>
        <p:nvSpPr>
          <p:cNvPr id="8" name="Місце для вмісту 4"/>
          <p:cNvSpPr txBox="1">
            <a:spLocks/>
          </p:cNvSpPr>
          <p:nvPr/>
        </p:nvSpPr>
        <p:spPr>
          <a:xfrm>
            <a:off x="34183" y="3823227"/>
            <a:ext cx="12058116" cy="1168903"/>
          </a:xfrm>
          <a:prstGeom prst="rect">
            <a:avLst/>
          </a:prstGeom>
        </p:spPr>
        <p:txBody>
          <a:bodyPr vert="horz" lIns="91440" tIns="45720" rIns="91440" bIns="45720" rtlCol="0" anchor="ctr">
            <a:noAutofit/>
          </a:bodyPr>
          <a:lstStyle>
            <a:lvl1pPr marL="228600" indent="-228600" algn="l" defTabSz="914400" rtl="0" eaLnBrk="1" latinLnBrk="0" hangingPunct="1">
              <a:lnSpc>
                <a:spcPct val="114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4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4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4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4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13013" indent="-2513013" algn="just">
              <a:lnSpc>
                <a:spcPct val="100000"/>
              </a:lnSpc>
              <a:spcBef>
                <a:spcPts val="0"/>
              </a:spcBef>
              <a:buFont typeface="Arial" panose="020B0604020202020204" pitchFamily="34" charset="0"/>
              <a:buNone/>
            </a:pPr>
            <a:r>
              <a:rPr lang="uk-UA" sz="2400" b="1" i="1" dirty="0" err="1">
                <a:latin typeface="Times New Roman" panose="02020603050405020304" pitchFamily="18" charset="0"/>
                <a:cs typeface="Times New Roman" panose="02020603050405020304" pitchFamily="18" charset="0"/>
              </a:rPr>
              <a:t>Підкритерій</a:t>
            </a:r>
            <a:r>
              <a:rPr lang="uk-UA" sz="2400" b="1" i="1" dirty="0">
                <a:latin typeface="Times New Roman" panose="02020603050405020304" pitchFamily="18" charset="0"/>
                <a:cs typeface="Times New Roman" panose="02020603050405020304" pitchFamily="18" charset="0"/>
              </a:rPr>
              <a:t> 8.6 </a:t>
            </a:r>
            <a:r>
              <a:rPr lang="uk-UA" sz="2400" dirty="0">
                <a:latin typeface="Times New Roman" panose="02020603050405020304" pitchFamily="18" charset="0"/>
                <a:cs typeface="Times New Roman" panose="02020603050405020304" pitchFamily="18" charset="0"/>
              </a:rPr>
              <a:t>Результати зовнішнього забезпечення якості вищої освіти (зокрема зауваження та пропозиції, сформульовані під час попередніх акредитацій) беруться до уваги під час перегляду освітньої програми.</a:t>
            </a:r>
            <a:endParaRPr lang="ru-RU" sz="2400" dirty="0">
              <a:latin typeface="Times New Roman" panose="02020603050405020304" pitchFamily="18" charset="0"/>
              <a:cs typeface="Times New Roman" panose="02020603050405020304" pitchFamily="18" charset="0"/>
            </a:endParaRPr>
          </a:p>
        </p:txBody>
      </p:sp>
      <p:sp>
        <p:nvSpPr>
          <p:cNvPr id="10" name="Прямоугольник 9"/>
          <p:cNvSpPr/>
          <p:nvPr/>
        </p:nvSpPr>
        <p:spPr>
          <a:xfrm>
            <a:off x="148281" y="2603837"/>
            <a:ext cx="11931198" cy="1015663"/>
          </a:xfrm>
          <a:prstGeom prst="rect">
            <a:avLst/>
          </a:prstGeom>
          <a:solidFill>
            <a:schemeClr val="accent1">
              <a:lumMod val="20000"/>
              <a:lumOff val="80000"/>
            </a:schemeClr>
          </a:solidFill>
        </p:spPr>
        <p:txBody>
          <a:bodyPr vert="horz" lIns="91440" tIns="45720" rIns="91440" bIns="45720" rtlCol="0" anchor="ctr">
            <a:noAutofit/>
          </a:bodyPr>
          <a:lstStyle/>
          <a:p>
            <a:pPr marL="342900" indent="-342900" algn="just">
              <a:spcBef>
                <a:spcPct val="0"/>
              </a:spcBef>
              <a:buFont typeface="Arial" panose="020B0604020202020204" pitchFamily="34" charset="0"/>
              <a:buChar char="•"/>
            </a:pPr>
            <a:r>
              <a:rPr lang="uk-UA" sz="2000" b="1" dirty="0">
                <a:latin typeface="+mj-lt"/>
                <a:ea typeface="+mj-ea"/>
                <a:cs typeface="+mj-cs"/>
              </a:rPr>
              <a:t>ЗВО має продемонструвати, що внутрішня система забезпечення якості забезпечила адекватне реагування на недоліки, які виявилися в ОП під час здійснення процедур внутрішнього забезпечення якості, а також поширювала позитивні практики, наявні на ОП. 	</a:t>
            </a:r>
          </a:p>
        </p:txBody>
      </p:sp>
      <p:sp>
        <p:nvSpPr>
          <p:cNvPr id="3" name="Прямоугольник 2"/>
          <p:cNvSpPr/>
          <p:nvPr/>
        </p:nvSpPr>
        <p:spPr>
          <a:xfrm>
            <a:off x="148281" y="5115192"/>
            <a:ext cx="11931198" cy="1015663"/>
          </a:xfrm>
          <a:prstGeom prst="rect">
            <a:avLst/>
          </a:prstGeom>
          <a:solidFill>
            <a:schemeClr val="accent1">
              <a:lumMod val="20000"/>
              <a:lumOff val="80000"/>
            </a:schemeClr>
          </a:solidFill>
        </p:spPr>
        <p:txBody>
          <a:bodyPr vert="horz" lIns="91440" tIns="45720" rIns="91440" bIns="45720" rtlCol="0" anchor="ctr">
            <a:noAutofit/>
          </a:bodyPr>
          <a:lstStyle/>
          <a:p>
            <a:pPr marL="342900" indent="-342900" algn="just">
              <a:spcBef>
                <a:spcPct val="0"/>
              </a:spcBef>
              <a:buFont typeface="Arial" panose="020B0604020202020204" pitchFamily="34" charset="0"/>
              <a:buChar char="•"/>
            </a:pPr>
            <a:r>
              <a:rPr lang="uk-UA" sz="2000" b="1" dirty="0">
                <a:latin typeface="+mj-lt"/>
                <a:ea typeface="+mj-ea"/>
                <a:cs typeface="+mj-cs"/>
              </a:rPr>
              <a:t>ЗВО має продемонструвати, що врахував зауваження і пропозиції, висловлені під час попередніх акредитацій. Це забезпечує корисність процедури акредитації для самого ЗВО як засобу удосконалення його діяльності. 	</a:t>
            </a:r>
          </a:p>
        </p:txBody>
      </p:sp>
      <p:pic>
        <p:nvPicPr>
          <p:cNvPr id="9" name="Рисунок 8"/>
          <p:cNvPicPr>
            <a:picLocks noChangeAspect="1"/>
          </p:cNvPicPr>
          <p:nvPr/>
        </p:nvPicPr>
        <p:blipFill rotWithShape="1">
          <a:blip r:embed="rId2">
            <a:extLst>
              <a:ext uri="{28A0092B-C50C-407E-A947-70E740481C1C}">
                <a14:useLocalDpi xmlns:a14="http://schemas.microsoft.com/office/drawing/2010/main" val="0"/>
              </a:ext>
            </a:extLst>
          </a:blip>
          <a:srcRect l="2833" t="2406" r="76322" b="71285"/>
          <a:stretch/>
        </p:blipFill>
        <p:spPr>
          <a:xfrm>
            <a:off x="11083896" y="0"/>
            <a:ext cx="683663" cy="876300"/>
          </a:xfrm>
          <a:prstGeom prst="rect">
            <a:avLst/>
          </a:prstGeom>
        </p:spPr>
      </p:pic>
      <p:sp>
        <p:nvSpPr>
          <p:cNvPr id="11" name="Прямоугольник 10"/>
          <p:cNvSpPr/>
          <p:nvPr/>
        </p:nvSpPr>
        <p:spPr>
          <a:xfrm>
            <a:off x="6469295" y="176540"/>
            <a:ext cx="4706705" cy="523220"/>
          </a:xfrm>
          <a:prstGeom prst="rect">
            <a:avLst/>
          </a:prstGeom>
        </p:spPr>
        <p:txBody>
          <a:bodyPr wrap="square">
            <a:spAutoFit/>
          </a:bodyPr>
          <a:lstStyle/>
          <a:p>
            <a:r>
              <a:rPr lang="uk-UA" sz="2800" b="1" dirty="0">
                <a:solidFill>
                  <a:schemeClr val="bg1"/>
                </a:solidFill>
              </a:rPr>
              <a:t>НУ «Запорізька політехніка»</a:t>
            </a:r>
            <a:endParaRPr lang="ru-RU" sz="2800" dirty="0">
              <a:solidFill>
                <a:schemeClr val="bg1"/>
              </a:solidFill>
            </a:endParaRPr>
          </a:p>
        </p:txBody>
      </p:sp>
      <p:sp>
        <p:nvSpPr>
          <p:cNvPr id="5" name="Номер слайда 4"/>
          <p:cNvSpPr>
            <a:spLocks noGrp="1"/>
          </p:cNvSpPr>
          <p:nvPr>
            <p:ph type="sldNum" sz="quarter" idx="12"/>
          </p:nvPr>
        </p:nvSpPr>
        <p:spPr/>
        <p:txBody>
          <a:bodyPr/>
          <a:lstStyle/>
          <a:p>
            <a:fld id="{9BE267BB-4AD8-4361-8BF1-B2F5492F9099}" type="slidenum">
              <a:rPr lang="ru-RU" smtClean="0"/>
              <a:t>48</a:t>
            </a:fld>
            <a:endParaRPr lang="ru-RU"/>
          </a:p>
        </p:txBody>
      </p:sp>
    </p:spTree>
    <p:extLst>
      <p:ext uri="{BB962C8B-B14F-4D97-AF65-F5344CB8AC3E}">
        <p14:creationId xmlns:p14="http://schemas.microsoft.com/office/powerpoint/2010/main" val="33732006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p:cNvSpPr txBox="1">
            <a:spLocks/>
          </p:cNvSpPr>
          <p:nvPr/>
        </p:nvSpPr>
        <p:spPr>
          <a:xfrm>
            <a:off x="0" y="906324"/>
            <a:ext cx="12126482" cy="7173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uk-UA" sz="3600" b="1" dirty="0">
                <a:solidFill>
                  <a:srgbClr val="C00000"/>
                </a:solidFill>
              </a:rPr>
              <a:t>Критерій 8 </a:t>
            </a:r>
            <a:r>
              <a:rPr lang="uk-UA" sz="3600" b="1" dirty="0"/>
              <a:t>Внутрішнє забезпечення якості ОП</a:t>
            </a:r>
            <a:endParaRPr lang="ru-RU" sz="3600" b="1" dirty="0"/>
          </a:p>
        </p:txBody>
      </p:sp>
      <p:sp>
        <p:nvSpPr>
          <p:cNvPr id="9" name="Місце для вмісту 4"/>
          <p:cNvSpPr txBox="1">
            <a:spLocks/>
          </p:cNvSpPr>
          <p:nvPr/>
        </p:nvSpPr>
        <p:spPr>
          <a:xfrm>
            <a:off x="47002" y="1515150"/>
            <a:ext cx="12032477" cy="1350235"/>
          </a:xfrm>
          <a:prstGeom prst="rect">
            <a:avLst/>
          </a:prstGeom>
        </p:spPr>
        <p:txBody>
          <a:bodyPr vert="horz" lIns="91440" tIns="45720" rIns="91440" bIns="45720" rtlCol="0" anchor="ctr">
            <a:noAutofit/>
          </a:bodyPr>
          <a:lstStyle>
            <a:lvl1pPr marL="228600" indent="-228600" algn="l" defTabSz="914400" rtl="0" eaLnBrk="1" latinLnBrk="0" hangingPunct="1">
              <a:lnSpc>
                <a:spcPct val="114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4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4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4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4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13013" indent="-2513013" algn="just">
              <a:spcBef>
                <a:spcPts val="0"/>
              </a:spcBef>
              <a:buFont typeface="Arial" panose="020B0604020202020204" pitchFamily="34" charset="0"/>
              <a:buNone/>
            </a:pPr>
            <a:r>
              <a:rPr lang="uk-UA" sz="2600" b="1" i="1" dirty="0" err="1">
                <a:latin typeface="Times New Roman" panose="02020603050405020304" pitchFamily="18" charset="0"/>
                <a:cs typeface="Times New Roman" panose="02020603050405020304" pitchFamily="18" charset="0"/>
              </a:rPr>
              <a:t>Підкритерій</a:t>
            </a:r>
            <a:r>
              <a:rPr lang="uk-UA" sz="2600" b="1" i="1" dirty="0">
                <a:latin typeface="Times New Roman" panose="02020603050405020304" pitchFamily="18" charset="0"/>
                <a:cs typeface="Times New Roman" panose="02020603050405020304" pitchFamily="18" charset="0"/>
              </a:rPr>
              <a:t> 8.7 </a:t>
            </a:r>
            <a:r>
              <a:rPr lang="uk-UA" sz="2600" dirty="0">
                <a:latin typeface="Times New Roman" panose="02020603050405020304" pitchFamily="18" charset="0"/>
                <a:cs typeface="Times New Roman" panose="02020603050405020304" pitchFamily="18" charset="0"/>
              </a:rPr>
              <a:t>В академічній спільноті закладу вищої освіти сформована культура якості, що сприяє постійному розвитку освітньої програми та освітньої діяльності за цією програмою.</a:t>
            </a:r>
            <a:endParaRPr lang="ru-RU" sz="2600"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135924" y="2909230"/>
            <a:ext cx="11943555" cy="1323439"/>
          </a:xfrm>
          <a:prstGeom prst="rect">
            <a:avLst/>
          </a:prstGeom>
          <a:solidFill>
            <a:schemeClr val="accent1">
              <a:lumMod val="20000"/>
              <a:lumOff val="80000"/>
            </a:schemeClr>
          </a:solidFill>
        </p:spPr>
        <p:txBody>
          <a:bodyPr vert="horz" lIns="91440" tIns="45720" rIns="91440" bIns="45720" rtlCol="0" anchor="ctr">
            <a:noAutofit/>
          </a:bodyPr>
          <a:lstStyle/>
          <a:p>
            <a:pPr marL="342900" indent="-342900" algn="just">
              <a:spcBef>
                <a:spcPct val="0"/>
              </a:spcBef>
              <a:buFont typeface="Arial" panose="020B0604020202020204" pitchFamily="34" charset="0"/>
              <a:buChar char="•"/>
            </a:pPr>
            <a:r>
              <a:rPr lang="uk-UA" sz="2000" b="1" dirty="0">
                <a:latin typeface="+mj-lt"/>
                <a:ea typeface="+mj-ea"/>
                <a:cs typeface="+mj-cs"/>
              </a:rPr>
              <a:t>Будь-які процедури і політики забезпечення якості будуть позбавлені змісту, якщо вони не </a:t>
            </a:r>
            <a:r>
              <a:rPr lang="uk-UA" sz="2000" b="1" dirty="0" err="1">
                <a:latin typeface="+mj-lt"/>
                <a:ea typeface="+mj-ea"/>
                <a:cs typeface="+mj-cs"/>
              </a:rPr>
              <a:t>сприйматимуться</a:t>
            </a:r>
            <a:r>
              <a:rPr lang="uk-UA" sz="2000" b="1" dirty="0">
                <a:latin typeface="+mj-lt"/>
                <a:ea typeface="+mj-ea"/>
                <a:cs typeface="+mj-cs"/>
              </a:rPr>
              <a:t> як корисні та належні всіма членами академічної спільноти. Культура якості відсилає до набору спільно поділюваних цінностей і смислів, що визначають якість освіти як інституційну ціль, а її забезпечення – як спільну відповідальність усієї спільноти. 	</a:t>
            </a:r>
          </a:p>
        </p:txBody>
      </p:sp>
      <p:pic>
        <p:nvPicPr>
          <p:cNvPr id="7" name="Рисунок 6"/>
          <p:cNvPicPr>
            <a:picLocks noChangeAspect="1"/>
          </p:cNvPicPr>
          <p:nvPr/>
        </p:nvPicPr>
        <p:blipFill rotWithShape="1">
          <a:blip r:embed="rId2">
            <a:extLst>
              <a:ext uri="{28A0092B-C50C-407E-A947-70E740481C1C}">
                <a14:useLocalDpi xmlns:a14="http://schemas.microsoft.com/office/drawing/2010/main" val="0"/>
              </a:ext>
            </a:extLst>
          </a:blip>
          <a:srcRect l="2833" t="2406" r="76322" b="71285"/>
          <a:stretch/>
        </p:blipFill>
        <p:spPr>
          <a:xfrm>
            <a:off x="11083896" y="0"/>
            <a:ext cx="683663" cy="876300"/>
          </a:xfrm>
          <a:prstGeom prst="rect">
            <a:avLst/>
          </a:prstGeom>
        </p:spPr>
      </p:pic>
      <p:sp>
        <p:nvSpPr>
          <p:cNvPr id="8" name="Прямоугольник 7"/>
          <p:cNvSpPr/>
          <p:nvPr/>
        </p:nvSpPr>
        <p:spPr>
          <a:xfrm>
            <a:off x="6469295" y="176540"/>
            <a:ext cx="4706705" cy="523220"/>
          </a:xfrm>
          <a:prstGeom prst="rect">
            <a:avLst/>
          </a:prstGeom>
        </p:spPr>
        <p:txBody>
          <a:bodyPr wrap="square">
            <a:spAutoFit/>
          </a:bodyPr>
          <a:lstStyle/>
          <a:p>
            <a:r>
              <a:rPr lang="uk-UA" sz="2800" b="1" dirty="0">
                <a:solidFill>
                  <a:schemeClr val="bg1"/>
                </a:solidFill>
              </a:rPr>
              <a:t>НУ «Запорізька політехніка»</a:t>
            </a:r>
            <a:endParaRPr lang="ru-RU" sz="2800" dirty="0">
              <a:solidFill>
                <a:schemeClr val="bg1"/>
              </a:solidFill>
            </a:endParaRPr>
          </a:p>
        </p:txBody>
      </p:sp>
      <p:sp>
        <p:nvSpPr>
          <p:cNvPr id="5" name="Номер слайда 4"/>
          <p:cNvSpPr>
            <a:spLocks noGrp="1"/>
          </p:cNvSpPr>
          <p:nvPr>
            <p:ph type="sldNum" sz="quarter" idx="12"/>
          </p:nvPr>
        </p:nvSpPr>
        <p:spPr/>
        <p:txBody>
          <a:bodyPr/>
          <a:lstStyle/>
          <a:p>
            <a:fld id="{9BE267BB-4AD8-4361-8BF1-B2F5492F9099}" type="slidenum">
              <a:rPr lang="ru-RU" smtClean="0"/>
              <a:t>49</a:t>
            </a:fld>
            <a:endParaRPr lang="ru-RU"/>
          </a:p>
        </p:txBody>
      </p:sp>
    </p:spTree>
    <p:extLst>
      <p:ext uri="{BB962C8B-B14F-4D97-AF65-F5344CB8AC3E}">
        <p14:creationId xmlns:p14="http://schemas.microsoft.com/office/powerpoint/2010/main" val="1359807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945555"/>
            <a:ext cx="12192000" cy="593518"/>
          </a:xfrm>
        </p:spPr>
        <p:txBody>
          <a:bodyPr>
            <a:normAutofit/>
          </a:bodyPr>
          <a:lstStyle/>
          <a:p>
            <a:r>
              <a:rPr lang="uk-UA" sz="3600" b="1" dirty="0">
                <a:solidFill>
                  <a:srgbClr val="C00000"/>
                </a:solidFill>
              </a:rPr>
              <a:t>Критерій 1</a:t>
            </a:r>
            <a:r>
              <a:rPr lang="uk-UA" sz="3600" b="1" dirty="0"/>
              <a:t> Проектування та цілі освітньої програми</a:t>
            </a:r>
            <a:endParaRPr lang="ru-RU" sz="3600" dirty="0"/>
          </a:p>
        </p:txBody>
      </p:sp>
      <p:sp>
        <p:nvSpPr>
          <p:cNvPr id="3" name="Місце для вмісту 2"/>
          <p:cNvSpPr>
            <a:spLocks noGrp="1"/>
          </p:cNvSpPr>
          <p:nvPr>
            <p:ph idx="1"/>
          </p:nvPr>
        </p:nvSpPr>
        <p:spPr>
          <a:xfrm>
            <a:off x="0" y="1539073"/>
            <a:ext cx="12192000" cy="1018429"/>
          </a:xfrm>
        </p:spPr>
        <p:txBody>
          <a:bodyPr>
            <a:noAutofit/>
          </a:bodyPr>
          <a:lstStyle/>
          <a:p>
            <a:pPr marL="3136900" indent="-3136900" algn="just">
              <a:buNone/>
            </a:pPr>
            <a:r>
              <a:rPr lang="uk-UA" sz="2800" b="1" i="1" dirty="0" err="1">
                <a:latin typeface="Times New Roman" panose="02020603050405020304" pitchFamily="18" charset="0"/>
                <a:cs typeface="Times New Roman" panose="02020603050405020304" pitchFamily="18" charset="0"/>
              </a:rPr>
              <a:t>Підкритерій</a:t>
            </a:r>
            <a:r>
              <a:rPr lang="uk-UA" sz="2800" b="1" i="1" dirty="0">
                <a:latin typeface="Times New Roman" panose="02020603050405020304" pitchFamily="18" charset="0"/>
                <a:cs typeface="Times New Roman" panose="02020603050405020304" pitchFamily="18" charset="0"/>
              </a:rPr>
              <a:t> 1.1 </a:t>
            </a:r>
            <a:r>
              <a:rPr lang="uk-UA" sz="2800" dirty="0">
                <a:latin typeface="Times New Roman" panose="02020603050405020304" pitchFamily="18" charset="0"/>
                <a:cs typeface="Times New Roman" panose="02020603050405020304" pitchFamily="18" charset="0"/>
              </a:rPr>
              <a:t>Освітня програма має чітко сформульовані цілі, які відповідають місії та стратегії закладу вищої освіти.</a:t>
            </a:r>
            <a:endParaRPr lang="ru-RU" sz="2800" dirty="0">
              <a:latin typeface="Times New Roman" panose="02020603050405020304" pitchFamily="18" charset="0"/>
              <a:cs typeface="Times New Roman" panose="02020603050405020304" pitchFamily="18" charset="0"/>
            </a:endParaRPr>
          </a:p>
        </p:txBody>
      </p:sp>
      <p:sp>
        <p:nvSpPr>
          <p:cNvPr id="8" name="Заголовок 1">
            <a:extLst>
              <a:ext uri="{FF2B5EF4-FFF2-40B4-BE49-F238E27FC236}">
                <a16:creationId xmlns:a16="http://schemas.microsoft.com/office/drawing/2014/main" id="{D4D51C19-D504-4B56-AC33-F57A388E95B2}"/>
              </a:ext>
            </a:extLst>
          </p:cNvPr>
          <p:cNvSpPr txBox="1">
            <a:spLocks/>
          </p:cNvSpPr>
          <p:nvPr/>
        </p:nvSpPr>
        <p:spPr>
          <a:xfrm>
            <a:off x="0" y="2557502"/>
            <a:ext cx="12192000" cy="4163973"/>
          </a:xfrm>
          <a:prstGeom prst="rect">
            <a:avLst/>
          </a:prstGeom>
          <a:solidFill>
            <a:schemeClr val="accent1">
              <a:lumMod val="20000"/>
              <a:lumOff val="80000"/>
            </a:schemeClr>
          </a:solidFill>
        </p:spPr>
        <p:txBody>
          <a:bodyPr vert="horz" lIns="91440" tIns="45720" rIns="91440" bIns="45720" rtlCol="0" anchor="ctr">
            <a:noAutofit/>
          </a:bodyPr>
          <a:lstStyle>
            <a:defPPr>
              <a:defRPr lang="ru-RU"/>
            </a:defPPr>
            <a:lvl1pPr marL="342900" indent="-342900" algn="just">
              <a:lnSpc>
                <a:spcPct val="100000"/>
              </a:lnSpc>
              <a:spcBef>
                <a:spcPct val="0"/>
              </a:spcBef>
              <a:buFont typeface="Arial" panose="020B0604020202020204" pitchFamily="34" charset="0"/>
              <a:buChar char="•"/>
              <a:defRPr sz="2000" b="1">
                <a:latin typeface="+mj-lt"/>
                <a:ea typeface="+mj-ea"/>
                <a:cs typeface="+mj-cs"/>
              </a:defRPr>
            </a:lvl1pPr>
          </a:lstStyle>
          <a:p>
            <a:r>
              <a:rPr lang="uk-UA" dirty="0">
                <a:solidFill>
                  <a:srgbClr val="C00000"/>
                </a:solidFill>
                <a:effectLst>
                  <a:outerShdw blurRad="38100" dist="38100" dir="2700000" algn="tl">
                    <a:srgbClr val="000000">
                      <a:alpha val="43137"/>
                    </a:srgbClr>
                  </a:outerShdw>
                </a:effectLst>
              </a:rPr>
              <a:t>Чіткість</a:t>
            </a:r>
            <a:r>
              <a:rPr lang="uk-UA" dirty="0"/>
              <a:t> означає, що ОП має цілі, що дозволяють відрізнити її від аналогічних програм та визначити, у чому полягає її відмінність. </a:t>
            </a:r>
          </a:p>
          <a:p>
            <a:pPr marL="0" indent="0">
              <a:buNone/>
            </a:pPr>
            <a:r>
              <a:rPr lang="uk-UA" dirty="0"/>
              <a:t>Баланс типовості/унікальності у формулюванні цілей програми може залежати від її предметної сфери. Цілі програми, що готує фахівців до професійної діяльності, повинні бути більш уніфікованими у порівнянні із соціальними та гуманітарними науками.</a:t>
            </a:r>
          </a:p>
          <a:p>
            <a:pPr marL="0" indent="0">
              <a:buNone/>
            </a:pPr>
            <a:r>
              <a:rPr lang="uk-UA" u="sng" dirty="0"/>
              <a:t>Цілі програми повинні узгоджуватися зі стратегією ЗВО</a:t>
            </a:r>
            <a:r>
              <a:rPr lang="uk-UA" dirty="0"/>
              <a:t>.</a:t>
            </a:r>
          </a:p>
          <a:p>
            <a:endParaRPr lang="uk-UA" dirty="0"/>
          </a:p>
          <a:p>
            <a:r>
              <a:rPr lang="uk-UA" dirty="0">
                <a:solidFill>
                  <a:srgbClr val="C00000"/>
                </a:solidFill>
                <a:effectLst>
                  <a:outerShdw blurRad="38100" dist="38100" dir="2700000" algn="tl">
                    <a:srgbClr val="000000">
                      <a:alpha val="43137"/>
                    </a:srgbClr>
                  </a:outerShdw>
                </a:effectLst>
              </a:rPr>
              <a:t>Місія ЗВО </a:t>
            </a:r>
            <a:r>
              <a:rPr lang="uk-UA" dirty="0"/>
              <a:t>описує загальне бачення свого призначення та місця у суспільстві. </a:t>
            </a:r>
          </a:p>
          <a:p>
            <a:pPr marL="0" indent="0">
              <a:buNone/>
            </a:pPr>
            <a:r>
              <a:rPr lang="uk-UA" dirty="0"/>
              <a:t>Втілення цілі в інституційній практиці закладу може визначатись:</a:t>
            </a:r>
          </a:p>
          <a:p>
            <a:pPr marL="900113" indent="174625">
              <a:buFont typeface="Wingdings" panose="05000000000000000000" pitchFamily="2" charset="2"/>
              <a:buChar char="Ø"/>
            </a:pPr>
            <a:r>
              <a:rPr lang="uk-UA" dirty="0"/>
              <a:t>як зв’язок навчання і досліджень у певній вузькій галузі науки;</a:t>
            </a:r>
          </a:p>
          <a:p>
            <a:pPr marL="900113" indent="174625">
              <a:buFont typeface="Wingdings" panose="05000000000000000000" pitchFamily="2" charset="2"/>
              <a:buChar char="Ø"/>
            </a:pPr>
            <a:r>
              <a:rPr lang="uk-UA" dirty="0"/>
              <a:t>як підготовка майбутніх кадрів для промисловості;</a:t>
            </a:r>
          </a:p>
          <a:p>
            <a:pPr marL="900113" indent="174625">
              <a:buFont typeface="Wingdings" panose="05000000000000000000" pitchFamily="2" charset="2"/>
              <a:buChar char="Ø"/>
            </a:pPr>
            <a:r>
              <a:rPr lang="uk-UA" dirty="0"/>
              <a:t>тощо. </a:t>
            </a:r>
          </a:p>
          <a:p>
            <a:pPr marL="0" indent="0">
              <a:buNone/>
            </a:pPr>
            <a:r>
              <a:rPr lang="uk-UA" u="sng" dirty="0"/>
              <a:t>Місія кожного ЗВО віддзеркалює його унікальність</a:t>
            </a:r>
            <a:r>
              <a:rPr lang="uk-UA" dirty="0"/>
              <a:t>.</a:t>
            </a:r>
          </a:p>
        </p:txBody>
      </p:sp>
      <p:pic>
        <p:nvPicPr>
          <p:cNvPr id="6" name="Рисунок 5"/>
          <p:cNvPicPr>
            <a:picLocks noChangeAspect="1"/>
          </p:cNvPicPr>
          <p:nvPr/>
        </p:nvPicPr>
        <p:blipFill rotWithShape="1">
          <a:blip r:embed="rId2">
            <a:extLst>
              <a:ext uri="{28A0092B-C50C-407E-A947-70E740481C1C}">
                <a14:useLocalDpi xmlns:a14="http://schemas.microsoft.com/office/drawing/2010/main" val="0"/>
              </a:ext>
            </a:extLst>
          </a:blip>
          <a:srcRect l="2833" t="2406" r="76322" b="71285"/>
          <a:stretch/>
        </p:blipFill>
        <p:spPr>
          <a:xfrm>
            <a:off x="11083896" y="0"/>
            <a:ext cx="683663" cy="876300"/>
          </a:xfrm>
          <a:prstGeom prst="rect">
            <a:avLst/>
          </a:prstGeom>
        </p:spPr>
      </p:pic>
      <p:sp>
        <p:nvSpPr>
          <p:cNvPr id="7" name="Прямоугольник 6"/>
          <p:cNvSpPr/>
          <p:nvPr/>
        </p:nvSpPr>
        <p:spPr>
          <a:xfrm>
            <a:off x="6469295" y="176540"/>
            <a:ext cx="4706705" cy="523220"/>
          </a:xfrm>
          <a:prstGeom prst="rect">
            <a:avLst/>
          </a:prstGeom>
        </p:spPr>
        <p:txBody>
          <a:bodyPr wrap="square">
            <a:spAutoFit/>
          </a:bodyPr>
          <a:lstStyle/>
          <a:p>
            <a:r>
              <a:rPr lang="uk-UA" sz="2800" b="1" dirty="0">
                <a:solidFill>
                  <a:schemeClr val="bg1"/>
                </a:solidFill>
              </a:rPr>
              <a:t>НУ «Запорізька політехніка»</a:t>
            </a:r>
            <a:endParaRPr lang="ru-RU" sz="2800" dirty="0">
              <a:solidFill>
                <a:schemeClr val="bg1"/>
              </a:solidFill>
            </a:endParaRPr>
          </a:p>
        </p:txBody>
      </p:sp>
      <p:sp>
        <p:nvSpPr>
          <p:cNvPr id="9" name="Номер слайда 8"/>
          <p:cNvSpPr>
            <a:spLocks noGrp="1"/>
          </p:cNvSpPr>
          <p:nvPr>
            <p:ph type="sldNum" sz="quarter" idx="12"/>
          </p:nvPr>
        </p:nvSpPr>
        <p:spPr/>
        <p:txBody>
          <a:bodyPr/>
          <a:lstStyle/>
          <a:p>
            <a:fld id="{9BE267BB-4AD8-4361-8BF1-B2F5492F9099}" type="slidenum">
              <a:rPr lang="ru-RU" smtClean="0"/>
              <a:t>5</a:t>
            </a:fld>
            <a:endParaRPr lang="ru-RU"/>
          </a:p>
        </p:txBody>
      </p:sp>
    </p:spTree>
    <p:extLst>
      <p:ext uri="{BB962C8B-B14F-4D97-AF65-F5344CB8AC3E}">
        <p14:creationId xmlns:p14="http://schemas.microsoft.com/office/powerpoint/2010/main" val="159321091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Місце для вмісту 4"/>
          <p:cNvSpPr>
            <a:spLocks noGrp="1"/>
          </p:cNvSpPr>
          <p:nvPr>
            <p:ph idx="1"/>
          </p:nvPr>
        </p:nvSpPr>
        <p:spPr>
          <a:xfrm>
            <a:off x="76912" y="1410653"/>
            <a:ext cx="12049570" cy="1232659"/>
          </a:xfrm>
        </p:spPr>
        <p:txBody>
          <a:bodyPr vert="horz" lIns="91440" tIns="45720" rIns="91440" bIns="45720" rtlCol="0" anchor="ctr">
            <a:noAutofit/>
          </a:bodyPr>
          <a:lstStyle/>
          <a:p>
            <a:pPr marL="2513013" indent="-2513013" algn="just">
              <a:spcBef>
                <a:spcPts val="0"/>
              </a:spcBef>
              <a:buNone/>
            </a:pPr>
            <a:r>
              <a:rPr lang="uk-UA" sz="2400" b="1" i="1" dirty="0" err="1">
                <a:latin typeface="Times New Roman" panose="02020603050405020304" pitchFamily="18" charset="0"/>
                <a:cs typeface="Times New Roman" panose="02020603050405020304" pitchFamily="18" charset="0"/>
              </a:rPr>
              <a:t>Підкритерій</a:t>
            </a:r>
            <a:r>
              <a:rPr lang="uk-UA" sz="2400" b="1" i="1" dirty="0">
                <a:latin typeface="Times New Roman" panose="02020603050405020304" pitchFamily="18" charset="0"/>
                <a:cs typeface="Times New Roman" panose="02020603050405020304" pitchFamily="18" charset="0"/>
              </a:rPr>
              <a:t> 9.1 </a:t>
            </a:r>
            <a:r>
              <a:rPr lang="uk-UA" sz="2400" dirty="0">
                <a:latin typeface="Times New Roman" panose="02020603050405020304" pitchFamily="18" charset="0"/>
                <a:cs typeface="Times New Roman" panose="02020603050405020304" pitchFamily="18" charset="0"/>
              </a:rPr>
              <a:t>Визначені чіткі та зрозумілі правила і процедури, що регулюють права та обов’язки всіх учасників освітнього процесу, є доступними для них та яких послідовно дотримуються під час реалізації освітньої програми.</a:t>
            </a:r>
            <a:endParaRPr lang="ru-RU" sz="2400" dirty="0">
              <a:latin typeface="Times New Roman" panose="02020603050405020304" pitchFamily="18" charset="0"/>
              <a:cs typeface="Times New Roman" panose="02020603050405020304" pitchFamily="18" charset="0"/>
            </a:endParaRPr>
          </a:p>
        </p:txBody>
      </p:sp>
      <p:sp>
        <p:nvSpPr>
          <p:cNvPr id="6" name="Заголовок 1"/>
          <p:cNvSpPr txBox="1">
            <a:spLocks/>
          </p:cNvSpPr>
          <p:nvPr/>
        </p:nvSpPr>
        <p:spPr>
          <a:xfrm>
            <a:off x="0" y="795111"/>
            <a:ext cx="12126482" cy="7173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uk-UA" sz="3600" b="1" dirty="0">
                <a:solidFill>
                  <a:srgbClr val="C00000"/>
                </a:solidFill>
              </a:rPr>
              <a:t>Критерій 9 </a:t>
            </a:r>
            <a:r>
              <a:rPr lang="uk-UA" sz="3600" b="1" dirty="0"/>
              <a:t>Прозорість та публічність</a:t>
            </a:r>
            <a:endParaRPr lang="ru-RU" sz="3600" b="1" dirty="0"/>
          </a:p>
        </p:txBody>
      </p:sp>
      <p:sp>
        <p:nvSpPr>
          <p:cNvPr id="3" name="Прямоугольник 2"/>
          <p:cNvSpPr/>
          <p:nvPr/>
        </p:nvSpPr>
        <p:spPr>
          <a:xfrm>
            <a:off x="144353" y="2621848"/>
            <a:ext cx="11837773" cy="1323439"/>
          </a:xfrm>
          <a:prstGeom prst="rect">
            <a:avLst/>
          </a:prstGeom>
          <a:solidFill>
            <a:schemeClr val="accent1">
              <a:lumMod val="20000"/>
              <a:lumOff val="80000"/>
            </a:schemeClr>
          </a:solidFill>
        </p:spPr>
        <p:txBody>
          <a:bodyPr vert="horz" lIns="91440" tIns="45720" rIns="91440" bIns="45720" rtlCol="0" anchor="ctr">
            <a:noAutofit/>
          </a:bodyPr>
          <a:lstStyle/>
          <a:p>
            <a:pPr marL="342900" indent="-342900" algn="just">
              <a:spcBef>
                <a:spcPct val="0"/>
              </a:spcBef>
              <a:buFont typeface="Arial" panose="020B0604020202020204" pitchFamily="34" charset="0"/>
              <a:buChar char="•"/>
            </a:pPr>
            <a:r>
              <a:rPr lang="uk-UA" sz="2000" b="1" dirty="0">
                <a:latin typeface="+mj-lt"/>
                <a:ea typeface="+mj-ea"/>
                <a:cs typeface="+mj-cs"/>
              </a:rPr>
              <a:t>Правила охоплюють усі типи внутрішніх (</a:t>
            </a:r>
            <a:r>
              <a:rPr lang="uk-UA" sz="2000" i="1" dirty="0">
                <a:latin typeface="+mj-lt"/>
                <a:ea typeface="+mj-ea"/>
                <a:cs typeface="+mj-cs"/>
              </a:rPr>
              <a:t>локальних</a:t>
            </a:r>
            <a:r>
              <a:rPr lang="uk-UA" sz="2000" b="1" dirty="0">
                <a:latin typeface="+mj-lt"/>
                <a:ea typeface="+mj-ea"/>
                <a:cs typeface="+mj-cs"/>
              </a:rPr>
              <a:t>) нормативно-правових актів, що діють у ЗВО. Ці акти мають бути легкодоступними для тих, чиї права та обов’язки вони регулюють. </a:t>
            </a:r>
          </a:p>
          <a:p>
            <a:pPr marL="342900" indent="-342900" algn="just">
              <a:spcBef>
                <a:spcPct val="0"/>
              </a:spcBef>
              <a:buFont typeface="Arial" panose="020B0604020202020204" pitchFamily="34" charset="0"/>
              <a:buChar char="•"/>
            </a:pPr>
            <a:r>
              <a:rPr lang="uk-UA" sz="2000" b="1" dirty="0">
                <a:latin typeface="+mj-lt"/>
                <a:ea typeface="+mj-ea"/>
                <a:cs typeface="+mj-cs"/>
              </a:rPr>
              <a:t>Експертна група має оцінити якість самих правил (</a:t>
            </a:r>
            <a:r>
              <a:rPr lang="uk-UA" sz="2000" i="1" dirty="0">
                <a:latin typeface="+mj-lt"/>
                <a:ea typeface="+mj-ea"/>
                <a:cs typeface="+mj-cs"/>
              </a:rPr>
              <a:t>чіткість, зрозумілість, доступність</a:t>
            </a:r>
            <a:r>
              <a:rPr lang="uk-UA" sz="2000" b="1" dirty="0">
                <a:latin typeface="+mj-lt"/>
                <a:ea typeface="+mj-ea"/>
                <a:cs typeface="+mj-cs"/>
              </a:rPr>
              <a:t>), так і практику їх застосування у межах ОП. 	</a:t>
            </a:r>
          </a:p>
        </p:txBody>
      </p:sp>
      <p:sp>
        <p:nvSpPr>
          <p:cNvPr id="8" name="Прямоугольник 7"/>
          <p:cNvSpPr/>
          <p:nvPr/>
        </p:nvSpPr>
        <p:spPr>
          <a:xfrm>
            <a:off x="144352" y="5523470"/>
            <a:ext cx="11837773" cy="1198005"/>
          </a:xfrm>
          <a:prstGeom prst="rect">
            <a:avLst/>
          </a:prstGeom>
          <a:solidFill>
            <a:schemeClr val="accent1">
              <a:lumMod val="20000"/>
              <a:lumOff val="80000"/>
            </a:schemeClr>
          </a:solidFill>
        </p:spPr>
        <p:txBody>
          <a:bodyPr vert="horz" lIns="91440" tIns="45720" rIns="91440" bIns="45720" rtlCol="0" anchor="ctr">
            <a:noAutofit/>
          </a:bodyPr>
          <a:lstStyle/>
          <a:p>
            <a:pPr marL="342900" indent="-342900" algn="just">
              <a:spcBef>
                <a:spcPct val="0"/>
              </a:spcBef>
              <a:buFont typeface="Arial" panose="020B0604020202020204" pitchFamily="34" charset="0"/>
              <a:buChar char="•"/>
            </a:pPr>
            <a:r>
              <a:rPr lang="uk-UA" sz="2000" b="1" dirty="0">
                <a:latin typeface="+mj-lt"/>
                <a:ea typeface="+mj-ea"/>
                <a:cs typeface="+mj-cs"/>
              </a:rPr>
              <a:t>ЗВО має оприлюднювати для громадського обговорення проекти ОП та змін до них у відкритому доступі не пізніше як за 1 місяць до їх розгляду, а також таблицю пропозицій протягом 1 тижня після закінчення громадського обговорення. Ця вимога є потрібною задля того, аби гарантувати можливість </a:t>
            </a:r>
            <a:r>
              <a:rPr lang="uk-UA" sz="2000" b="1" dirty="0" err="1">
                <a:latin typeface="+mj-lt"/>
                <a:ea typeface="+mj-ea"/>
                <a:cs typeface="+mj-cs"/>
              </a:rPr>
              <a:t>стейкхолдерів</a:t>
            </a:r>
            <a:r>
              <a:rPr lang="uk-UA" sz="2000" b="1" dirty="0">
                <a:latin typeface="+mj-lt"/>
                <a:ea typeface="+mj-ea"/>
                <a:cs typeface="+mj-cs"/>
              </a:rPr>
              <a:t> подати свої пропозиції та зауваження до відповідних проектів. 	</a:t>
            </a:r>
          </a:p>
        </p:txBody>
      </p:sp>
      <p:sp>
        <p:nvSpPr>
          <p:cNvPr id="9" name="Місце для вмісту 4"/>
          <p:cNvSpPr txBox="1">
            <a:spLocks/>
          </p:cNvSpPr>
          <p:nvPr/>
        </p:nvSpPr>
        <p:spPr>
          <a:xfrm>
            <a:off x="76912" y="3940530"/>
            <a:ext cx="12049570" cy="1582940"/>
          </a:xfrm>
          <a:prstGeom prst="rect">
            <a:avLst/>
          </a:prstGeom>
        </p:spPr>
        <p:txBody>
          <a:bodyPr vert="horz" lIns="91440" tIns="45720" rIns="91440" bIns="45720" rtlCol="0" anchor="ctr">
            <a:noAutofit/>
          </a:bodyPr>
          <a:lstStyle>
            <a:lvl1pPr marL="228600" indent="-228600" algn="l" defTabSz="914400" rtl="0" eaLnBrk="1" latinLnBrk="0" hangingPunct="1">
              <a:lnSpc>
                <a:spcPct val="114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4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4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4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4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13013" indent="-2513013" algn="just">
              <a:spcBef>
                <a:spcPts val="0"/>
              </a:spcBef>
              <a:buFont typeface="Arial" panose="020B0604020202020204" pitchFamily="34" charset="0"/>
              <a:buNone/>
            </a:pPr>
            <a:r>
              <a:rPr lang="uk-UA" sz="2400" b="1" i="1" dirty="0" err="1">
                <a:latin typeface="Times New Roman" panose="02020603050405020304" pitchFamily="18" charset="0"/>
                <a:cs typeface="Times New Roman" panose="02020603050405020304" pitchFamily="18" charset="0"/>
              </a:rPr>
              <a:t>Підкритерій</a:t>
            </a:r>
            <a:r>
              <a:rPr lang="uk-UA" sz="2400" b="1" i="1" dirty="0">
                <a:latin typeface="Times New Roman" panose="02020603050405020304" pitchFamily="18" charset="0"/>
                <a:cs typeface="Times New Roman" panose="02020603050405020304" pitchFamily="18" charset="0"/>
              </a:rPr>
              <a:t> 9.2 </a:t>
            </a:r>
            <a:r>
              <a:rPr lang="uk-UA" sz="2400" dirty="0">
                <a:latin typeface="Times New Roman" panose="02020603050405020304" pitchFamily="18" charset="0"/>
                <a:cs typeface="Times New Roman" panose="02020603050405020304" pitchFamily="18" charset="0"/>
              </a:rPr>
              <a:t>Заклад вищої освіти не пізніше ніж за місяць до затвердження освітньої програми або змін до неї оприлюднює на своєму офіційному </a:t>
            </a:r>
            <a:r>
              <a:rPr lang="uk-UA" sz="2400" dirty="0" err="1">
                <a:latin typeface="Times New Roman" panose="02020603050405020304" pitchFamily="18" charset="0"/>
                <a:cs typeface="Times New Roman" panose="02020603050405020304" pitchFamily="18" charset="0"/>
              </a:rPr>
              <a:t>вебсайті</a:t>
            </a:r>
            <a:r>
              <a:rPr lang="uk-UA" sz="2400" dirty="0">
                <a:latin typeface="Times New Roman" panose="02020603050405020304" pitchFamily="18" charset="0"/>
                <a:cs typeface="Times New Roman" panose="02020603050405020304" pitchFamily="18" charset="0"/>
              </a:rPr>
              <a:t> відповідний </a:t>
            </a:r>
            <a:r>
              <a:rPr lang="uk-UA" sz="2400" dirty="0" err="1">
                <a:latin typeface="Times New Roman" panose="02020603050405020304" pitchFamily="18" charset="0"/>
                <a:cs typeface="Times New Roman" panose="02020603050405020304" pitchFamily="18" charset="0"/>
              </a:rPr>
              <a:t>проєкт</a:t>
            </a:r>
            <a:r>
              <a:rPr lang="uk-UA" sz="2400" dirty="0">
                <a:latin typeface="Times New Roman" panose="02020603050405020304" pitchFamily="18" charset="0"/>
                <a:cs typeface="Times New Roman" panose="02020603050405020304" pitchFamily="18" charset="0"/>
              </a:rPr>
              <a:t> із метою отримання зауважень та пропозиції заінтересованих сторін.</a:t>
            </a:r>
            <a:endParaRPr lang="ru-RU" sz="2400" dirty="0">
              <a:latin typeface="Times New Roman" panose="02020603050405020304" pitchFamily="18" charset="0"/>
              <a:cs typeface="Times New Roman" panose="02020603050405020304" pitchFamily="18" charset="0"/>
            </a:endParaRPr>
          </a:p>
        </p:txBody>
      </p:sp>
      <p:pic>
        <p:nvPicPr>
          <p:cNvPr id="10" name="Рисунок 9"/>
          <p:cNvPicPr>
            <a:picLocks noChangeAspect="1"/>
          </p:cNvPicPr>
          <p:nvPr/>
        </p:nvPicPr>
        <p:blipFill rotWithShape="1">
          <a:blip r:embed="rId2">
            <a:extLst>
              <a:ext uri="{28A0092B-C50C-407E-A947-70E740481C1C}">
                <a14:useLocalDpi xmlns:a14="http://schemas.microsoft.com/office/drawing/2010/main" val="0"/>
              </a:ext>
            </a:extLst>
          </a:blip>
          <a:srcRect l="2833" t="2406" r="76322" b="71285"/>
          <a:stretch/>
        </p:blipFill>
        <p:spPr>
          <a:xfrm>
            <a:off x="11083896" y="0"/>
            <a:ext cx="683663" cy="876300"/>
          </a:xfrm>
          <a:prstGeom prst="rect">
            <a:avLst/>
          </a:prstGeom>
        </p:spPr>
      </p:pic>
      <p:sp>
        <p:nvSpPr>
          <p:cNvPr id="11" name="Прямоугольник 10"/>
          <p:cNvSpPr/>
          <p:nvPr/>
        </p:nvSpPr>
        <p:spPr>
          <a:xfrm>
            <a:off x="6469295" y="176540"/>
            <a:ext cx="4706705" cy="523220"/>
          </a:xfrm>
          <a:prstGeom prst="rect">
            <a:avLst/>
          </a:prstGeom>
        </p:spPr>
        <p:txBody>
          <a:bodyPr wrap="square">
            <a:spAutoFit/>
          </a:bodyPr>
          <a:lstStyle/>
          <a:p>
            <a:r>
              <a:rPr lang="uk-UA" sz="2800" b="1" dirty="0">
                <a:solidFill>
                  <a:schemeClr val="bg1"/>
                </a:solidFill>
              </a:rPr>
              <a:t>НУ «Запорізька політехніка»</a:t>
            </a:r>
            <a:endParaRPr lang="ru-RU" sz="2800" dirty="0">
              <a:solidFill>
                <a:schemeClr val="bg1"/>
              </a:solidFill>
            </a:endParaRPr>
          </a:p>
        </p:txBody>
      </p:sp>
      <p:sp>
        <p:nvSpPr>
          <p:cNvPr id="7" name="Номер слайда 6"/>
          <p:cNvSpPr>
            <a:spLocks noGrp="1"/>
          </p:cNvSpPr>
          <p:nvPr>
            <p:ph type="sldNum" sz="quarter" idx="12"/>
          </p:nvPr>
        </p:nvSpPr>
        <p:spPr/>
        <p:txBody>
          <a:bodyPr/>
          <a:lstStyle/>
          <a:p>
            <a:fld id="{9BE267BB-4AD8-4361-8BF1-B2F5492F9099}" type="slidenum">
              <a:rPr lang="ru-RU" smtClean="0"/>
              <a:t>50</a:t>
            </a:fld>
            <a:endParaRPr lang="ru-RU"/>
          </a:p>
        </p:txBody>
      </p:sp>
    </p:spTree>
    <p:extLst>
      <p:ext uri="{BB962C8B-B14F-4D97-AF65-F5344CB8AC3E}">
        <p14:creationId xmlns:p14="http://schemas.microsoft.com/office/powerpoint/2010/main" val="135602889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Місце для вмісту 4"/>
          <p:cNvSpPr>
            <a:spLocks noGrp="1"/>
          </p:cNvSpPr>
          <p:nvPr>
            <p:ph idx="1"/>
          </p:nvPr>
        </p:nvSpPr>
        <p:spPr>
          <a:xfrm>
            <a:off x="94004" y="1524846"/>
            <a:ext cx="12032478" cy="1762051"/>
          </a:xfrm>
        </p:spPr>
        <p:txBody>
          <a:bodyPr vert="horz" lIns="91440" tIns="45720" rIns="91440" bIns="45720" rtlCol="0" anchor="ctr">
            <a:noAutofit/>
          </a:bodyPr>
          <a:lstStyle/>
          <a:p>
            <a:pPr marL="2513013" indent="-2513013" algn="just">
              <a:lnSpc>
                <a:spcPct val="100000"/>
              </a:lnSpc>
              <a:spcBef>
                <a:spcPts val="0"/>
              </a:spcBef>
              <a:buNone/>
            </a:pPr>
            <a:r>
              <a:rPr lang="uk-UA" sz="2400" b="1" i="1" dirty="0" err="1">
                <a:latin typeface="Times New Roman" panose="02020603050405020304" pitchFamily="18" charset="0"/>
                <a:cs typeface="Times New Roman" panose="02020603050405020304" pitchFamily="18" charset="0"/>
              </a:rPr>
              <a:t>Підкритерій</a:t>
            </a:r>
            <a:r>
              <a:rPr lang="uk-UA" sz="2400" b="1" i="1" dirty="0">
                <a:latin typeface="Times New Roman" panose="02020603050405020304" pitchFamily="18" charset="0"/>
                <a:cs typeface="Times New Roman" panose="02020603050405020304" pitchFamily="18" charset="0"/>
              </a:rPr>
              <a:t> 9.3 </a:t>
            </a:r>
            <a:r>
              <a:rPr lang="uk-UA" sz="2400" dirty="0">
                <a:latin typeface="Times New Roman" panose="02020603050405020304" pitchFamily="18" charset="0"/>
                <a:cs typeface="Times New Roman" panose="02020603050405020304" pitchFamily="18" charset="0"/>
              </a:rPr>
              <a:t>Заклад вищої освіти своєчасно оприлюднює на своєму офіційному </a:t>
            </a:r>
            <a:r>
              <a:rPr lang="uk-UA" sz="2400" dirty="0" err="1">
                <a:latin typeface="Times New Roman" panose="02020603050405020304" pitchFamily="18" charset="0"/>
                <a:cs typeface="Times New Roman" panose="02020603050405020304" pitchFamily="18" charset="0"/>
              </a:rPr>
              <a:t>вебсайті</a:t>
            </a:r>
            <a:r>
              <a:rPr lang="uk-UA" sz="2400" dirty="0">
                <a:latin typeface="Times New Roman" panose="02020603050405020304" pitchFamily="18" charset="0"/>
                <a:cs typeface="Times New Roman" panose="02020603050405020304" pitchFamily="18" charset="0"/>
              </a:rPr>
              <a:t> точну та достовірну інформацію про освітню програму (включаючи її цілі, очікувані результати навчання та компоненти) в обсязі, достатньому для інформування відповідних заінтересованих сторін та суспільства.</a:t>
            </a:r>
            <a:endParaRPr lang="ru-RU" sz="2400" dirty="0">
              <a:latin typeface="Times New Roman" panose="02020603050405020304" pitchFamily="18" charset="0"/>
              <a:cs typeface="Times New Roman" panose="02020603050405020304" pitchFamily="18" charset="0"/>
            </a:endParaRPr>
          </a:p>
        </p:txBody>
      </p:sp>
      <p:sp>
        <p:nvSpPr>
          <p:cNvPr id="7" name="Заголовок 1"/>
          <p:cNvSpPr txBox="1">
            <a:spLocks/>
          </p:cNvSpPr>
          <p:nvPr/>
        </p:nvSpPr>
        <p:spPr>
          <a:xfrm>
            <a:off x="24714" y="807468"/>
            <a:ext cx="12126482" cy="7173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uk-UA" sz="3600" b="1" dirty="0">
                <a:solidFill>
                  <a:srgbClr val="C00000"/>
                </a:solidFill>
              </a:rPr>
              <a:t>Критерій 9 </a:t>
            </a:r>
            <a:r>
              <a:rPr lang="uk-UA" sz="3600" b="1" dirty="0"/>
              <a:t>Прозорість та публічність</a:t>
            </a:r>
            <a:endParaRPr lang="ru-RU" sz="3600" b="1" dirty="0"/>
          </a:p>
        </p:txBody>
      </p:sp>
      <p:sp>
        <p:nvSpPr>
          <p:cNvPr id="2" name="Прямоугольник 1"/>
          <p:cNvSpPr/>
          <p:nvPr/>
        </p:nvSpPr>
        <p:spPr>
          <a:xfrm>
            <a:off x="94004" y="3286896"/>
            <a:ext cx="12032478" cy="3069453"/>
          </a:xfrm>
          <a:prstGeom prst="rect">
            <a:avLst/>
          </a:prstGeom>
          <a:solidFill>
            <a:schemeClr val="accent1">
              <a:lumMod val="20000"/>
              <a:lumOff val="80000"/>
            </a:schemeClr>
          </a:solidFill>
        </p:spPr>
        <p:txBody>
          <a:bodyPr vert="horz" lIns="91440" tIns="45720" rIns="91440" bIns="45720" rtlCol="0" anchor="ctr">
            <a:noAutofit/>
          </a:bodyPr>
          <a:lstStyle/>
          <a:p>
            <a:pPr marL="342900" indent="-342900" algn="just">
              <a:spcBef>
                <a:spcPct val="0"/>
              </a:spcBef>
              <a:buFont typeface="Arial" panose="020B0604020202020204" pitchFamily="34" charset="0"/>
              <a:buChar char="•"/>
            </a:pPr>
            <a:r>
              <a:rPr lang="uk-UA" sz="2000" b="1" dirty="0">
                <a:latin typeface="+mj-lt"/>
                <a:ea typeface="+mj-ea"/>
                <a:cs typeface="+mj-cs"/>
              </a:rPr>
              <a:t>Вимоги Критерію 9 застосовуються з урахуванням норм законодавства щодо використання інформації з обмеженим доступом. Така інформація є конфіденційна, таємна та службова. </a:t>
            </a:r>
          </a:p>
          <a:p>
            <a:pPr marL="342900" indent="-342900" algn="just">
              <a:spcBef>
                <a:spcPct val="0"/>
              </a:spcBef>
              <a:buFont typeface="Arial" panose="020B0604020202020204" pitchFamily="34" charset="0"/>
              <a:buChar char="•"/>
            </a:pPr>
            <a:r>
              <a:rPr lang="uk-UA" sz="2000" b="1" dirty="0">
                <a:latin typeface="+mj-lt"/>
                <a:ea typeface="+mj-ea"/>
                <a:cs typeface="+mj-cs"/>
              </a:rPr>
              <a:t>Наявність у документах ЗВО конфіденційної інформації не є підставою для автоматичного віднесення її до конфіденційної. </a:t>
            </a:r>
          </a:p>
          <a:p>
            <a:pPr marL="342900" indent="-342900" algn="just">
              <a:spcBef>
                <a:spcPct val="0"/>
              </a:spcBef>
              <a:buFont typeface="Arial" panose="020B0604020202020204" pitchFamily="34" charset="0"/>
              <a:buChar char="•"/>
            </a:pPr>
            <a:r>
              <a:rPr lang="uk-UA" sz="2000" b="1" dirty="0">
                <a:latin typeface="+mj-lt"/>
                <a:ea typeface="+mj-ea"/>
                <a:cs typeface="+mj-cs"/>
              </a:rPr>
              <a:t>Інформація щодо використання ЗВО бюджетних коштів, державного або комунального майна не може бути обмежена в доступі. </a:t>
            </a:r>
          </a:p>
          <a:p>
            <a:pPr marL="342900" indent="-342900" algn="just">
              <a:spcBef>
                <a:spcPct val="0"/>
              </a:spcBef>
              <a:buFont typeface="Arial" panose="020B0604020202020204" pitchFamily="34" charset="0"/>
              <a:buChar char="•"/>
            </a:pPr>
            <a:r>
              <a:rPr lang="uk-UA" sz="2000" b="1" dirty="0">
                <a:latin typeface="+mj-lt"/>
                <a:ea typeface="+mj-ea"/>
                <a:cs typeface="+mj-cs"/>
              </a:rPr>
              <a:t>Обмеженню підлягає інформація, а не документ. Тому якщо ЗВО має обов’язок оприлюднювати певний документ, однак він містить інформацію з обмеженим доступом, ЗВО публікує такий документ за винятком інформації, доступ до якої обмежено. 	</a:t>
            </a:r>
          </a:p>
        </p:txBody>
      </p:sp>
      <p:pic>
        <p:nvPicPr>
          <p:cNvPr id="6" name="Рисунок 5"/>
          <p:cNvPicPr>
            <a:picLocks noChangeAspect="1"/>
          </p:cNvPicPr>
          <p:nvPr/>
        </p:nvPicPr>
        <p:blipFill rotWithShape="1">
          <a:blip r:embed="rId2">
            <a:extLst>
              <a:ext uri="{28A0092B-C50C-407E-A947-70E740481C1C}">
                <a14:useLocalDpi xmlns:a14="http://schemas.microsoft.com/office/drawing/2010/main" val="0"/>
              </a:ext>
            </a:extLst>
          </a:blip>
          <a:srcRect l="2833" t="2406" r="76322" b="71285"/>
          <a:stretch/>
        </p:blipFill>
        <p:spPr>
          <a:xfrm>
            <a:off x="11083896" y="0"/>
            <a:ext cx="683663" cy="876300"/>
          </a:xfrm>
          <a:prstGeom prst="rect">
            <a:avLst/>
          </a:prstGeom>
        </p:spPr>
      </p:pic>
      <p:sp>
        <p:nvSpPr>
          <p:cNvPr id="8" name="Прямоугольник 7"/>
          <p:cNvSpPr/>
          <p:nvPr/>
        </p:nvSpPr>
        <p:spPr>
          <a:xfrm>
            <a:off x="6469295" y="176540"/>
            <a:ext cx="4706705" cy="523220"/>
          </a:xfrm>
          <a:prstGeom prst="rect">
            <a:avLst/>
          </a:prstGeom>
        </p:spPr>
        <p:txBody>
          <a:bodyPr wrap="square">
            <a:spAutoFit/>
          </a:bodyPr>
          <a:lstStyle/>
          <a:p>
            <a:r>
              <a:rPr lang="uk-UA" sz="2800" b="1" dirty="0">
                <a:solidFill>
                  <a:schemeClr val="bg1"/>
                </a:solidFill>
              </a:rPr>
              <a:t>НУ «Запорізька політехніка»</a:t>
            </a:r>
            <a:endParaRPr lang="ru-RU" sz="2800" dirty="0">
              <a:solidFill>
                <a:schemeClr val="bg1"/>
              </a:solidFill>
            </a:endParaRPr>
          </a:p>
        </p:txBody>
      </p:sp>
      <p:sp>
        <p:nvSpPr>
          <p:cNvPr id="9" name="Номер слайда 8"/>
          <p:cNvSpPr>
            <a:spLocks noGrp="1"/>
          </p:cNvSpPr>
          <p:nvPr>
            <p:ph type="sldNum" sz="quarter" idx="12"/>
          </p:nvPr>
        </p:nvSpPr>
        <p:spPr/>
        <p:txBody>
          <a:bodyPr/>
          <a:lstStyle/>
          <a:p>
            <a:fld id="{9BE267BB-4AD8-4361-8BF1-B2F5492F9099}" type="slidenum">
              <a:rPr lang="ru-RU" smtClean="0"/>
              <a:t>51</a:t>
            </a:fld>
            <a:endParaRPr lang="ru-RU"/>
          </a:p>
        </p:txBody>
      </p:sp>
    </p:spTree>
    <p:extLst>
      <p:ext uri="{BB962C8B-B14F-4D97-AF65-F5344CB8AC3E}">
        <p14:creationId xmlns:p14="http://schemas.microsoft.com/office/powerpoint/2010/main" val="366237219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89731" y="1359305"/>
            <a:ext cx="12036751" cy="1638482"/>
          </a:xfrm>
        </p:spPr>
        <p:txBody>
          <a:bodyPr vert="horz" lIns="91440" tIns="45720" rIns="91440" bIns="45720" rtlCol="0" anchor="ctr">
            <a:noAutofit/>
          </a:bodyPr>
          <a:lstStyle/>
          <a:p>
            <a:pPr marL="2513013" indent="-2513013" algn="just">
              <a:spcBef>
                <a:spcPts val="0"/>
              </a:spcBef>
              <a:buNone/>
            </a:pPr>
            <a:r>
              <a:rPr lang="uk-UA" sz="2400" b="1" i="1" dirty="0" err="1">
                <a:latin typeface="Times New Roman" panose="02020603050405020304" pitchFamily="18" charset="0"/>
                <a:cs typeface="Times New Roman" panose="02020603050405020304" pitchFamily="18" charset="0"/>
              </a:rPr>
              <a:t>Підкритерій</a:t>
            </a:r>
            <a:r>
              <a:rPr lang="uk-UA" sz="2400" b="1" i="1" dirty="0">
                <a:latin typeface="Times New Roman" panose="02020603050405020304" pitchFamily="18" charset="0"/>
                <a:cs typeface="Times New Roman" panose="02020603050405020304" pitchFamily="18" charset="0"/>
              </a:rPr>
              <a:t> 10.1 </a:t>
            </a:r>
            <a:r>
              <a:rPr lang="uk-UA" sz="2400" dirty="0">
                <a:latin typeface="Times New Roman" panose="02020603050405020304" pitchFamily="18" charset="0"/>
                <a:cs typeface="Times New Roman" panose="02020603050405020304" pitchFamily="18" charset="0"/>
              </a:rPr>
              <a:t>Зміст </a:t>
            </a:r>
            <a:r>
              <a:rPr lang="uk-UA" sz="2400" dirty="0" err="1">
                <a:latin typeface="Times New Roman" panose="02020603050405020304" pitchFamily="18" charset="0"/>
                <a:cs typeface="Times New Roman" panose="02020603050405020304" pitchFamily="18" charset="0"/>
              </a:rPr>
              <a:t>освітньо</a:t>
            </a:r>
            <a:r>
              <a:rPr lang="uk-UA" sz="2400" dirty="0">
                <a:latin typeface="Times New Roman" panose="02020603050405020304" pitchFamily="18" charset="0"/>
                <a:cs typeface="Times New Roman" panose="02020603050405020304" pitchFamily="18" charset="0"/>
              </a:rPr>
              <a:t>-наукової програми відповідає науковим інтересам аспірантів (ад’юнктів) і забезпечує їх повноцінну підготовку до дослідницької та викладацької діяльності в закладах вищої освіти за спеціальністю та/або галуззю.</a:t>
            </a:r>
            <a:endParaRPr lang="ru-RU" sz="2400" dirty="0">
              <a:latin typeface="Times New Roman" panose="02020603050405020304" pitchFamily="18" charset="0"/>
              <a:cs typeface="Times New Roman" panose="02020603050405020304" pitchFamily="18" charset="0"/>
            </a:endParaRPr>
          </a:p>
        </p:txBody>
      </p:sp>
      <p:sp>
        <p:nvSpPr>
          <p:cNvPr id="5" name="Заголовок 1"/>
          <p:cNvSpPr txBox="1">
            <a:spLocks/>
          </p:cNvSpPr>
          <p:nvPr/>
        </p:nvSpPr>
        <p:spPr>
          <a:xfrm>
            <a:off x="0" y="733326"/>
            <a:ext cx="12126482" cy="7173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uk-UA" sz="3600" b="1" dirty="0">
                <a:solidFill>
                  <a:srgbClr val="C00000"/>
                </a:solidFill>
              </a:rPr>
              <a:t>Критерій 10 </a:t>
            </a:r>
            <a:r>
              <a:rPr lang="uk-UA" sz="3600" b="1" dirty="0"/>
              <a:t>Навчання через дослідження</a:t>
            </a:r>
            <a:endParaRPr lang="ru-RU" sz="3600" b="1" dirty="0"/>
          </a:p>
        </p:txBody>
      </p:sp>
      <p:sp>
        <p:nvSpPr>
          <p:cNvPr id="2" name="Прямоугольник 1"/>
          <p:cNvSpPr/>
          <p:nvPr/>
        </p:nvSpPr>
        <p:spPr>
          <a:xfrm>
            <a:off x="89731" y="2997787"/>
            <a:ext cx="12036751" cy="3723688"/>
          </a:xfrm>
          <a:prstGeom prst="rect">
            <a:avLst/>
          </a:prstGeom>
          <a:solidFill>
            <a:schemeClr val="accent1">
              <a:lumMod val="20000"/>
              <a:lumOff val="80000"/>
            </a:schemeClr>
          </a:solidFill>
        </p:spPr>
        <p:txBody>
          <a:bodyPr vert="horz" lIns="91440" tIns="45720" rIns="91440" bIns="45720" rtlCol="0" anchor="ctr">
            <a:noAutofit/>
          </a:bodyPr>
          <a:lstStyle/>
          <a:p>
            <a:pPr marL="342900" indent="-342900" algn="just">
              <a:spcBef>
                <a:spcPct val="0"/>
              </a:spcBef>
              <a:buFont typeface="Arial" panose="020B0604020202020204" pitchFamily="34" charset="0"/>
              <a:buChar char="•"/>
            </a:pPr>
            <a:r>
              <a:rPr lang="uk-UA" sz="2000" b="1" u="sng" dirty="0">
                <a:latin typeface="+mj-lt"/>
                <a:ea typeface="+mj-ea"/>
                <a:cs typeface="+mj-cs"/>
              </a:rPr>
              <a:t>Дисципліни зі спеціальності </a:t>
            </a:r>
            <a:r>
              <a:rPr lang="uk-UA" sz="2000" b="1" dirty="0">
                <a:latin typeface="+mj-lt"/>
                <a:ea typeface="+mj-ea"/>
                <a:cs typeface="+mj-cs"/>
              </a:rPr>
              <a:t>мають відповідати науковим інтересам аспірантів. </a:t>
            </a:r>
          </a:p>
          <a:p>
            <a:pPr marL="342900" indent="-342900" algn="just">
              <a:spcBef>
                <a:spcPct val="0"/>
              </a:spcBef>
              <a:buFont typeface="Arial" panose="020B0604020202020204" pitchFamily="34" charset="0"/>
              <a:buChar char="•"/>
            </a:pPr>
            <a:r>
              <a:rPr lang="uk-UA" sz="2000" b="1" u="sng" dirty="0">
                <a:latin typeface="+mj-lt"/>
                <a:ea typeface="+mj-ea"/>
                <a:cs typeface="+mj-cs"/>
              </a:rPr>
              <a:t>Дисципліни із загальнонаукового (</a:t>
            </a:r>
            <a:r>
              <a:rPr lang="uk-UA" sz="2000" i="1" u="sng" dirty="0">
                <a:latin typeface="+mj-lt"/>
                <a:ea typeface="+mj-ea"/>
                <a:cs typeface="+mj-cs"/>
              </a:rPr>
              <a:t>філософського</a:t>
            </a:r>
            <a:r>
              <a:rPr lang="uk-UA" sz="2000" b="1" u="sng" dirty="0">
                <a:latin typeface="+mj-lt"/>
                <a:ea typeface="+mj-ea"/>
                <a:cs typeface="+mj-cs"/>
              </a:rPr>
              <a:t>) блоку </a:t>
            </a:r>
            <a:r>
              <a:rPr lang="uk-UA" sz="2000" b="1" dirty="0">
                <a:latin typeface="+mj-lt"/>
                <a:ea typeface="+mj-ea"/>
                <a:cs typeface="+mj-cs"/>
              </a:rPr>
              <a:t>повинні забезпечити розуміння у аспірантів теоретичних засад наукового пошуку, розуміння галузевої структури, онтології, епістемології, методології наукових досліджень. </a:t>
            </a:r>
          </a:p>
          <a:p>
            <a:pPr marL="342900" indent="-342900" algn="just">
              <a:spcBef>
                <a:spcPct val="0"/>
              </a:spcBef>
              <a:buFont typeface="Arial" panose="020B0604020202020204" pitchFamily="34" charset="0"/>
              <a:buChar char="•"/>
            </a:pPr>
            <a:r>
              <a:rPr lang="uk-UA" sz="2000" b="1" u="sng" dirty="0">
                <a:latin typeface="+mj-lt"/>
                <a:ea typeface="+mj-ea"/>
                <a:cs typeface="+mj-cs"/>
              </a:rPr>
              <a:t>Дисципліни з блоку універсальних навичок </a:t>
            </a:r>
            <a:r>
              <a:rPr lang="uk-UA" sz="2000" b="1" dirty="0">
                <a:latin typeface="+mj-lt"/>
                <a:ea typeface="+mj-ea"/>
                <a:cs typeface="+mj-cs"/>
              </a:rPr>
              <a:t>повинні забезпечувати повноцінну підготовку аспірантів до дослідницької та викладацької діяльності у ЗВО. </a:t>
            </a:r>
          </a:p>
          <a:p>
            <a:pPr marL="342900" indent="-342900" algn="just">
              <a:spcBef>
                <a:spcPct val="0"/>
              </a:spcBef>
              <a:buFont typeface="Arial" panose="020B0604020202020204" pitchFamily="34" charset="0"/>
              <a:buChar char="•"/>
            </a:pPr>
            <a:r>
              <a:rPr lang="uk-UA" sz="2000" b="1" u="sng" dirty="0">
                <a:latin typeface="+mj-lt"/>
                <a:ea typeface="+mj-ea"/>
                <a:cs typeface="+mj-cs"/>
              </a:rPr>
              <a:t>Дисципліни з </a:t>
            </a:r>
            <a:r>
              <a:rPr lang="uk-UA" sz="2000" b="1" u="sng" dirty="0" err="1">
                <a:latin typeface="+mj-lt"/>
                <a:ea typeface="+mj-ea"/>
                <a:cs typeface="+mj-cs"/>
              </a:rPr>
              <a:t>мовного</a:t>
            </a:r>
            <a:r>
              <a:rPr lang="uk-UA" sz="2000" b="1" u="sng" dirty="0">
                <a:latin typeface="+mj-lt"/>
                <a:ea typeface="+mj-ea"/>
                <a:cs typeface="+mj-cs"/>
              </a:rPr>
              <a:t> блоку </a:t>
            </a:r>
            <a:r>
              <a:rPr lang="uk-UA" sz="2000" b="1" dirty="0">
                <a:latin typeface="+mj-lt"/>
                <a:ea typeface="+mj-ea"/>
                <a:cs typeface="+mj-cs"/>
              </a:rPr>
              <a:t>повинні забезпечувати володіння аспірантами письмовою і усною англійською на рівні не нижчому В-2, а бажано на рівні С-1. </a:t>
            </a:r>
          </a:p>
          <a:p>
            <a:pPr marL="342900" indent="-342900" algn="just">
              <a:spcBef>
                <a:spcPct val="0"/>
              </a:spcBef>
              <a:buFont typeface="Arial" panose="020B0604020202020204" pitchFamily="34" charset="0"/>
              <a:buChar char="•"/>
            </a:pPr>
            <a:r>
              <a:rPr lang="uk-UA" sz="2000" b="1" dirty="0">
                <a:latin typeface="+mj-lt"/>
                <a:ea typeface="+mj-ea"/>
                <a:cs typeface="+mj-cs"/>
              </a:rPr>
              <a:t>Взаємозв’язок між змістом навчання (</a:t>
            </a:r>
            <a:r>
              <a:rPr lang="uk-UA" sz="2000" i="1" dirty="0">
                <a:latin typeface="+mj-lt"/>
                <a:ea typeface="+mj-ea"/>
                <a:cs typeface="+mj-cs"/>
              </a:rPr>
              <a:t>освітньої компоненти</a:t>
            </a:r>
            <a:r>
              <a:rPr lang="uk-UA" sz="2000" b="1" dirty="0">
                <a:latin typeface="+mj-lt"/>
                <a:ea typeface="+mj-ea"/>
                <a:cs typeface="+mj-cs"/>
              </a:rPr>
              <a:t>) і тематикою досліджень здобувачів наукового ступеня доктора філософії (</a:t>
            </a:r>
            <a:r>
              <a:rPr lang="uk-UA" sz="2000" i="1" dirty="0">
                <a:latin typeface="+mj-lt"/>
                <a:ea typeface="+mj-ea"/>
                <a:cs typeface="+mj-cs"/>
              </a:rPr>
              <a:t>науковою </a:t>
            </a:r>
            <a:r>
              <a:rPr lang="uk-UA" sz="2000" i="1" dirty="0" err="1">
                <a:latin typeface="+mj-lt"/>
                <a:ea typeface="+mj-ea"/>
                <a:cs typeface="+mj-cs"/>
              </a:rPr>
              <a:t>компонентою</a:t>
            </a:r>
            <a:r>
              <a:rPr lang="uk-UA" sz="2000" b="1" dirty="0">
                <a:latin typeface="+mj-lt"/>
                <a:ea typeface="+mj-ea"/>
                <a:cs typeface="+mj-cs"/>
              </a:rPr>
              <a:t>) є обов’язковою вимогою якості освітньої програми на третьому рівні вищої освіти. </a:t>
            </a:r>
          </a:p>
        </p:txBody>
      </p:sp>
      <p:pic>
        <p:nvPicPr>
          <p:cNvPr id="6" name="Рисунок 5"/>
          <p:cNvPicPr>
            <a:picLocks noChangeAspect="1"/>
          </p:cNvPicPr>
          <p:nvPr/>
        </p:nvPicPr>
        <p:blipFill rotWithShape="1">
          <a:blip r:embed="rId2">
            <a:extLst>
              <a:ext uri="{28A0092B-C50C-407E-A947-70E740481C1C}">
                <a14:useLocalDpi xmlns:a14="http://schemas.microsoft.com/office/drawing/2010/main" val="0"/>
              </a:ext>
            </a:extLst>
          </a:blip>
          <a:srcRect l="2833" t="2406" r="76322" b="71285"/>
          <a:stretch/>
        </p:blipFill>
        <p:spPr>
          <a:xfrm>
            <a:off x="11083896" y="0"/>
            <a:ext cx="683663" cy="876300"/>
          </a:xfrm>
          <a:prstGeom prst="rect">
            <a:avLst/>
          </a:prstGeom>
        </p:spPr>
      </p:pic>
      <p:sp>
        <p:nvSpPr>
          <p:cNvPr id="7" name="Прямоугольник 6"/>
          <p:cNvSpPr/>
          <p:nvPr/>
        </p:nvSpPr>
        <p:spPr>
          <a:xfrm>
            <a:off x="6469295" y="176540"/>
            <a:ext cx="4706705" cy="523220"/>
          </a:xfrm>
          <a:prstGeom prst="rect">
            <a:avLst/>
          </a:prstGeom>
        </p:spPr>
        <p:txBody>
          <a:bodyPr wrap="square">
            <a:spAutoFit/>
          </a:bodyPr>
          <a:lstStyle/>
          <a:p>
            <a:r>
              <a:rPr lang="uk-UA" sz="2800" b="1" dirty="0">
                <a:solidFill>
                  <a:schemeClr val="bg1"/>
                </a:solidFill>
              </a:rPr>
              <a:t>НУ «Запорізька політехніка»</a:t>
            </a:r>
            <a:endParaRPr lang="ru-RU" sz="2800" dirty="0">
              <a:solidFill>
                <a:schemeClr val="bg1"/>
              </a:solidFill>
            </a:endParaRPr>
          </a:p>
        </p:txBody>
      </p:sp>
      <p:sp>
        <p:nvSpPr>
          <p:cNvPr id="9" name="Номер слайда 8"/>
          <p:cNvSpPr>
            <a:spLocks noGrp="1"/>
          </p:cNvSpPr>
          <p:nvPr>
            <p:ph type="sldNum" sz="quarter" idx="12"/>
          </p:nvPr>
        </p:nvSpPr>
        <p:spPr/>
        <p:txBody>
          <a:bodyPr/>
          <a:lstStyle/>
          <a:p>
            <a:fld id="{9BE267BB-4AD8-4361-8BF1-B2F5492F9099}" type="slidenum">
              <a:rPr lang="ru-RU" smtClean="0"/>
              <a:t>52</a:t>
            </a:fld>
            <a:endParaRPr lang="ru-RU"/>
          </a:p>
        </p:txBody>
      </p:sp>
    </p:spTree>
    <p:extLst>
      <p:ext uri="{BB962C8B-B14F-4D97-AF65-F5344CB8AC3E}">
        <p14:creationId xmlns:p14="http://schemas.microsoft.com/office/powerpoint/2010/main" val="282081549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11211" y="1396651"/>
            <a:ext cx="12015271" cy="897076"/>
          </a:xfrm>
        </p:spPr>
        <p:txBody>
          <a:bodyPr vert="horz" lIns="91440" tIns="45720" rIns="91440" bIns="45720" rtlCol="0" anchor="ctr">
            <a:noAutofit/>
          </a:bodyPr>
          <a:lstStyle/>
          <a:p>
            <a:pPr marL="2513013" indent="-2513013" algn="just">
              <a:spcBef>
                <a:spcPts val="0"/>
              </a:spcBef>
              <a:buNone/>
            </a:pPr>
            <a:r>
              <a:rPr lang="uk-UA" sz="2400" b="1" i="1" dirty="0" err="1">
                <a:latin typeface="Times New Roman" panose="02020603050405020304" pitchFamily="18" charset="0"/>
                <a:cs typeface="Times New Roman" panose="02020603050405020304" pitchFamily="18" charset="0"/>
              </a:rPr>
              <a:t>Підкритерій</a:t>
            </a:r>
            <a:r>
              <a:rPr lang="uk-UA" sz="2400" b="1" i="1" dirty="0">
                <a:latin typeface="Times New Roman" panose="02020603050405020304" pitchFamily="18" charset="0"/>
                <a:cs typeface="Times New Roman" panose="02020603050405020304" pitchFamily="18" charset="0"/>
              </a:rPr>
              <a:t> 10.2 </a:t>
            </a:r>
            <a:r>
              <a:rPr lang="uk-UA" sz="2400" dirty="0">
                <a:latin typeface="Times New Roman" panose="02020603050405020304" pitchFamily="18" charset="0"/>
                <a:cs typeface="Times New Roman" panose="02020603050405020304" pitchFamily="18" charset="0"/>
              </a:rPr>
              <a:t>Наукова діяльність аспірантів (ад’юнктів) відповідає напряму досліджень наукових керівників.</a:t>
            </a:r>
            <a:endParaRPr lang="ru-RU" sz="2400" dirty="0">
              <a:latin typeface="Times New Roman" panose="02020603050405020304" pitchFamily="18" charset="0"/>
              <a:cs typeface="Times New Roman" panose="02020603050405020304" pitchFamily="18" charset="0"/>
            </a:endParaRPr>
          </a:p>
        </p:txBody>
      </p:sp>
      <p:sp>
        <p:nvSpPr>
          <p:cNvPr id="5" name="Заголовок 1"/>
          <p:cNvSpPr txBox="1">
            <a:spLocks/>
          </p:cNvSpPr>
          <p:nvPr/>
        </p:nvSpPr>
        <p:spPr>
          <a:xfrm>
            <a:off x="0" y="906324"/>
            <a:ext cx="12126482" cy="7173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uk-UA" sz="3600" b="1" dirty="0">
                <a:solidFill>
                  <a:srgbClr val="C00000"/>
                </a:solidFill>
              </a:rPr>
              <a:t>Критерій 10 </a:t>
            </a:r>
            <a:r>
              <a:rPr lang="uk-UA" sz="3600" b="1" dirty="0"/>
              <a:t>Навчання через дослідження</a:t>
            </a:r>
            <a:endParaRPr lang="ru-RU" sz="3600" b="1" dirty="0"/>
          </a:p>
        </p:txBody>
      </p:sp>
      <p:sp>
        <p:nvSpPr>
          <p:cNvPr id="7" name="Місце для вмісту 2"/>
          <p:cNvSpPr txBox="1">
            <a:spLocks/>
          </p:cNvSpPr>
          <p:nvPr/>
        </p:nvSpPr>
        <p:spPr>
          <a:xfrm>
            <a:off x="176729" y="2815617"/>
            <a:ext cx="12015271" cy="2842054"/>
          </a:xfrm>
          <a:prstGeom prst="rect">
            <a:avLst/>
          </a:prstGeom>
        </p:spPr>
        <p:txBody>
          <a:bodyPr vert="horz" lIns="91440" tIns="45720" rIns="91440" bIns="45720" rtlCol="0" anchor="ctr">
            <a:noAutofit/>
          </a:bodyPr>
          <a:lstStyle>
            <a:lvl1pPr marL="228600" indent="-228600" algn="l" defTabSz="914400" rtl="0" eaLnBrk="1" latinLnBrk="0" hangingPunct="1">
              <a:lnSpc>
                <a:spcPct val="114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4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4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4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4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13013" indent="-2513013" algn="just">
              <a:spcBef>
                <a:spcPts val="0"/>
              </a:spcBef>
              <a:buFont typeface="Arial" panose="020B0604020202020204" pitchFamily="34" charset="0"/>
              <a:buNone/>
            </a:pPr>
            <a:r>
              <a:rPr lang="uk-UA" sz="2400" b="1" i="1" dirty="0" err="1">
                <a:latin typeface="Times New Roman" panose="02020603050405020304" pitchFamily="18" charset="0"/>
                <a:cs typeface="Times New Roman" panose="02020603050405020304" pitchFamily="18" charset="0"/>
              </a:rPr>
              <a:t>Підкритерій</a:t>
            </a:r>
            <a:r>
              <a:rPr lang="uk-UA" sz="2400" b="1" i="1" dirty="0">
                <a:latin typeface="Times New Roman" panose="02020603050405020304" pitchFamily="18" charset="0"/>
                <a:cs typeface="Times New Roman" panose="02020603050405020304" pitchFamily="18" charset="0"/>
              </a:rPr>
              <a:t> 10.3 </a:t>
            </a:r>
            <a:r>
              <a:rPr lang="uk-UA" sz="2400" dirty="0">
                <a:latin typeface="Times New Roman" panose="02020603050405020304" pitchFamily="18" charset="0"/>
                <a:cs typeface="Times New Roman" panose="02020603050405020304" pitchFamily="18" charset="0"/>
              </a:rPr>
              <a:t>Заклад вищої освіти організаційно та матеріально забезпечує в межах </a:t>
            </a:r>
            <a:r>
              <a:rPr lang="uk-UA" sz="2400" dirty="0" err="1">
                <a:latin typeface="Times New Roman" panose="02020603050405020304" pitchFamily="18" charset="0"/>
                <a:cs typeface="Times New Roman" panose="02020603050405020304" pitchFamily="18" charset="0"/>
              </a:rPr>
              <a:t>освітньо</a:t>
            </a:r>
            <a:r>
              <a:rPr lang="uk-UA" sz="2400" dirty="0">
                <a:latin typeface="Times New Roman" panose="02020603050405020304" pitchFamily="18" charset="0"/>
                <a:cs typeface="Times New Roman" panose="02020603050405020304" pitchFamily="18" charset="0"/>
              </a:rPr>
              <a:t>-наукової програми можливості для проведення й апробації результатів наукових досліджень відповідно до тематики аспірантів (ад’юнктів) (проведення регулярних конференцій, семінарів, колоквіумів, доступ до використання лабораторій, обладнання тощо).</a:t>
            </a:r>
          </a:p>
        </p:txBody>
      </p:sp>
      <p:sp>
        <p:nvSpPr>
          <p:cNvPr id="2" name="Прямоугольник 1"/>
          <p:cNvSpPr/>
          <p:nvPr/>
        </p:nvSpPr>
        <p:spPr>
          <a:xfrm>
            <a:off x="111211" y="2251467"/>
            <a:ext cx="12015271" cy="707886"/>
          </a:xfrm>
          <a:prstGeom prst="rect">
            <a:avLst/>
          </a:prstGeom>
          <a:solidFill>
            <a:schemeClr val="accent1">
              <a:lumMod val="20000"/>
              <a:lumOff val="80000"/>
            </a:schemeClr>
          </a:solidFill>
        </p:spPr>
        <p:txBody>
          <a:bodyPr vert="horz" lIns="91440" tIns="45720" rIns="91440" bIns="45720" rtlCol="0" anchor="ctr">
            <a:noAutofit/>
          </a:bodyPr>
          <a:lstStyle/>
          <a:p>
            <a:pPr marL="342900" indent="-342900" algn="just">
              <a:spcBef>
                <a:spcPct val="0"/>
              </a:spcBef>
              <a:buFont typeface="Arial" panose="020B0604020202020204" pitchFamily="34" charset="0"/>
              <a:buChar char="•"/>
            </a:pPr>
            <a:r>
              <a:rPr lang="uk-UA" sz="2000" b="1" dirty="0">
                <a:latin typeface="+mj-lt"/>
                <a:ea typeface="+mj-ea"/>
                <a:cs typeface="+mj-cs"/>
              </a:rPr>
              <a:t>Експертна група повинна </a:t>
            </a:r>
            <a:r>
              <a:rPr lang="uk-UA" sz="2000" b="1" dirty="0" err="1">
                <a:latin typeface="+mj-lt"/>
                <a:ea typeface="+mj-ea"/>
                <a:cs typeface="+mj-cs"/>
              </a:rPr>
              <a:t>співставити</a:t>
            </a:r>
            <a:r>
              <a:rPr lang="uk-UA" sz="2000" b="1" dirty="0">
                <a:latin typeface="+mj-lt"/>
                <a:ea typeface="+mj-ea"/>
                <a:cs typeface="+mj-cs"/>
              </a:rPr>
              <a:t> останні публікації наукових керівників з темами досліджень їх аспірантів і оцінити </a:t>
            </a:r>
            <a:r>
              <a:rPr lang="uk-UA" sz="2000" b="1" dirty="0" err="1">
                <a:latin typeface="+mj-lt"/>
                <a:ea typeface="+mj-ea"/>
                <a:cs typeface="+mj-cs"/>
              </a:rPr>
              <a:t>дотичність</a:t>
            </a:r>
            <a:r>
              <a:rPr lang="uk-UA" sz="2000" b="1" dirty="0">
                <a:latin typeface="+mj-lt"/>
                <a:ea typeface="+mj-ea"/>
                <a:cs typeface="+mj-cs"/>
              </a:rPr>
              <a:t> (</a:t>
            </a:r>
            <a:r>
              <a:rPr lang="uk-UA" sz="2000" i="1" dirty="0" err="1">
                <a:latin typeface="+mj-lt"/>
                <a:ea typeface="+mj-ea"/>
                <a:cs typeface="+mj-cs"/>
              </a:rPr>
              <a:t>релевантність</a:t>
            </a:r>
            <a:r>
              <a:rPr lang="uk-UA" sz="2000" b="1" dirty="0">
                <a:latin typeface="+mj-lt"/>
                <a:ea typeface="+mj-ea"/>
                <a:cs typeface="+mj-cs"/>
              </a:rPr>
              <a:t>) перших другим. 	</a:t>
            </a:r>
          </a:p>
        </p:txBody>
      </p:sp>
      <p:sp>
        <p:nvSpPr>
          <p:cNvPr id="6" name="Прямоугольник 5"/>
          <p:cNvSpPr/>
          <p:nvPr/>
        </p:nvSpPr>
        <p:spPr>
          <a:xfrm>
            <a:off x="209487" y="5343567"/>
            <a:ext cx="11949753" cy="1323439"/>
          </a:xfrm>
          <a:prstGeom prst="rect">
            <a:avLst/>
          </a:prstGeom>
          <a:solidFill>
            <a:schemeClr val="accent1">
              <a:lumMod val="20000"/>
              <a:lumOff val="80000"/>
            </a:schemeClr>
          </a:solidFill>
        </p:spPr>
        <p:txBody>
          <a:bodyPr vert="horz" lIns="91440" tIns="45720" rIns="91440" bIns="45720" rtlCol="0" anchor="ctr">
            <a:noAutofit/>
          </a:bodyPr>
          <a:lstStyle/>
          <a:p>
            <a:pPr marL="342900" indent="-342900" algn="just">
              <a:spcBef>
                <a:spcPct val="0"/>
              </a:spcBef>
              <a:buFont typeface="Arial" panose="020B0604020202020204" pitchFamily="34" charset="0"/>
              <a:buChar char="•"/>
            </a:pPr>
            <a:r>
              <a:rPr lang="uk-UA" sz="2000" b="1" dirty="0">
                <a:latin typeface="+mj-lt"/>
                <a:ea typeface="+mj-ea"/>
                <a:cs typeface="+mj-cs"/>
              </a:rPr>
              <a:t>ЗВО має засвідчити звітами і публікаціями з проведених спеціалізованих конференцій, семінарів, колоквіумів на виконання цього </a:t>
            </a:r>
            <a:r>
              <a:rPr lang="uk-UA" sz="2000" b="1" dirty="0" err="1">
                <a:latin typeface="+mj-lt"/>
                <a:ea typeface="+mj-ea"/>
                <a:cs typeface="+mj-cs"/>
              </a:rPr>
              <a:t>підкритерію</a:t>
            </a:r>
            <a:r>
              <a:rPr lang="uk-UA" sz="2000" b="1" dirty="0">
                <a:latin typeface="+mj-lt"/>
                <a:ea typeface="+mj-ea"/>
                <a:cs typeface="+mj-cs"/>
              </a:rPr>
              <a:t>. </a:t>
            </a:r>
          </a:p>
          <a:p>
            <a:pPr marL="342900" indent="-342900" algn="just">
              <a:spcBef>
                <a:spcPct val="0"/>
              </a:spcBef>
              <a:buFont typeface="Arial" panose="020B0604020202020204" pitchFamily="34" charset="0"/>
              <a:buChar char="•"/>
            </a:pPr>
            <a:r>
              <a:rPr lang="uk-UA" sz="2000" b="1" dirty="0">
                <a:latin typeface="+mj-lt"/>
                <a:ea typeface="+mj-ea"/>
                <a:cs typeface="+mj-cs"/>
              </a:rPr>
              <a:t>Експертна група повинна оцінити матеріальний стан лабораторій, обладнання тощо, на яких виконують свої дослідження аспіранти. 	</a:t>
            </a:r>
          </a:p>
        </p:txBody>
      </p:sp>
      <p:pic>
        <p:nvPicPr>
          <p:cNvPr id="8" name="Рисунок 7"/>
          <p:cNvPicPr>
            <a:picLocks noChangeAspect="1"/>
          </p:cNvPicPr>
          <p:nvPr/>
        </p:nvPicPr>
        <p:blipFill rotWithShape="1">
          <a:blip r:embed="rId2">
            <a:extLst>
              <a:ext uri="{28A0092B-C50C-407E-A947-70E740481C1C}">
                <a14:useLocalDpi xmlns:a14="http://schemas.microsoft.com/office/drawing/2010/main" val="0"/>
              </a:ext>
            </a:extLst>
          </a:blip>
          <a:srcRect l="2833" t="2406" r="76322" b="71285"/>
          <a:stretch/>
        </p:blipFill>
        <p:spPr>
          <a:xfrm>
            <a:off x="11083896" y="0"/>
            <a:ext cx="683663" cy="876300"/>
          </a:xfrm>
          <a:prstGeom prst="rect">
            <a:avLst/>
          </a:prstGeom>
        </p:spPr>
      </p:pic>
      <p:sp>
        <p:nvSpPr>
          <p:cNvPr id="9" name="Прямоугольник 8"/>
          <p:cNvSpPr/>
          <p:nvPr/>
        </p:nvSpPr>
        <p:spPr>
          <a:xfrm>
            <a:off x="6469295" y="176540"/>
            <a:ext cx="4706705" cy="523220"/>
          </a:xfrm>
          <a:prstGeom prst="rect">
            <a:avLst/>
          </a:prstGeom>
        </p:spPr>
        <p:txBody>
          <a:bodyPr wrap="square">
            <a:spAutoFit/>
          </a:bodyPr>
          <a:lstStyle/>
          <a:p>
            <a:r>
              <a:rPr lang="uk-UA" sz="2800" b="1" dirty="0">
                <a:solidFill>
                  <a:schemeClr val="bg1"/>
                </a:solidFill>
              </a:rPr>
              <a:t>НУ «Запорізька політехніка»</a:t>
            </a:r>
            <a:endParaRPr lang="ru-RU" sz="2800" dirty="0">
              <a:solidFill>
                <a:schemeClr val="bg1"/>
              </a:solidFill>
            </a:endParaRPr>
          </a:p>
        </p:txBody>
      </p:sp>
      <p:sp>
        <p:nvSpPr>
          <p:cNvPr id="11" name="Номер слайда 10"/>
          <p:cNvSpPr>
            <a:spLocks noGrp="1"/>
          </p:cNvSpPr>
          <p:nvPr>
            <p:ph type="sldNum" sz="quarter" idx="12"/>
          </p:nvPr>
        </p:nvSpPr>
        <p:spPr/>
        <p:txBody>
          <a:bodyPr/>
          <a:lstStyle/>
          <a:p>
            <a:fld id="{9BE267BB-4AD8-4361-8BF1-B2F5492F9099}" type="slidenum">
              <a:rPr lang="ru-RU" smtClean="0"/>
              <a:t>53</a:t>
            </a:fld>
            <a:endParaRPr lang="ru-RU"/>
          </a:p>
        </p:txBody>
      </p:sp>
    </p:spTree>
    <p:extLst>
      <p:ext uri="{BB962C8B-B14F-4D97-AF65-F5344CB8AC3E}">
        <p14:creationId xmlns:p14="http://schemas.microsoft.com/office/powerpoint/2010/main" val="359366966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72995" y="1438349"/>
            <a:ext cx="11862487" cy="1464343"/>
          </a:xfrm>
        </p:spPr>
        <p:txBody>
          <a:bodyPr vert="horz" lIns="91440" tIns="45720" rIns="91440" bIns="45720" rtlCol="0" anchor="ctr">
            <a:noAutofit/>
          </a:bodyPr>
          <a:lstStyle/>
          <a:p>
            <a:pPr marL="2513013" indent="-2513013" algn="just">
              <a:lnSpc>
                <a:spcPct val="100000"/>
              </a:lnSpc>
              <a:spcBef>
                <a:spcPts val="0"/>
              </a:spcBef>
              <a:buNone/>
            </a:pPr>
            <a:r>
              <a:rPr lang="uk-UA" sz="2400" b="1" i="1" dirty="0" err="1">
                <a:latin typeface="Times New Roman" panose="02020603050405020304" pitchFamily="18" charset="0"/>
                <a:cs typeface="Times New Roman" panose="02020603050405020304" pitchFamily="18" charset="0"/>
              </a:rPr>
              <a:t>Підкритерій</a:t>
            </a:r>
            <a:r>
              <a:rPr lang="uk-UA" sz="2400" b="1" i="1" dirty="0">
                <a:latin typeface="Times New Roman" panose="02020603050405020304" pitchFamily="18" charset="0"/>
                <a:cs typeface="Times New Roman" panose="02020603050405020304" pitchFamily="18" charset="0"/>
              </a:rPr>
              <a:t> 10.4 </a:t>
            </a:r>
            <a:r>
              <a:rPr lang="uk-UA" sz="2400" dirty="0">
                <a:latin typeface="Times New Roman" panose="02020603050405020304" pitchFamily="18" charset="0"/>
                <a:cs typeface="Times New Roman" panose="02020603050405020304" pitchFamily="18" charset="0"/>
              </a:rPr>
              <a:t>Заклад вищої освіти забезпечує можливості для залучення аспірантів (ад’юнктів) до міжнародної академічної спільноти за спеціальністю, зокрема через виступи на конференціях, публікації, участь у спільних дослідницьких </a:t>
            </a:r>
            <a:r>
              <a:rPr lang="uk-UA" sz="2400" dirty="0" err="1">
                <a:latin typeface="Times New Roman" panose="02020603050405020304" pitchFamily="18" charset="0"/>
                <a:cs typeface="Times New Roman" panose="02020603050405020304" pitchFamily="18" charset="0"/>
              </a:rPr>
              <a:t>проєктах</a:t>
            </a:r>
            <a:r>
              <a:rPr lang="uk-UA" sz="2400" dirty="0">
                <a:latin typeface="Times New Roman" panose="02020603050405020304" pitchFamily="18" charset="0"/>
                <a:cs typeface="Times New Roman" panose="02020603050405020304" pitchFamily="18" charset="0"/>
              </a:rPr>
              <a:t> тощо.</a:t>
            </a:r>
            <a:endParaRPr lang="ru-RU" sz="2400" dirty="0">
              <a:latin typeface="Times New Roman" panose="02020603050405020304" pitchFamily="18" charset="0"/>
              <a:cs typeface="Times New Roman" panose="02020603050405020304" pitchFamily="18" charset="0"/>
            </a:endParaRPr>
          </a:p>
        </p:txBody>
      </p:sp>
      <p:sp>
        <p:nvSpPr>
          <p:cNvPr id="5" name="Заголовок 1"/>
          <p:cNvSpPr txBox="1">
            <a:spLocks/>
          </p:cNvSpPr>
          <p:nvPr/>
        </p:nvSpPr>
        <p:spPr>
          <a:xfrm>
            <a:off x="24714" y="832182"/>
            <a:ext cx="12126482" cy="7173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uk-UA" sz="3600" b="1" dirty="0">
                <a:solidFill>
                  <a:srgbClr val="C00000"/>
                </a:solidFill>
              </a:rPr>
              <a:t>Критерій 10 </a:t>
            </a:r>
            <a:r>
              <a:rPr lang="uk-UA" sz="3600" b="1" dirty="0"/>
              <a:t>Навчання через дослідження</a:t>
            </a:r>
            <a:endParaRPr lang="ru-RU" sz="3600" b="1" dirty="0"/>
          </a:p>
        </p:txBody>
      </p:sp>
      <p:sp>
        <p:nvSpPr>
          <p:cNvPr id="7" name="Місце для вмісту 2"/>
          <p:cNvSpPr txBox="1">
            <a:spLocks/>
          </p:cNvSpPr>
          <p:nvPr/>
        </p:nvSpPr>
        <p:spPr>
          <a:xfrm>
            <a:off x="172995" y="4306529"/>
            <a:ext cx="11862487" cy="1091507"/>
          </a:xfrm>
          <a:prstGeom prst="rect">
            <a:avLst/>
          </a:prstGeom>
        </p:spPr>
        <p:txBody>
          <a:bodyPr vert="horz" lIns="91440" tIns="45720" rIns="91440" bIns="45720" rtlCol="0" anchor="ctr">
            <a:noAutofit/>
          </a:bodyPr>
          <a:lstStyle>
            <a:lvl1pPr marL="228600" indent="-228600" algn="l" defTabSz="914400" rtl="0" eaLnBrk="1" latinLnBrk="0" hangingPunct="1">
              <a:lnSpc>
                <a:spcPct val="114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4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4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4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4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513013" indent="-2513013" algn="just">
              <a:spcBef>
                <a:spcPts val="0"/>
              </a:spcBef>
              <a:buFont typeface="Arial" panose="020B0604020202020204" pitchFamily="34" charset="0"/>
              <a:buNone/>
            </a:pPr>
            <a:r>
              <a:rPr lang="uk-UA" sz="2400" b="1" i="1" dirty="0" err="1">
                <a:latin typeface="Times New Roman" panose="02020603050405020304" pitchFamily="18" charset="0"/>
                <a:cs typeface="Times New Roman" panose="02020603050405020304" pitchFamily="18" charset="0"/>
              </a:rPr>
              <a:t>Підкритерій</a:t>
            </a:r>
            <a:r>
              <a:rPr lang="uk-UA" sz="2400" b="1" i="1" dirty="0">
                <a:latin typeface="Times New Roman" panose="02020603050405020304" pitchFamily="18" charset="0"/>
                <a:cs typeface="Times New Roman" panose="02020603050405020304" pitchFamily="18" charset="0"/>
              </a:rPr>
              <a:t> 10.5 </a:t>
            </a:r>
            <a:r>
              <a:rPr lang="uk-UA" sz="2400" dirty="0">
                <a:latin typeface="Times New Roman" panose="02020603050405020304" pitchFamily="18" charset="0"/>
                <a:cs typeface="Times New Roman" panose="02020603050405020304" pitchFamily="18" charset="0"/>
              </a:rPr>
              <a:t>Наявна практика участі наукових керівників аспірантів у дослідницьких </a:t>
            </a:r>
            <a:r>
              <a:rPr lang="uk-UA" sz="2400" dirty="0" err="1">
                <a:latin typeface="Times New Roman" panose="02020603050405020304" pitchFamily="18" charset="0"/>
                <a:cs typeface="Times New Roman" panose="02020603050405020304" pitchFamily="18" charset="0"/>
              </a:rPr>
              <a:t>проєктах</a:t>
            </a:r>
            <a:r>
              <a:rPr lang="uk-UA" sz="2400" dirty="0">
                <a:latin typeface="Times New Roman" panose="02020603050405020304" pitchFamily="18" charset="0"/>
                <a:cs typeface="Times New Roman" panose="02020603050405020304" pitchFamily="18" charset="0"/>
              </a:rPr>
              <a:t>, результати яких регулярно публікуються та/або практично впроваджуються.</a:t>
            </a:r>
            <a:endParaRPr lang="ru-RU" sz="2400" dirty="0">
              <a:latin typeface="Times New Roman" panose="02020603050405020304" pitchFamily="18" charset="0"/>
              <a:cs typeface="Times New Roman" panose="02020603050405020304" pitchFamily="18" charset="0"/>
            </a:endParaRPr>
          </a:p>
        </p:txBody>
      </p:sp>
      <p:sp>
        <p:nvSpPr>
          <p:cNvPr id="2" name="Прямоугольник 1"/>
          <p:cNvSpPr/>
          <p:nvPr/>
        </p:nvSpPr>
        <p:spPr>
          <a:xfrm>
            <a:off x="148281" y="2981100"/>
            <a:ext cx="11862487" cy="1244911"/>
          </a:xfrm>
          <a:prstGeom prst="rect">
            <a:avLst/>
          </a:prstGeom>
          <a:solidFill>
            <a:schemeClr val="accent1">
              <a:lumMod val="20000"/>
              <a:lumOff val="80000"/>
            </a:schemeClr>
          </a:solidFill>
        </p:spPr>
        <p:txBody>
          <a:bodyPr vert="horz" lIns="91440" tIns="45720" rIns="91440" bIns="45720" rtlCol="0" anchor="ctr">
            <a:noAutofit/>
          </a:bodyPr>
          <a:lstStyle/>
          <a:p>
            <a:pPr marL="342900" indent="-342900" algn="just">
              <a:spcBef>
                <a:spcPct val="0"/>
              </a:spcBef>
              <a:buFont typeface="Arial" panose="020B0604020202020204" pitchFamily="34" charset="0"/>
              <a:buChar char="•"/>
            </a:pPr>
            <a:r>
              <a:rPr lang="uk-UA" sz="2000" b="1" dirty="0">
                <a:latin typeface="+mj-lt"/>
                <a:ea typeface="+mj-ea"/>
                <a:cs typeface="+mj-cs"/>
              </a:rPr>
              <a:t>Під час зустрічей з аспірантами експертна група повинна пересвідчитись, що у них є можливості продовж навчання взяти участі у не менш ніж одній міжнародній конференції за кордоном за своєю тематикою, що результати їх досліджень публікуються в міжнародних академічних журналах (</a:t>
            </a:r>
            <a:r>
              <a:rPr lang="uk-UA" sz="2000" i="1" dirty="0">
                <a:latin typeface="+mj-lt"/>
                <a:ea typeface="+mj-ea"/>
                <a:cs typeface="+mj-cs"/>
              </a:rPr>
              <a:t>зокрема англійською мовою</a:t>
            </a:r>
            <a:r>
              <a:rPr lang="uk-UA" sz="2000" b="1" dirty="0">
                <a:latin typeface="+mj-lt"/>
                <a:ea typeface="+mj-ea"/>
                <a:cs typeface="+mj-cs"/>
              </a:rPr>
              <a:t>) тощо. 	</a:t>
            </a:r>
          </a:p>
        </p:txBody>
      </p:sp>
      <p:sp>
        <p:nvSpPr>
          <p:cNvPr id="6" name="Прямоугольник 5"/>
          <p:cNvSpPr/>
          <p:nvPr/>
        </p:nvSpPr>
        <p:spPr>
          <a:xfrm>
            <a:off x="172995" y="5468210"/>
            <a:ext cx="11978201" cy="1323439"/>
          </a:xfrm>
          <a:prstGeom prst="rect">
            <a:avLst/>
          </a:prstGeom>
          <a:solidFill>
            <a:schemeClr val="accent1">
              <a:lumMod val="20000"/>
              <a:lumOff val="80000"/>
            </a:schemeClr>
          </a:solidFill>
        </p:spPr>
        <p:txBody>
          <a:bodyPr vert="horz" lIns="91440" tIns="45720" rIns="91440" bIns="45720" rtlCol="0" anchor="ctr">
            <a:noAutofit/>
          </a:bodyPr>
          <a:lstStyle/>
          <a:p>
            <a:pPr marL="342900" indent="-342900" algn="just">
              <a:spcBef>
                <a:spcPct val="0"/>
              </a:spcBef>
              <a:buFont typeface="Arial" panose="020B0604020202020204" pitchFamily="34" charset="0"/>
              <a:buChar char="•"/>
            </a:pPr>
            <a:r>
              <a:rPr lang="uk-UA" sz="2000" b="1" dirty="0">
                <a:latin typeface="+mj-lt"/>
                <a:ea typeface="+mj-ea"/>
                <a:cs typeface="+mj-cs"/>
              </a:rPr>
              <a:t>Експертна група здійснює аналіз останніх публікацій та / або звітів про впровадження результатів дослідницьких проектів наукових керівників аспірантів і пересвідчитися, що проекти, в яких задіяні ці керівники є чинними, що керівники продовжують займатися дослідницькою діяльністю, що вони залучають своїх аспірантів до цих наукових проектів. 	</a:t>
            </a:r>
          </a:p>
        </p:txBody>
      </p:sp>
      <p:pic>
        <p:nvPicPr>
          <p:cNvPr id="8" name="Рисунок 7"/>
          <p:cNvPicPr>
            <a:picLocks noChangeAspect="1"/>
          </p:cNvPicPr>
          <p:nvPr/>
        </p:nvPicPr>
        <p:blipFill rotWithShape="1">
          <a:blip r:embed="rId2">
            <a:extLst>
              <a:ext uri="{28A0092B-C50C-407E-A947-70E740481C1C}">
                <a14:useLocalDpi xmlns:a14="http://schemas.microsoft.com/office/drawing/2010/main" val="0"/>
              </a:ext>
            </a:extLst>
          </a:blip>
          <a:srcRect l="2833" t="2406" r="76322" b="71285"/>
          <a:stretch/>
        </p:blipFill>
        <p:spPr>
          <a:xfrm>
            <a:off x="11083896" y="0"/>
            <a:ext cx="683663" cy="876300"/>
          </a:xfrm>
          <a:prstGeom prst="rect">
            <a:avLst/>
          </a:prstGeom>
        </p:spPr>
      </p:pic>
      <p:sp>
        <p:nvSpPr>
          <p:cNvPr id="9" name="Прямоугольник 8"/>
          <p:cNvSpPr/>
          <p:nvPr/>
        </p:nvSpPr>
        <p:spPr>
          <a:xfrm>
            <a:off x="6469295" y="176540"/>
            <a:ext cx="4706705" cy="523220"/>
          </a:xfrm>
          <a:prstGeom prst="rect">
            <a:avLst/>
          </a:prstGeom>
        </p:spPr>
        <p:txBody>
          <a:bodyPr wrap="square">
            <a:spAutoFit/>
          </a:bodyPr>
          <a:lstStyle/>
          <a:p>
            <a:r>
              <a:rPr lang="uk-UA" sz="2800" b="1" dirty="0">
                <a:solidFill>
                  <a:schemeClr val="bg1"/>
                </a:solidFill>
              </a:rPr>
              <a:t>НУ «Запорізька політехніка»</a:t>
            </a:r>
            <a:endParaRPr lang="ru-RU" sz="2800" dirty="0">
              <a:solidFill>
                <a:schemeClr val="bg1"/>
              </a:solidFill>
            </a:endParaRPr>
          </a:p>
        </p:txBody>
      </p:sp>
      <p:sp>
        <p:nvSpPr>
          <p:cNvPr id="11" name="Номер слайда 10"/>
          <p:cNvSpPr>
            <a:spLocks noGrp="1"/>
          </p:cNvSpPr>
          <p:nvPr>
            <p:ph type="sldNum" sz="quarter" idx="12"/>
          </p:nvPr>
        </p:nvSpPr>
        <p:spPr/>
        <p:txBody>
          <a:bodyPr/>
          <a:lstStyle/>
          <a:p>
            <a:fld id="{9BE267BB-4AD8-4361-8BF1-B2F5492F9099}" type="slidenum">
              <a:rPr lang="ru-RU" smtClean="0"/>
              <a:t>54</a:t>
            </a:fld>
            <a:endParaRPr lang="ru-RU"/>
          </a:p>
        </p:txBody>
      </p:sp>
    </p:spTree>
    <p:extLst>
      <p:ext uri="{BB962C8B-B14F-4D97-AF65-F5344CB8AC3E}">
        <p14:creationId xmlns:p14="http://schemas.microsoft.com/office/powerpoint/2010/main" val="65664941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27686" y="950547"/>
            <a:ext cx="11936627" cy="2299280"/>
          </a:xfrm>
        </p:spPr>
        <p:txBody>
          <a:bodyPr vert="horz" lIns="91440" tIns="45720" rIns="91440" bIns="45720" rtlCol="0" anchor="ctr">
            <a:noAutofit/>
          </a:bodyPr>
          <a:lstStyle/>
          <a:p>
            <a:pPr marL="2513013" indent="-2513013" algn="just">
              <a:spcBef>
                <a:spcPts val="0"/>
              </a:spcBef>
              <a:buNone/>
            </a:pPr>
            <a:r>
              <a:rPr lang="uk-UA" sz="2600" b="1" i="1" dirty="0" err="1">
                <a:latin typeface="Times New Roman" panose="02020603050405020304" pitchFamily="18" charset="0"/>
                <a:cs typeface="Times New Roman" panose="02020603050405020304" pitchFamily="18" charset="0"/>
              </a:rPr>
              <a:t>Підкритерій</a:t>
            </a:r>
            <a:r>
              <a:rPr lang="uk-UA" sz="2600" b="1" i="1" dirty="0">
                <a:latin typeface="Times New Roman" panose="02020603050405020304" pitchFamily="18" charset="0"/>
                <a:cs typeface="Times New Roman" panose="02020603050405020304" pitchFamily="18" charset="0"/>
              </a:rPr>
              <a:t> 10.6 </a:t>
            </a:r>
            <a:r>
              <a:rPr lang="uk-UA" sz="2600" dirty="0">
                <a:latin typeface="Times New Roman" panose="02020603050405020304" pitchFamily="18" charset="0"/>
                <a:cs typeface="Times New Roman" panose="02020603050405020304" pitchFamily="18" charset="0"/>
              </a:rPr>
              <a:t>Заклад вищої освіти забезпечує дотримання академічної доброчесності у професійній діяльності наукових керівників та аспірантів (ад’юнктів), зокрема вживає заходів для унеможливлення наукового керівництва особами, які вчинили порушення академічної доброчесності.</a:t>
            </a:r>
            <a:endParaRPr lang="ru-RU" sz="2600" dirty="0">
              <a:latin typeface="Times New Roman" panose="02020603050405020304" pitchFamily="18" charset="0"/>
              <a:cs typeface="Times New Roman" panose="02020603050405020304" pitchFamily="18" charset="0"/>
            </a:endParaRPr>
          </a:p>
        </p:txBody>
      </p:sp>
      <p:sp>
        <p:nvSpPr>
          <p:cNvPr id="2" name="Прямоугольник 1"/>
          <p:cNvSpPr/>
          <p:nvPr/>
        </p:nvSpPr>
        <p:spPr>
          <a:xfrm>
            <a:off x="127685" y="3542952"/>
            <a:ext cx="11936627" cy="1015663"/>
          </a:xfrm>
          <a:prstGeom prst="rect">
            <a:avLst/>
          </a:prstGeom>
          <a:solidFill>
            <a:schemeClr val="accent1">
              <a:lumMod val="20000"/>
              <a:lumOff val="80000"/>
            </a:schemeClr>
          </a:solidFill>
        </p:spPr>
        <p:txBody>
          <a:bodyPr vert="horz" lIns="91440" tIns="45720" rIns="91440" bIns="45720" rtlCol="0" anchor="ctr">
            <a:noAutofit/>
          </a:bodyPr>
          <a:lstStyle/>
          <a:p>
            <a:pPr marL="342900" indent="-342900" algn="just">
              <a:spcBef>
                <a:spcPct val="0"/>
              </a:spcBef>
              <a:buFont typeface="Arial" panose="020B0604020202020204" pitchFamily="34" charset="0"/>
              <a:buChar char="•"/>
            </a:pPr>
            <a:r>
              <a:rPr lang="uk-UA" sz="2000" b="1" dirty="0">
                <a:latin typeface="+mj-lt"/>
                <a:ea typeface="+mj-ea"/>
                <a:cs typeface="+mj-cs"/>
              </a:rPr>
              <a:t>Експертна група повинна перевірити, наукові керівники аспірантів не були позбавлені права керувати аспірантами рішенням Комітету з етики НАЗЯВО і чи політика та заходи з популяризації академічної доброчесності, поширюється на аспірантів та їх наукових керівників. 	</a:t>
            </a:r>
          </a:p>
        </p:txBody>
      </p:sp>
      <p:pic>
        <p:nvPicPr>
          <p:cNvPr id="5" name="Рисунок 4"/>
          <p:cNvPicPr>
            <a:picLocks noChangeAspect="1"/>
          </p:cNvPicPr>
          <p:nvPr/>
        </p:nvPicPr>
        <p:blipFill rotWithShape="1">
          <a:blip r:embed="rId2">
            <a:extLst>
              <a:ext uri="{28A0092B-C50C-407E-A947-70E740481C1C}">
                <a14:useLocalDpi xmlns:a14="http://schemas.microsoft.com/office/drawing/2010/main" val="0"/>
              </a:ext>
            </a:extLst>
          </a:blip>
          <a:srcRect l="2833" t="2406" r="76322" b="71285"/>
          <a:stretch/>
        </p:blipFill>
        <p:spPr>
          <a:xfrm>
            <a:off x="11083896" y="0"/>
            <a:ext cx="683663" cy="876300"/>
          </a:xfrm>
          <a:prstGeom prst="rect">
            <a:avLst/>
          </a:prstGeom>
        </p:spPr>
      </p:pic>
      <p:sp>
        <p:nvSpPr>
          <p:cNvPr id="6" name="Прямоугольник 5"/>
          <p:cNvSpPr/>
          <p:nvPr/>
        </p:nvSpPr>
        <p:spPr>
          <a:xfrm>
            <a:off x="6469295" y="176540"/>
            <a:ext cx="4706705" cy="523220"/>
          </a:xfrm>
          <a:prstGeom prst="rect">
            <a:avLst/>
          </a:prstGeom>
        </p:spPr>
        <p:txBody>
          <a:bodyPr wrap="square">
            <a:spAutoFit/>
          </a:bodyPr>
          <a:lstStyle/>
          <a:p>
            <a:r>
              <a:rPr lang="uk-UA" sz="2800" b="1" dirty="0">
                <a:solidFill>
                  <a:schemeClr val="bg1"/>
                </a:solidFill>
              </a:rPr>
              <a:t>НУ «Запорізька політехніка»</a:t>
            </a:r>
            <a:endParaRPr lang="ru-RU" sz="2800" dirty="0">
              <a:solidFill>
                <a:schemeClr val="bg1"/>
              </a:solidFill>
            </a:endParaRPr>
          </a:p>
        </p:txBody>
      </p:sp>
      <p:sp>
        <p:nvSpPr>
          <p:cNvPr id="8" name="Номер слайда 7"/>
          <p:cNvSpPr>
            <a:spLocks noGrp="1"/>
          </p:cNvSpPr>
          <p:nvPr>
            <p:ph type="sldNum" sz="quarter" idx="12"/>
          </p:nvPr>
        </p:nvSpPr>
        <p:spPr/>
        <p:txBody>
          <a:bodyPr/>
          <a:lstStyle/>
          <a:p>
            <a:fld id="{9BE267BB-4AD8-4361-8BF1-B2F5492F9099}" type="slidenum">
              <a:rPr lang="ru-RU" smtClean="0"/>
              <a:t>55</a:t>
            </a:fld>
            <a:endParaRPr lang="ru-RU"/>
          </a:p>
        </p:txBody>
      </p:sp>
    </p:spTree>
    <p:extLst>
      <p:ext uri="{BB962C8B-B14F-4D97-AF65-F5344CB8AC3E}">
        <p14:creationId xmlns:p14="http://schemas.microsoft.com/office/powerpoint/2010/main" val="682450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945555"/>
            <a:ext cx="12192000" cy="593518"/>
          </a:xfrm>
        </p:spPr>
        <p:txBody>
          <a:bodyPr>
            <a:normAutofit/>
          </a:bodyPr>
          <a:lstStyle/>
          <a:p>
            <a:r>
              <a:rPr lang="uk-UA" sz="3600" b="1" dirty="0">
                <a:solidFill>
                  <a:srgbClr val="C00000"/>
                </a:solidFill>
              </a:rPr>
              <a:t>Критерій 1</a:t>
            </a:r>
            <a:r>
              <a:rPr lang="uk-UA" sz="3600" b="1" dirty="0"/>
              <a:t> Проектування та цілі освітньої програми</a:t>
            </a:r>
            <a:endParaRPr lang="ru-RU" sz="3600" dirty="0"/>
          </a:p>
        </p:txBody>
      </p:sp>
      <p:sp>
        <p:nvSpPr>
          <p:cNvPr id="3" name="Місце для вмісту 2"/>
          <p:cNvSpPr>
            <a:spLocks noGrp="1"/>
          </p:cNvSpPr>
          <p:nvPr>
            <p:ph idx="1"/>
          </p:nvPr>
        </p:nvSpPr>
        <p:spPr>
          <a:xfrm>
            <a:off x="0" y="1539073"/>
            <a:ext cx="12192000" cy="1018429"/>
          </a:xfrm>
        </p:spPr>
        <p:txBody>
          <a:bodyPr>
            <a:noAutofit/>
          </a:bodyPr>
          <a:lstStyle/>
          <a:p>
            <a:pPr marL="3136900" indent="-3136900" algn="just">
              <a:buNone/>
            </a:pPr>
            <a:r>
              <a:rPr lang="uk-UA" sz="2800" b="1" i="1" dirty="0" err="1">
                <a:latin typeface="Times New Roman" panose="02020603050405020304" pitchFamily="18" charset="0"/>
                <a:cs typeface="Times New Roman" panose="02020603050405020304" pitchFamily="18" charset="0"/>
              </a:rPr>
              <a:t>Підкритерій</a:t>
            </a:r>
            <a:r>
              <a:rPr lang="uk-UA" sz="2800" b="1" i="1" dirty="0">
                <a:latin typeface="Times New Roman" panose="02020603050405020304" pitchFamily="18" charset="0"/>
                <a:cs typeface="Times New Roman" panose="02020603050405020304" pitchFamily="18" charset="0"/>
              </a:rPr>
              <a:t> 1.1 </a:t>
            </a:r>
            <a:r>
              <a:rPr lang="uk-UA" sz="2800" dirty="0">
                <a:latin typeface="Times New Roman" panose="02020603050405020304" pitchFamily="18" charset="0"/>
                <a:cs typeface="Times New Roman" panose="02020603050405020304" pitchFamily="18" charset="0"/>
              </a:rPr>
              <a:t>Освітня програма має чітко сформульовані цілі, які відповідають місії та стратегії закладу вищої освіти.</a:t>
            </a:r>
            <a:endParaRPr lang="ru-RU" sz="2800" dirty="0">
              <a:latin typeface="Times New Roman" panose="02020603050405020304" pitchFamily="18" charset="0"/>
              <a:cs typeface="Times New Roman" panose="02020603050405020304" pitchFamily="18" charset="0"/>
            </a:endParaRPr>
          </a:p>
        </p:txBody>
      </p:sp>
      <p:sp>
        <p:nvSpPr>
          <p:cNvPr id="8" name="Заголовок 1">
            <a:extLst>
              <a:ext uri="{FF2B5EF4-FFF2-40B4-BE49-F238E27FC236}">
                <a16:creationId xmlns:a16="http://schemas.microsoft.com/office/drawing/2014/main" id="{D4D51C19-D504-4B56-AC33-F57A388E95B2}"/>
              </a:ext>
            </a:extLst>
          </p:cNvPr>
          <p:cNvSpPr txBox="1">
            <a:spLocks/>
          </p:cNvSpPr>
          <p:nvPr/>
        </p:nvSpPr>
        <p:spPr>
          <a:xfrm>
            <a:off x="0" y="2557502"/>
            <a:ext cx="12192000" cy="2188669"/>
          </a:xfrm>
          <a:prstGeom prst="rect">
            <a:avLst/>
          </a:prstGeom>
          <a:solidFill>
            <a:schemeClr val="accent1">
              <a:lumMod val="20000"/>
              <a:lumOff val="80000"/>
            </a:schemeClr>
          </a:solidFill>
        </p:spPr>
        <p:txBody>
          <a:bodyPr vert="horz" lIns="91440" tIns="45720" rIns="91440" bIns="45720" rtlCol="0" anchor="ctr">
            <a:noAutofit/>
          </a:bodyPr>
          <a:lstStyle>
            <a:defPPr>
              <a:defRPr lang="ru-RU"/>
            </a:defPPr>
            <a:lvl1pPr marL="342900" indent="-342900" algn="just">
              <a:lnSpc>
                <a:spcPct val="100000"/>
              </a:lnSpc>
              <a:spcBef>
                <a:spcPct val="0"/>
              </a:spcBef>
              <a:buFont typeface="Arial" panose="020B0604020202020204" pitchFamily="34" charset="0"/>
              <a:buChar char="•"/>
              <a:defRPr sz="2000" b="1">
                <a:latin typeface="+mj-lt"/>
                <a:ea typeface="+mj-ea"/>
                <a:cs typeface="+mj-cs"/>
              </a:defRPr>
            </a:lvl1pPr>
          </a:lstStyle>
          <a:p>
            <a:r>
              <a:rPr lang="uk-UA" dirty="0">
                <a:solidFill>
                  <a:srgbClr val="C00000"/>
                </a:solidFill>
                <a:effectLst>
                  <a:outerShdw blurRad="38100" dist="38100" dir="2700000" algn="tl">
                    <a:srgbClr val="000000">
                      <a:alpha val="43137"/>
                    </a:srgbClr>
                  </a:outerShdw>
                </a:effectLst>
              </a:rPr>
              <a:t>Стратегія ЗВО </a:t>
            </a:r>
            <a:r>
              <a:rPr lang="uk-UA" dirty="0"/>
              <a:t>відображає місію у конкретних умовах, в яких функціонує заклад.</a:t>
            </a:r>
          </a:p>
          <a:p>
            <a:pPr marL="0" indent="0">
              <a:buNone/>
            </a:pPr>
            <a:r>
              <a:rPr lang="uk-UA" dirty="0"/>
              <a:t>Заклад має пояснити, як певна конкретна програма відповідає місії та стратегії закладу. Цей зв’язок досить загальним, але заклад має продемонструвати, що під час прийняття рішення про відкриття програми (</a:t>
            </a:r>
            <a:r>
              <a:rPr lang="uk-UA" b="0" i="1" dirty="0"/>
              <a:t>або під час її перегляду</a:t>
            </a:r>
            <a:r>
              <a:rPr lang="uk-UA" dirty="0"/>
              <a:t>) це питання сприймалося серйозно.</a:t>
            </a:r>
          </a:p>
          <a:p>
            <a:pPr marL="0" indent="0">
              <a:buNone/>
            </a:pPr>
            <a:r>
              <a:rPr lang="uk-UA" dirty="0"/>
              <a:t>Рішення про відкриття чи подальше існування програм не може бути продиктоване винятково економічною доцільністю ї цілі мають відповідати суспільній місії закладу.</a:t>
            </a:r>
          </a:p>
          <a:p>
            <a:pPr marL="0" indent="0">
              <a:buNone/>
            </a:pPr>
            <a:r>
              <a:rPr lang="uk-UA" u="sng" dirty="0"/>
              <a:t>Відсутність у ЗВО зафіксованої місії та стратегії є недоліком</a:t>
            </a:r>
          </a:p>
        </p:txBody>
      </p:sp>
      <p:sp>
        <p:nvSpPr>
          <p:cNvPr id="5" name="Прямоугольник 4"/>
          <p:cNvSpPr/>
          <p:nvPr/>
        </p:nvSpPr>
        <p:spPr>
          <a:xfrm>
            <a:off x="2946400" y="5415660"/>
            <a:ext cx="7431315" cy="1323439"/>
          </a:xfrm>
          <a:prstGeom prst="rect">
            <a:avLst/>
          </a:prstGeom>
        </p:spPr>
        <p:txBody>
          <a:bodyPr wrap="square">
            <a:spAutoFit/>
          </a:bodyPr>
          <a:lstStyle/>
          <a:p>
            <a:r>
              <a:rPr lang="ru-RU" sz="2000" dirty="0"/>
              <a:t>Метою </a:t>
            </a:r>
            <a:r>
              <a:rPr lang="ru-RU" sz="2000" dirty="0" err="1"/>
              <a:t>освітньої</a:t>
            </a:r>
            <a:r>
              <a:rPr lang="ru-RU" sz="2000" dirty="0"/>
              <a:t> </a:t>
            </a:r>
            <a:r>
              <a:rPr lang="ru-RU" sz="2000" dirty="0" err="1"/>
              <a:t>програми</a:t>
            </a:r>
            <a:r>
              <a:rPr lang="ru-RU" sz="2000" dirty="0"/>
              <a:t> є …….</a:t>
            </a:r>
          </a:p>
          <a:p>
            <a:r>
              <a:rPr lang="uk-UA" sz="2000" dirty="0"/>
              <a:t>Особливостями програми є ……</a:t>
            </a:r>
          </a:p>
          <a:p>
            <a:r>
              <a:rPr lang="uk-UA" sz="2000" dirty="0"/>
              <a:t>Оволодіння представленою ОПП дає можливість випускникам …..</a:t>
            </a:r>
          </a:p>
          <a:p>
            <a:r>
              <a:rPr lang="uk-UA" sz="2000" dirty="0"/>
              <a:t>Унікальність розробленої програми полягає у …..</a:t>
            </a:r>
            <a:endParaRPr lang="ru-RU" sz="2000" dirty="0"/>
          </a:p>
        </p:txBody>
      </p:sp>
      <p:sp>
        <p:nvSpPr>
          <p:cNvPr id="6" name="Прямоугольник 5"/>
          <p:cNvSpPr/>
          <p:nvPr/>
        </p:nvSpPr>
        <p:spPr>
          <a:xfrm>
            <a:off x="108857" y="4951095"/>
            <a:ext cx="11974286" cy="400110"/>
          </a:xfrm>
          <a:prstGeom prst="rect">
            <a:avLst/>
          </a:prstGeom>
          <a:solidFill>
            <a:schemeClr val="accent6">
              <a:lumMod val="20000"/>
              <a:lumOff val="80000"/>
            </a:schemeClr>
          </a:solidFill>
          <a:ln>
            <a:solidFill>
              <a:schemeClr val="tx1"/>
            </a:solidFill>
          </a:ln>
        </p:spPr>
        <p:style>
          <a:lnRef idx="2">
            <a:schemeClr val="accent1"/>
          </a:lnRef>
          <a:fillRef idx="1">
            <a:schemeClr val="lt1"/>
          </a:fillRef>
          <a:effectRef idx="0">
            <a:schemeClr val="accent1"/>
          </a:effectRef>
          <a:fontRef idx="minor">
            <a:schemeClr val="dk1"/>
          </a:fontRef>
        </p:style>
        <p:txBody>
          <a:bodyPr wrap="square">
            <a:spAutoFit/>
          </a:bodyPr>
          <a:lstStyle/>
          <a:p>
            <a:r>
              <a:rPr lang="uk-UA" sz="2000" dirty="0">
                <a:latin typeface="Times New Roman" panose="02020603050405020304" pitchFamily="18" charset="0"/>
                <a:ea typeface="Calibri" panose="020F0502020204030204" pitchFamily="34" charset="0"/>
              </a:rPr>
              <a:t>Стратегія розвитку НУ «Запорізька політехніка» (</a:t>
            </a:r>
            <a:r>
              <a:rPr lang="uk-UA" sz="2000" u="sng" dirty="0">
                <a:solidFill>
                  <a:srgbClr val="0000FF"/>
                </a:solidFill>
                <a:latin typeface="Times New Roman" panose="02020603050405020304" pitchFamily="18" charset="0"/>
                <a:ea typeface="Calibri" panose="020F0502020204030204" pitchFamily="34" charset="0"/>
                <a:cs typeface="Times New Roman" panose="02020603050405020304" pitchFamily="18" charset="0"/>
                <a:hlinkClick r:id="rId2"/>
              </a:rPr>
              <a:t>http://www.zntu.edu.ua/uploads/strategiya_rozvytku.pdf</a:t>
            </a:r>
            <a:r>
              <a:rPr lang="uk-UA" sz="2000" dirty="0">
                <a:latin typeface="Times New Roman" panose="02020603050405020304" pitchFamily="18" charset="0"/>
                <a:ea typeface="Calibri" panose="020F0502020204030204" pitchFamily="34" charset="0"/>
              </a:rPr>
              <a:t>)</a:t>
            </a:r>
            <a:endParaRPr lang="ru-RU" sz="2000" dirty="0"/>
          </a:p>
        </p:txBody>
      </p:sp>
      <p:pic>
        <p:nvPicPr>
          <p:cNvPr id="9" name="Рисунок 8"/>
          <p:cNvPicPr>
            <a:picLocks noChangeAspect="1"/>
          </p:cNvPicPr>
          <p:nvPr/>
        </p:nvPicPr>
        <p:blipFill rotWithShape="1">
          <a:blip r:embed="rId3">
            <a:extLst>
              <a:ext uri="{28A0092B-C50C-407E-A947-70E740481C1C}">
                <a14:useLocalDpi xmlns:a14="http://schemas.microsoft.com/office/drawing/2010/main" val="0"/>
              </a:ext>
            </a:extLst>
          </a:blip>
          <a:srcRect l="2833" t="2406" r="76322" b="71285"/>
          <a:stretch/>
        </p:blipFill>
        <p:spPr>
          <a:xfrm>
            <a:off x="11083896" y="0"/>
            <a:ext cx="683663" cy="876300"/>
          </a:xfrm>
          <a:prstGeom prst="rect">
            <a:avLst/>
          </a:prstGeom>
        </p:spPr>
      </p:pic>
      <p:sp>
        <p:nvSpPr>
          <p:cNvPr id="10" name="Прямоугольник 9"/>
          <p:cNvSpPr/>
          <p:nvPr/>
        </p:nvSpPr>
        <p:spPr>
          <a:xfrm>
            <a:off x="6469295" y="176540"/>
            <a:ext cx="4706705" cy="523220"/>
          </a:xfrm>
          <a:prstGeom prst="rect">
            <a:avLst/>
          </a:prstGeom>
        </p:spPr>
        <p:txBody>
          <a:bodyPr wrap="square">
            <a:spAutoFit/>
          </a:bodyPr>
          <a:lstStyle/>
          <a:p>
            <a:r>
              <a:rPr lang="uk-UA" sz="2800" b="1" dirty="0">
                <a:solidFill>
                  <a:schemeClr val="bg1"/>
                </a:solidFill>
              </a:rPr>
              <a:t>НУ «Запорізька політехніка»</a:t>
            </a:r>
            <a:endParaRPr lang="ru-RU" sz="2800" dirty="0">
              <a:solidFill>
                <a:schemeClr val="bg1"/>
              </a:solidFill>
            </a:endParaRPr>
          </a:p>
        </p:txBody>
      </p:sp>
      <p:sp>
        <p:nvSpPr>
          <p:cNvPr id="11" name="Номер слайда 10"/>
          <p:cNvSpPr>
            <a:spLocks noGrp="1"/>
          </p:cNvSpPr>
          <p:nvPr>
            <p:ph type="sldNum" sz="quarter" idx="12"/>
          </p:nvPr>
        </p:nvSpPr>
        <p:spPr/>
        <p:txBody>
          <a:bodyPr/>
          <a:lstStyle/>
          <a:p>
            <a:fld id="{9BE267BB-4AD8-4361-8BF1-B2F5492F9099}" type="slidenum">
              <a:rPr lang="ru-RU" smtClean="0"/>
              <a:t>6</a:t>
            </a:fld>
            <a:endParaRPr lang="ru-RU"/>
          </a:p>
        </p:txBody>
      </p:sp>
    </p:spTree>
    <p:extLst>
      <p:ext uri="{BB962C8B-B14F-4D97-AF65-F5344CB8AC3E}">
        <p14:creationId xmlns:p14="http://schemas.microsoft.com/office/powerpoint/2010/main" val="3776777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52400" y="1626525"/>
            <a:ext cx="11887200" cy="1377932"/>
          </a:xfrm>
        </p:spPr>
        <p:txBody>
          <a:bodyPr vert="horz" lIns="91440" tIns="45720" rIns="91440" bIns="45720" rtlCol="0" anchor="ctr">
            <a:noAutofit/>
          </a:bodyPr>
          <a:lstStyle/>
          <a:p>
            <a:pPr marL="2778125" indent="-2778125" algn="just">
              <a:buNone/>
            </a:pPr>
            <a:r>
              <a:rPr lang="uk-UA" sz="2800" b="1" i="1" dirty="0" err="1">
                <a:latin typeface="Times New Roman" panose="02020603050405020304" pitchFamily="18" charset="0"/>
                <a:cs typeface="Times New Roman" panose="02020603050405020304" pitchFamily="18" charset="0"/>
              </a:rPr>
              <a:t>Підкритерій</a:t>
            </a:r>
            <a:r>
              <a:rPr lang="uk-UA" sz="2800" b="1" i="1" dirty="0">
                <a:latin typeface="Times New Roman" panose="02020603050405020304" pitchFamily="18" charset="0"/>
                <a:cs typeface="Times New Roman" panose="02020603050405020304" pitchFamily="18" charset="0"/>
              </a:rPr>
              <a:t> 1.2 </a:t>
            </a:r>
            <a:r>
              <a:rPr lang="uk-UA" sz="2800" dirty="0">
                <a:latin typeface="Times New Roman" panose="02020603050405020304" pitchFamily="18" charset="0"/>
                <a:cs typeface="Times New Roman" panose="02020603050405020304" pitchFamily="18" charset="0"/>
              </a:rPr>
              <a:t>Цілі освітньої програми та програмні результати навчання визначаються з урахуванням позицій та потреб </a:t>
            </a:r>
            <a:br>
              <a:rPr lang="uk-UA" sz="2800" dirty="0">
                <a:latin typeface="Times New Roman" panose="02020603050405020304" pitchFamily="18" charset="0"/>
                <a:cs typeface="Times New Roman" panose="02020603050405020304" pitchFamily="18" charset="0"/>
              </a:rPr>
            </a:br>
            <a:r>
              <a:rPr lang="uk-UA" sz="2800" dirty="0">
                <a:latin typeface="Times New Roman" panose="02020603050405020304" pitchFamily="18" charset="0"/>
                <a:cs typeface="Times New Roman" panose="02020603050405020304" pitchFamily="18" charset="0"/>
              </a:rPr>
              <a:t>заінтересованих сторін (</a:t>
            </a:r>
            <a:r>
              <a:rPr lang="uk-UA" sz="2800" i="1" dirty="0" err="1"/>
              <a:t>stakeholders</a:t>
            </a:r>
            <a:r>
              <a:rPr lang="uk-UA" sz="2800" dirty="0">
                <a:latin typeface="Times New Roman" panose="02020603050405020304" pitchFamily="18" charset="0"/>
                <a:cs typeface="Times New Roman" panose="02020603050405020304" pitchFamily="18" charset="0"/>
              </a:rPr>
              <a:t>).</a:t>
            </a:r>
          </a:p>
        </p:txBody>
      </p:sp>
      <p:sp>
        <p:nvSpPr>
          <p:cNvPr id="6" name="Заголовок 1"/>
          <p:cNvSpPr txBox="1">
            <a:spLocks/>
          </p:cNvSpPr>
          <p:nvPr/>
        </p:nvSpPr>
        <p:spPr>
          <a:xfrm>
            <a:off x="0" y="945555"/>
            <a:ext cx="12192000" cy="59351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uk-UA" sz="3600" b="1" dirty="0">
                <a:solidFill>
                  <a:srgbClr val="C00000"/>
                </a:solidFill>
              </a:rPr>
              <a:t>Критерій 1</a:t>
            </a:r>
            <a:r>
              <a:rPr lang="uk-UA" sz="3600" b="1" dirty="0"/>
              <a:t> Проектування та цілі освітньої програми</a:t>
            </a:r>
            <a:endParaRPr lang="ru-RU" sz="3600" dirty="0"/>
          </a:p>
        </p:txBody>
      </p:sp>
      <p:pic>
        <p:nvPicPr>
          <p:cNvPr id="9" name="Рисунок 8"/>
          <p:cNvPicPr>
            <a:picLocks noChangeAspect="1"/>
          </p:cNvPicPr>
          <p:nvPr/>
        </p:nvPicPr>
        <p:blipFill rotWithShape="1">
          <a:blip r:embed="rId2">
            <a:extLst>
              <a:ext uri="{28A0092B-C50C-407E-A947-70E740481C1C}">
                <a14:useLocalDpi xmlns:a14="http://schemas.microsoft.com/office/drawing/2010/main" val="0"/>
              </a:ext>
            </a:extLst>
          </a:blip>
          <a:srcRect l="11699" r="3051"/>
          <a:stretch/>
        </p:blipFill>
        <p:spPr>
          <a:xfrm>
            <a:off x="152400" y="2090164"/>
            <a:ext cx="2873829" cy="2387048"/>
          </a:xfrm>
          <a:prstGeom prst="rect">
            <a:avLst/>
          </a:prstGeom>
        </p:spPr>
      </p:pic>
      <p:sp>
        <p:nvSpPr>
          <p:cNvPr id="10" name="Прямоугольник 9"/>
          <p:cNvSpPr/>
          <p:nvPr/>
        </p:nvSpPr>
        <p:spPr>
          <a:xfrm>
            <a:off x="3026229" y="3091910"/>
            <a:ext cx="9165771" cy="2089690"/>
          </a:xfrm>
          <a:prstGeom prst="rect">
            <a:avLst/>
          </a:prstGeom>
          <a:solidFill>
            <a:schemeClr val="accent1">
              <a:lumMod val="20000"/>
              <a:lumOff val="80000"/>
            </a:schemeClr>
          </a:solidFill>
        </p:spPr>
        <p:txBody>
          <a:bodyPr vert="horz" lIns="91440" tIns="45720" rIns="91440" bIns="45720" rtlCol="0" anchor="ctr">
            <a:noAutofit/>
          </a:bodyPr>
          <a:lstStyle/>
          <a:p>
            <a:pPr marL="342900" indent="-342900" algn="just">
              <a:spcBef>
                <a:spcPct val="0"/>
              </a:spcBef>
              <a:buFont typeface="Arial" panose="020B0604020202020204" pitchFamily="34" charset="0"/>
              <a:buChar char="•"/>
            </a:pPr>
            <a:r>
              <a:rPr lang="uk-UA" sz="2000" b="1" dirty="0">
                <a:latin typeface="+mj-lt"/>
                <a:ea typeface="+mj-ea"/>
                <a:cs typeface="+mj-cs"/>
              </a:rPr>
              <a:t>Продемонструвати, що позиції і потреби </a:t>
            </a:r>
            <a:r>
              <a:rPr lang="uk-UA" sz="2000" b="1" dirty="0"/>
              <a:t>заінтересованих сторін </a:t>
            </a:r>
            <a:r>
              <a:rPr lang="uk-UA" sz="2000" b="1" dirty="0">
                <a:latin typeface="+mj-lt"/>
                <a:ea typeface="+mj-ea"/>
                <a:cs typeface="+mj-cs"/>
              </a:rPr>
              <a:t>враховані.</a:t>
            </a:r>
          </a:p>
          <a:p>
            <a:pPr marL="342900" indent="-342900" algn="just">
              <a:spcBef>
                <a:spcPct val="0"/>
              </a:spcBef>
              <a:buFont typeface="Arial" panose="020B0604020202020204" pitchFamily="34" charset="0"/>
              <a:buChar char="•"/>
            </a:pPr>
            <a:r>
              <a:rPr lang="uk-UA" sz="2000" b="1" dirty="0">
                <a:latin typeface="+mj-lt"/>
                <a:ea typeface="+mj-ea"/>
                <a:cs typeface="+mj-cs"/>
              </a:rPr>
              <a:t>Всі компромісні рішення мають бути узгоджені під час створення / перегляду ОП.</a:t>
            </a:r>
          </a:p>
          <a:p>
            <a:pPr marL="342900" indent="-342900" algn="just">
              <a:spcBef>
                <a:spcPct val="0"/>
              </a:spcBef>
              <a:buFont typeface="Arial" panose="020B0604020202020204" pitchFamily="34" charset="0"/>
              <a:buChar char="•"/>
            </a:pPr>
            <a:r>
              <a:rPr lang="de-DE" sz="2000" b="1" dirty="0"/>
              <a:t>Stakeholders</a:t>
            </a:r>
            <a:r>
              <a:rPr lang="uk-UA" sz="2000" b="1" dirty="0">
                <a:latin typeface="+mj-lt"/>
                <a:ea typeface="+mj-ea"/>
                <a:cs typeface="+mj-cs"/>
              </a:rPr>
              <a:t>: </a:t>
            </a:r>
          </a:p>
          <a:p>
            <a:pPr marL="1349375" indent="363538" algn="just">
              <a:spcBef>
                <a:spcPct val="0"/>
              </a:spcBef>
              <a:buFont typeface="Wingdings" panose="05000000000000000000" pitchFamily="2" charset="2"/>
              <a:buChar char="Ø"/>
            </a:pPr>
            <a:r>
              <a:rPr lang="uk-UA" sz="2000" b="1" dirty="0">
                <a:latin typeface="+mj-lt"/>
                <a:ea typeface="+mj-ea"/>
                <a:cs typeface="+mj-cs"/>
              </a:rPr>
              <a:t>потенційні роботодавці;</a:t>
            </a:r>
          </a:p>
          <a:p>
            <a:pPr marL="1349375" indent="363538" algn="just">
              <a:spcBef>
                <a:spcPct val="0"/>
              </a:spcBef>
              <a:buFont typeface="Wingdings" panose="05000000000000000000" pitchFamily="2" charset="2"/>
              <a:buChar char="Ø"/>
            </a:pPr>
            <a:r>
              <a:rPr lang="uk-UA" sz="2000" b="1" dirty="0">
                <a:latin typeface="+mj-lt"/>
                <a:ea typeface="+mj-ea"/>
                <a:cs typeface="+mj-cs"/>
              </a:rPr>
              <a:t>представники відповідної професійної спільноти;</a:t>
            </a:r>
          </a:p>
          <a:p>
            <a:pPr marL="1349375" indent="363538" algn="just">
              <a:spcBef>
                <a:spcPct val="0"/>
              </a:spcBef>
              <a:buFont typeface="Wingdings" panose="05000000000000000000" pitchFamily="2" charset="2"/>
              <a:buChar char="Ø"/>
            </a:pPr>
            <a:r>
              <a:rPr lang="uk-UA" sz="2000" b="1" dirty="0">
                <a:latin typeface="+mj-lt"/>
                <a:ea typeface="+mj-ea"/>
                <a:cs typeface="+mj-cs"/>
              </a:rPr>
              <a:t>відповідні органи місцевого самоврядування/місцеві органи влади;</a:t>
            </a:r>
          </a:p>
          <a:p>
            <a:pPr marL="1349375" indent="363538" algn="just">
              <a:spcBef>
                <a:spcPct val="0"/>
              </a:spcBef>
              <a:buFont typeface="Wingdings" panose="05000000000000000000" pitchFamily="2" charset="2"/>
              <a:buChar char="Ø"/>
            </a:pPr>
            <a:r>
              <a:rPr lang="uk-UA" sz="2000" b="1" dirty="0">
                <a:latin typeface="+mj-lt"/>
                <a:ea typeface="+mj-ea"/>
                <a:cs typeface="+mj-cs"/>
              </a:rPr>
              <a:t>студенти і випускники програми.</a:t>
            </a:r>
          </a:p>
        </p:txBody>
      </p:sp>
      <p:sp>
        <p:nvSpPr>
          <p:cNvPr id="11" name="Прямоугольник 10"/>
          <p:cNvSpPr/>
          <p:nvPr/>
        </p:nvSpPr>
        <p:spPr>
          <a:xfrm>
            <a:off x="0" y="5428344"/>
            <a:ext cx="12192000" cy="1162505"/>
          </a:xfrm>
          <a:prstGeom prst="rect">
            <a:avLst/>
          </a:prstGeom>
          <a:solidFill>
            <a:schemeClr val="accent1">
              <a:lumMod val="20000"/>
              <a:lumOff val="80000"/>
            </a:schemeClr>
          </a:solidFill>
        </p:spPr>
        <p:txBody>
          <a:bodyPr vert="horz" lIns="91440" tIns="45720" rIns="91440" bIns="45720" rtlCol="0" anchor="ctr">
            <a:noAutofit/>
          </a:bodyPr>
          <a:lstStyle/>
          <a:p>
            <a:pPr marL="342900" indent="-342900" algn="just">
              <a:spcBef>
                <a:spcPct val="0"/>
              </a:spcBef>
              <a:buFont typeface="Arial" panose="020B0604020202020204" pitchFamily="34" charset="0"/>
              <a:buChar char="•"/>
            </a:pPr>
            <a:r>
              <a:rPr lang="uk-UA" sz="2000" b="1" dirty="0">
                <a:latin typeface="+mj-lt"/>
                <a:ea typeface="+mj-ea"/>
                <a:cs typeface="+mj-cs"/>
              </a:rPr>
              <a:t>Врахування позицій і потреб </a:t>
            </a:r>
            <a:r>
              <a:rPr lang="uk-UA" sz="2000" b="1" dirty="0"/>
              <a:t>заінтересованих сторін</a:t>
            </a:r>
            <a:r>
              <a:rPr lang="uk-UA" sz="2000" b="1" dirty="0">
                <a:latin typeface="+mj-lt"/>
                <a:ea typeface="+mj-ea"/>
                <a:cs typeface="+mj-cs"/>
              </a:rPr>
              <a:t> має бути задокументованим (</a:t>
            </a:r>
            <a:r>
              <a:rPr lang="uk-UA" sz="2000" dirty="0">
                <a:latin typeface="+mj-lt"/>
                <a:ea typeface="+mj-ea"/>
                <a:cs typeface="+mj-cs"/>
              </a:rPr>
              <a:t>протоколи зустрічей, результати опитувань або аналізу відкритих джерел і т. ін.</a:t>
            </a:r>
            <a:r>
              <a:rPr lang="uk-UA" sz="2000" b="1" dirty="0">
                <a:latin typeface="+mj-lt"/>
                <a:ea typeface="+mj-ea"/>
                <a:cs typeface="+mj-cs"/>
              </a:rPr>
              <a:t>).</a:t>
            </a:r>
          </a:p>
          <a:p>
            <a:pPr marL="342900" indent="-342900" algn="just">
              <a:spcBef>
                <a:spcPct val="0"/>
              </a:spcBef>
              <a:buFont typeface="Arial" panose="020B0604020202020204" pitchFamily="34" charset="0"/>
              <a:buChar char="•"/>
            </a:pPr>
            <a:r>
              <a:rPr lang="uk-UA" sz="2000" b="1" dirty="0">
                <a:latin typeface="+mj-lt"/>
                <a:ea typeface="+mj-ea"/>
                <a:cs typeface="+mj-cs"/>
              </a:rPr>
              <a:t>Залучення </a:t>
            </a:r>
            <a:r>
              <a:rPr lang="uk-UA" sz="2000" b="1" dirty="0"/>
              <a:t>заінтересованих сторін</a:t>
            </a:r>
            <a:r>
              <a:rPr lang="uk-UA" sz="2000" b="1" dirty="0">
                <a:latin typeface="+mj-lt"/>
                <a:ea typeface="+mj-ea"/>
                <a:cs typeface="+mj-cs"/>
              </a:rPr>
              <a:t> повинно мати справжній, а не формальний характер.</a:t>
            </a:r>
          </a:p>
        </p:txBody>
      </p:sp>
      <p:pic>
        <p:nvPicPr>
          <p:cNvPr id="8" name="Рисунок 7"/>
          <p:cNvPicPr>
            <a:picLocks noChangeAspect="1"/>
          </p:cNvPicPr>
          <p:nvPr/>
        </p:nvPicPr>
        <p:blipFill rotWithShape="1">
          <a:blip r:embed="rId3">
            <a:extLst>
              <a:ext uri="{28A0092B-C50C-407E-A947-70E740481C1C}">
                <a14:useLocalDpi xmlns:a14="http://schemas.microsoft.com/office/drawing/2010/main" val="0"/>
              </a:ext>
            </a:extLst>
          </a:blip>
          <a:srcRect l="2833" t="2406" r="76322" b="71285"/>
          <a:stretch/>
        </p:blipFill>
        <p:spPr>
          <a:xfrm>
            <a:off x="11083896" y="0"/>
            <a:ext cx="683663" cy="876300"/>
          </a:xfrm>
          <a:prstGeom prst="rect">
            <a:avLst/>
          </a:prstGeom>
        </p:spPr>
      </p:pic>
      <p:sp>
        <p:nvSpPr>
          <p:cNvPr id="12" name="Прямоугольник 11"/>
          <p:cNvSpPr/>
          <p:nvPr/>
        </p:nvSpPr>
        <p:spPr>
          <a:xfrm>
            <a:off x="6469295" y="176540"/>
            <a:ext cx="4706705" cy="523220"/>
          </a:xfrm>
          <a:prstGeom prst="rect">
            <a:avLst/>
          </a:prstGeom>
        </p:spPr>
        <p:txBody>
          <a:bodyPr wrap="square">
            <a:spAutoFit/>
          </a:bodyPr>
          <a:lstStyle/>
          <a:p>
            <a:r>
              <a:rPr lang="uk-UA" sz="2800" b="1" dirty="0">
                <a:solidFill>
                  <a:schemeClr val="bg1"/>
                </a:solidFill>
              </a:rPr>
              <a:t>НУ «Запорізька політехніка»</a:t>
            </a:r>
            <a:endParaRPr lang="ru-RU" sz="2800" dirty="0">
              <a:solidFill>
                <a:schemeClr val="bg1"/>
              </a:solidFill>
            </a:endParaRPr>
          </a:p>
        </p:txBody>
      </p:sp>
      <p:sp>
        <p:nvSpPr>
          <p:cNvPr id="5" name="Номер слайда 4"/>
          <p:cNvSpPr>
            <a:spLocks noGrp="1"/>
          </p:cNvSpPr>
          <p:nvPr>
            <p:ph type="sldNum" sz="quarter" idx="12"/>
          </p:nvPr>
        </p:nvSpPr>
        <p:spPr/>
        <p:txBody>
          <a:bodyPr/>
          <a:lstStyle/>
          <a:p>
            <a:fld id="{9BE267BB-4AD8-4361-8BF1-B2F5492F9099}" type="slidenum">
              <a:rPr lang="ru-RU" smtClean="0"/>
              <a:t>7</a:t>
            </a:fld>
            <a:endParaRPr lang="ru-RU"/>
          </a:p>
        </p:txBody>
      </p:sp>
    </p:spTree>
    <p:extLst>
      <p:ext uri="{BB962C8B-B14F-4D97-AF65-F5344CB8AC3E}">
        <p14:creationId xmlns:p14="http://schemas.microsoft.com/office/powerpoint/2010/main" val="160572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52400" y="1626524"/>
            <a:ext cx="11887200" cy="2244721"/>
          </a:xfrm>
        </p:spPr>
        <p:txBody>
          <a:bodyPr vert="horz" lIns="91440" tIns="45720" rIns="91440" bIns="45720" rtlCol="0" anchor="ctr">
            <a:noAutofit/>
          </a:bodyPr>
          <a:lstStyle/>
          <a:p>
            <a:pPr marL="2778125" indent="-2778125" algn="just">
              <a:buNone/>
            </a:pPr>
            <a:r>
              <a:rPr lang="uk-UA" sz="2800" b="1" i="1" dirty="0" err="1">
                <a:latin typeface="Times New Roman" panose="02020603050405020304" pitchFamily="18" charset="0"/>
                <a:cs typeface="Times New Roman" panose="02020603050405020304" pitchFamily="18" charset="0"/>
              </a:rPr>
              <a:t>Підкритерій</a:t>
            </a:r>
            <a:r>
              <a:rPr lang="uk-UA" sz="2800" b="1" i="1" dirty="0">
                <a:latin typeface="Times New Roman" panose="02020603050405020304" pitchFamily="18" charset="0"/>
                <a:cs typeface="Times New Roman" panose="02020603050405020304" pitchFamily="18" charset="0"/>
              </a:rPr>
              <a:t> 1.3 </a:t>
            </a:r>
            <a:r>
              <a:rPr lang="uk-UA" sz="2800" dirty="0">
                <a:latin typeface="Times New Roman" panose="02020603050405020304" pitchFamily="18" charset="0"/>
                <a:cs typeface="Times New Roman" panose="02020603050405020304" pitchFamily="18" charset="0"/>
              </a:rPr>
              <a:t>Цілі освітньої програми та програмні результати навчання визначаються з урахуванням тенденцій розвитку спеціальності, ринку праці, галузевого та регіонального контексту, а також досвіду аналогічних вітчизняних та іноземних освітніх програм.</a:t>
            </a:r>
            <a:endParaRPr lang="ru-RU" sz="2800" dirty="0">
              <a:latin typeface="Times New Roman" panose="02020603050405020304" pitchFamily="18" charset="0"/>
              <a:cs typeface="Times New Roman" panose="02020603050405020304" pitchFamily="18" charset="0"/>
            </a:endParaRPr>
          </a:p>
        </p:txBody>
      </p:sp>
      <p:sp>
        <p:nvSpPr>
          <p:cNvPr id="6" name="Заголовок 1"/>
          <p:cNvSpPr txBox="1">
            <a:spLocks/>
          </p:cNvSpPr>
          <p:nvPr/>
        </p:nvSpPr>
        <p:spPr>
          <a:xfrm>
            <a:off x="0" y="945555"/>
            <a:ext cx="12192000" cy="59351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uk-UA" sz="3600" b="1" dirty="0">
                <a:solidFill>
                  <a:srgbClr val="C00000"/>
                </a:solidFill>
              </a:rPr>
              <a:t>Критерій 1</a:t>
            </a:r>
            <a:r>
              <a:rPr lang="uk-UA" sz="3600" b="1" dirty="0"/>
              <a:t> Проектування та цілі освітньої програми</a:t>
            </a:r>
            <a:endParaRPr lang="ru-RU" sz="3600" dirty="0"/>
          </a:p>
        </p:txBody>
      </p:sp>
      <p:sp>
        <p:nvSpPr>
          <p:cNvPr id="2" name="Прямоугольник 1"/>
          <p:cNvSpPr/>
          <p:nvPr/>
        </p:nvSpPr>
        <p:spPr>
          <a:xfrm>
            <a:off x="152400" y="3958696"/>
            <a:ext cx="12039600" cy="2554545"/>
          </a:xfrm>
          <a:prstGeom prst="rect">
            <a:avLst/>
          </a:prstGeom>
          <a:solidFill>
            <a:schemeClr val="accent1">
              <a:lumMod val="20000"/>
              <a:lumOff val="80000"/>
            </a:schemeClr>
          </a:solidFill>
        </p:spPr>
        <p:txBody>
          <a:bodyPr vert="horz" lIns="91440" tIns="45720" rIns="91440" bIns="45720" rtlCol="0" anchor="ctr">
            <a:noAutofit/>
          </a:bodyPr>
          <a:lstStyle/>
          <a:p>
            <a:pPr algn="just">
              <a:spcBef>
                <a:spcPct val="0"/>
              </a:spcBef>
            </a:pPr>
            <a:r>
              <a:rPr lang="uk-UA" sz="2000" b="1" dirty="0">
                <a:latin typeface="+mj-lt"/>
                <a:ea typeface="+mj-ea"/>
                <a:cs typeface="+mj-cs"/>
              </a:rPr>
              <a:t>Необхідно продемонструвати: </a:t>
            </a:r>
          </a:p>
          <a:p>
            <a:pPr marL="457200" indent="-457200" algn="just">
              <a:spcBef>
                <a:spcPct val="0"/>
              </a:spcBef>
              <a:buFont typeface="+mj-lt"/>
              <a:buAutoNum type="arabicParenR"/>
            </a:pPr>
            <a:r>
              <a:rPr lang="uk-UA" sz="2000" b="1" dirty="0">
                <a:latin typeface="+mj-lt"/>
                <a:ea typeface="+mj-ea"/>
                <a:cs typeface="+mj-cs"/>
              </a:rPr>
              <a:t>тенденції розвитку спеціальності і галузевий контекст (</a:t>
            </a:r>
            <a:r>
              <a:rPr lang="uk-UA" sz="2000" i="1" dirty="0">
                <a:latin typeface="+mj-lt"/>
                <a:ea typeface="+mj-ea"/>
                <a:cs typeface="+mj-cs"/>
              </a:rPr>
              <a:t>сучасний стан наукового розвитку відповідної спеціальності/галузі знань</a:t>
            </a:r>
            <a:r>
              <a:rPr lang="uk-UA" sz="2000" b="1" dirty="0">
                <a:latin typeface="+mj-lt"/>
                <a:ea typeface="+mj-ea"/>
                <a:cs typeface="+mj-cs"/>
              </a:rPr>
              <a:t>);</a:t>
            </a:r>
          </a:p>
          <a:p>
            <a:pPr marL="457200" indent="-457200" algn="just">
              <a:spcBef>
                <a:spcPct val="0"/>
              </a:spcBef>
              <a:buFont typeface="+mj-lt"/>
              <a:buAutoNum type="arabicParenR"/>
            </a:pPr>
            <a:r>
              <a:rPr lang="uk-UA" sz="2000" b="1" dirty="0">
                <a:latin typeface="+mj-lt"/>
                <a:ea typeface="+mj-ea"/>
                <a:cs typeface="+mj-cs"/>
              </a:rPr>
              <a:t>тенденції розвитку ринку праці (</a:t>
            </a:r>
            <a:r>
              <a:rPr lang="uk-UA" sz="2000" i="1" dirty="0">
                <a:latin typeface="+mj-lt"/>
                <a:ea typeface="+mj-ea"/>
                <a:cs typeface="+mj-cs"/>
              </a:rPr>
              <a:t>ОП має забезпечити можливість випускникові програми бути конкурентоспроможним на ринку праці, а саме забезпечити актуальні компетентності випускника</a:t>
            </a:r>
            <a:r>
              <a:rPr lang="uk-UA" sz="2000" b="1" dirty="0">
                <a:latin typeface="+mj-lt"/>
                <a:ea typeface="+mj-ea"/>
                <a:cs typeface="+mj-cs"/>
              </a:rPr>
              <a:t>);</a:t>
            </a:r>
          </a:p>
          <a:p>
            <a:pPr marL="457200" indent="-457200" algn="just">
              <a:spcBef>
                <a:spcPct val="0"/>
              </a:spcBef>
              <a:buFont typeface="+mj-lt"/>
              <a:buAutoNum type="arabicParenR"/>
            </a:pPr>
            <a:r>
              <a:rPr lang="uk-UA" sz="2000" b="1" dirty="0">
                <a:latin typeface="+mj-lt"/>
                <a:ea typeface="+mj-ea"/>
                <a:cs typeface="+mj-cs"/>
              </a:rPr>
              <a:t>регіональний контекст (</a:t>
            </a:r>
            <a:r>
              <a:rPr lang="uk-UA" sz="2000" i="1" dirty="0">
                <a:latin typeface="+mj-lt"/>
                <a:ea typeface="+mj-ea"/>
                <a:cs typeface="+mj-cs"/>
              </a:rPr>
              <a:t>основним джерелом інформації про ринок праці для ЗВО є роботодавці та випускники програми</a:t>
            </a:r>
            <a:r>
              <a:rPr lang="uk-UA" sz="2000" b="1" dirty="0">
                <a:latin typeface="+mj-lt"/>
                <a:ea typeface="+mj-ea"/>
                <a:cs typeface="+mj-cs"/>
              </a:rPr>
              <a:t>);</a:t>
            </a:r>
          </a:p>
          <a:p>
            <a:pPr marL="457200" indent="-457200" algn="just">
              <a:spcBef>
                <a:spcPct val="0"/>
              </a:spcBef>
              <a:buFont typeface="+mj-lt"/>
              <a:buAutoNum type="arabicParenR"/>
            </a:pPr>
            <a:r>
              <a:rPr lang="uk-UA" sz="2000" b="1" dirty="0">
                <a:latin typeface="+mj-lt"/>
                <a:ea typeface="+mj-ea"/>
                <a:cs typeface="+mj-cs"/>
              </a:rPr>
              <a:t>досвід аналогічних вітчизняних та іноземних ОП.</a:t>
            </a: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0913" y="2050217"/>
            <a:ext cx="2410279" cy="1700245"/>
          </a:xfrm>
          <a:prstGeom prst="rect">
            <a:avLst/>
          </a:prstGeom>
        </p:spPr>
      </p:pic>
      <p:pic>
        <p:nvPicPr>
          <p:cNvPr id="7" name="Рисунок 6"/>
          <p:cNvPicPr>
            <a:picLocks noChangeAspect="1"/>
          </p:cNvPicPr>
          <p:nvPr/>
        </p:nvPicPr>
        <p:blipFill rotWithShape="1">
          <a:blip r:embed="rId3">
            <a:extLst>
              <a:ext uri="{28A0092B-C50C-407E-A947-70E740481C1C}">
                <a14:useLocalDpi xmlns:a14="http://schemas.microsoft.com/office/drawing/2010/main" val="0"/>
              </a:ext>
            </a:extLst>
          </a:blip>
          <a:srcRect l="2833" t="2406" r="76322" b="71285"/>
          <a:stretch/>
        </p:blipFill>
        <p:spPr>
          <a:xfrm>
            <a:off x="11083896" y="0"/>
            <a:ext cx="683663" cy="876300"/>
          </a:xfrm>
          <a:prstGeom prst="rect">
            <a:avLst/>
          </a:prstGeom>
        </p:spPr>
      </p:pic>
      <p:sp>
        <p:nvSpPr>
          <p:cNvPr id="8" name="Прямоугольник 7"/>
          <p:cNvSpPr/>
          <p:nvPr/>
        </p:nvSpPr>
        <p:spPr>
          <a:xfrm>
            <a:off x="6469295" y="176540"/>
            <a:ext cx="4706705" cy="523220"/>
          </a:xfrm>
          <a:prstGeom prst="rect">
            <a:avLst/>
          </a:prstGeom>
        </p:spPr>
        <p:txBody>
          <a:bodyPr wrap="square">
            <a:spAutoFit/>
          </a:bodyPr>
          <a:lstStyle/>
          <a:p>
            <a:r>
              <a:rPr lang="uk-UA" sz="2800" b="1" dirty="0">
                <a:solidFill>
                  <a:schemeClr val="bg1"/>
                </a:solidFill>
              </a:rPr>
              <a:t>НУ «Запорізька політехніка»</a:t>
            </a:r>
            <a:endParaRPr lang="ru-RU" sz="2800" dirty="0">
              <a:solidFill>
                <a:schemeClr val="bg1"/>
              </a:solidFill>
            </a:endParaRPr>
          </a:p>
        </p:txBody>
      </p:sp>
      <p:sp>
        <p:nvSpPr>
          <p:cNvPr id="10" name="Номер слайда 9"/>
          <p:cNvSpPr>
            <a:spLocks noGrp="1"/>
          </p:cNvSpPr>
          <p:nvPr>
            <p:ph type="sldNum" sz="quarter" idx="12"/>
          </p:nvPr>
        </p:nvSpPr>
        <p:spPr/>
        <p:txBody>
          <a:bodyPr/>
          <a:lstStyle/>
          <a:p>
            <a:fld id="{9BE267BB-4AD8-4361-8BF1-B2F5492F9099}" type="slidenum">
              <a:rPr lang="ru-RU" smtClean="0"/>
              <a:t>8</a:t>
            </a:fld>
            <a:endParaRPr lang="ru-RU"/>
          </a:p>
        </p:txBody>
      </p:sp>
    </p:spTree>
    <p:extLst>
      <p:ext uri="{BB962C8B-B14F-4D97-AF65-F5344CB8AC3E}">
        <p14:creationId xmlns:p14="http://schemas.microsoft.com/office/powerpoint/2010/main" val="2241192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p:cNvSpPr txBox="1">
            <a:spLocks/>
          </p:cNvSpPr>
          <p:nvPr/>
        </p:nvSpPr>
        <p:spPr>
          <a:xfrm>
            <a:off x="0" y="945555"/>
            <a:ext cx="12192000" cy="59351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uk-UA" sz="3600" b="1" dirty="0">
                <a:solidFill>
                  <a:srgbClr val="C00000"/>
                </a:solidFill>
              </a:rPr>
              <a:t>Критерій 1</a:t>
            </a:r>
            <a:r>
              <a:rPr lang="uk-UA" sz="3600" b="1" dirty="0"/>
              <a:t> Проектування та цілі освітньої програми</a:t>
            </a:r>
            <a:endParaRPr lang="ru-RU" sz="3600" dirty="0"/>
          </a:p>
        </p:txBody>
      </p:sp>
      <p:sp>
        <p:nvSpPr>
          <p:cNvPr id="7" name="Місце для вмісту 2"/>
          <p:cNvSpPr txBox="1">
            <a:spLocks/>
          </p:cNvSpPr>
          <p:nvPr/>
        </p:nvSpPr>
        <p:spPr>
          <a:xfrm>
            <a:off x="0" y="1539073"/>
            <a:ext cx="12039600" cy="1884489"/>
          </a:xfrm>
          <a:prstGeom prst="rect">
            <a:avLst/>
          </a:prstGeom>
        </p:spPr>
        <p:txBody>
          <a:bodyPr vert="horz" lIns="91440" tIns="45720" rIns="91440" bIns="45720" rtlCol="0" anchor="ctr">
            <a:noAutofit/>
          </a:bodyPr>
          <a:lstStyle>
            <a:lvl1pPr marL="3230563" indent="-3230563" algn="just">
              <a:lnSpc>
                <a:spcPct val="114000"/>
              </a:lnSpc>
              <a:spcBef>
                <a:spcPts val="1000"/>
              </a:spcBef>
              <a:buFont typeface="Arial" panose="020B0604020202020204" pitchFamily="34" charset="0"/>
              <a:buNone/>
              <a:defRPr sz="2800" b="1" i="1">
                <a:latin typeface="Times New Roman" panose="02020603050405020304" pitchFamily="18" charset="0"/>
                <a:cs typeface="Times New Roman" panose="02020603050405020304" pitchFamily="18" charset="0"/>
              </a:defRPr>
            </a:lvl1pPr>
            <a:lvl2pPr marL="685800" indent="-228600">
              <a:lnSpc>
                <a:spcPct val="114000"/>
              </a:lnSpc>
              <a:spcBef>
                <a:spcPts val="500"/>
              </a:spcBef>
              <a:buFont typeface="Arial" panose="020B0604020202020204" pitchFamily="34" charset="0"/>
              <a:buChar char="•"/>
              <a:defRPr sz="2800"/>
            </a:lvl2pPr>
            <a:lvl3pPr marL="1143000" indent="-228600">
              <a:lnSpc>
                <a:spcPct val="114000"/>
              </a:lnSpc>
              <a:spcBef>
                <a:spcPts val="500"/>
              </a:spcBef>
              <a:buFont typeface="Arial" panose="020B0604020202020204" pitchFamily="34" charset="0"/>
              <a:buChar char="•"/>
              <a:defRPr sz="2400"/>
            </a:lvl3pPr>
            <a:lvl4pPr marL="1600200" indent="-228600">
              <a:lnSpc>
                <a:spcPct val="114000"/>
              </a:lnSpc>
              <a:spcBef>
                <a:spcPts val="500"/>
              </a:spcBef>
              <a:buFont typeface="Arial" panose="020B0604020202020204" pitchFamily="34" charset="0"/>
              <a:buChar char="•"/>
              <a:defRPr sz="2000"/>
            </a:lvl4pPr>
            <a:lvl5pPr marL="2057400" indent="-228600">
              <a:lnSpc>
                <a:spcPct val="114000"/>
              </a:lnSpc>
              <a:spcBef>
                <a:spcPts val="500"/>
              </a:spcBef>
              <a:buFont typeface="Arial" panose="020B0604020202020204" pitchFamily="34" charset="0"/>
              <a:buChar char="•"/>
              <a:defRPr sz="2000"/>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2957513" indent="-2957513"/>
            <a:r>
              <a:rPr lang="uk-UA" dirty="0" err="1"/>
              <a:t>Підкритерій</a:t>
            </a:r>
            <a:r>
              <a:rPr lang="uk-UA" dirty="0"/>
              <a:t> 1.4 </a:t>
            </a:r>
            <a:r>
              <a:rPr lang="uk-UA" b="0" i="0" dirty="0"/>
              <a:t>Освітня програма дає можливість досягти результатів навчання, визначених стандартом вищої освіти за відповідною спеціальністю та рівнем вищої освіти </a:t>
            </a:r>
            <a:br>
              <a:rPr lang="uk-UA" b="0" i="0" dirty="0"/>
            </a:br>
            <a:r>
              <a:rPr lang="uk-UA" b="0" i="0" dirty="0"/>
              <a:t>(за наявності).</a:t>
            </a:r>
            <a:endParaRPr lang="ru-RU" b="0" i="0" dirty="0"/>
          </a:p>
        </p:txBody>
      </p:sp>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314" y="1991572"/>
            <a:ext cx="2004786" cy="1431990"/>
          </a:xfrm>
          <a:prstGeom prst="rect">
            <a:avLst/>
          </a:prstGeom>
        </p:spPr>
      </p:pic>
      <p:sp>
        <p:nvSpPr>
          <p:cNvPr id="8" name="Прямоугольник 7"/>
          <p:cNvSpPr/>
          <p:nvPr/>
        </p:nvSpPr>
        <p:spPr>
          <a:xfrm>
            <a:off x="0" y="3570514"/>
            <a:ext cx="12192000" cy="3150961"/>
          </a:xfrm>
          <a:prstGeom prst="rect">
            <a:avLst/>
          </a:prstGeom>
          <a:solidFill>
            <a:schemeClr val="accent1">
              <a:lumMod val="20000"/>
              <a:lumOff val="80000"/>
            </a:schemeClr>
          </a:solidFill>
        </p:spPr>
        <p:txBody>
          <a:bodyPr vert="horz" lIns="91440" tIns="45720" rIns="91440" bIns="45720" rtlCol="0" anchor="ctr">
            <a:noAutofit/>
          </a:bodyPr>
          <a:lstStyle/>
          <a:p>
            <a:pPr marL="342900" indent="-342900" algn="just">
              <a:spcBef>
                <a:spcPct val="0"/>
              </a:spcBef>
              <a:buFont typeface="Arial" panose="020B0604020202020204" pitchFamily="34" charset="0"/>
              <a:buChar char="•"/>
            </a:pPr>
            <a:r>
              <a:rPr lang="uk-UA" sz="2000" b="1" dirty="0">
                <a:latin typeface="+mj-lt"/>
                <a:ea typeface="+mj-ea"/>
                <a:cs typeface="+mj-cs"/>
              </a:rPr>
              <a:t>Відповідність ОП стандарту вищої освіти за відповідною спеціальністю та рівнем вищої освіти (</a:t>
            </a:r>
            <a:r>
              <a:rPr lang="uk-UA" sz="2000" i="1" dirty="0">
                <a:latin typeface="+mj-lt"/>
                <a:ea typeface="+mj-ea"/>
                <a:cs typeface="+mj-cs"/>
              </a:rPr>
              <a:t>за його наявності</a:t>
            </a:r>
            <a:r>
              <a:rPr lang="uk-UA" sz="2000" b="1" dirty="0">
                <a:latin typeface="+mj-lt"/>
                <a:ea typeface="+mj-ea"/>
                <a:cs typeface="+mj-cs"/>
              </a:rPr>
              <a:t>).</a:t>
            </a:r>
          </a:p>
          <a:p>
            <a:pPr marL="342900" indent="-342900" algn="just">
              <a:spcBef>
                <a:spcPct val="0"/>
              </a:spcBef>
              <a:buFont typeface="Arial" panose="020B0604020202020204" pitchFamily="34" charset="0"/>
              <a:buChar char="•"/>
            </a:pPr>
            <a:r>
              <a:rPr lang="uk-UA" sz="2000" b="1" dirty="0">
                <a:latin typeface="+mj-lt"/>
                <a:ea typeface="+mj-ea"/>
                <a:cs typeface="+mj-cs"/>
              </a:rPr>
              <a:t>Нормативний зміст підготовки здобувачів вищої освіти </a:t>
            </a:r>
            <a:r>
              <a:rPr lang="uk-UA" sz="2000" b="1" dirty="0" err="1">
                <a:latin typeface="+mj-lt"/>
                <a:ea typeface="+mj-ea"/>
                <a:cs typeface="+mj-cs"/>
              </a:rPr>
              <a:t>формулюється</a:t>
            </a:r>
            <a:r>
              <a:rPr lang="uk-UA" sz="2000" b="1" dirty="0">
                <a:latin typeface="+mj-lt"/>
                <a:ea typeface="+mj-ea"/>
                <a:cs typeface="+mj-cs"/>
              </a:rPr>
              <a:t> у термінах результатів навчання відповідно до п.3 ч.3 статті 10  ЗУ «Про вищу освіту» (</a:t>
            </a:r>
            <a:r>
              <a:rPr lang="uk-UA" sz="2000" i="1" dirty="0">
                <a:latin typeface="+mj-lt"/>
                <a:ea typeface="+mj-ea"/>
                <a:cs typeface="+mj-cs"/>
              </a:rPr>
              <a:t>ОП має забезпечувати всі результаті навчання відповідно до стандарту</a:t>
            </a:r>
            <a:r>
              <a:rPr lang="uk-UA" sz="2000" b="1" dirty="0">
                <a:latin typeface="+mj-lt"/>
                <a:ea typeface="+mj-ea"/>
                <a:cs typeface="+mj-cs"/>
              </a:rPr>
              <a:t>).</a:t>
            </a:r>
          </a:p>
          <a:p>
            <a:pPr marL="342900" indent="-342900" algn="just">
              <a:spcBef>
                <a:spcPct val="0"/>
              </a:spcBef>
              <a:buFont typeface="Arial" panose="020B0604020202020204" pitchFamily="34" charset="0"/>
              <a:buChar char="•"/>
            </a:pPr>
            <a:r>
              <a:rPr lang="uk-UA" sz="2000" b="1" dirty="0">
                <a:latin typeface="+mj-lt"/>
                <a:ea typeface="+mj-ea"/>
                <a:cs typeface="+mj-cs"/>
              </a:rPr>
              <a:t>Програмні результати навчання не вичерпуються тими РН, що їх визначає стандарт. Визначення решти програмних РН є відповідальністю ЗВО з урахуванням вимог, що визначені у </a:t>
            </a:r>
            <a:r>
              <a:rPr lang="uk-UA" sz="2000" b="1" dirty="0" err="1">
                <a:latin typeface="+mj-lt"/>
                <a:ea typeface="+mj-ea"/>
                <a:cs typeface="+mj-cs"/>
              </a:rPr>
              <a:t>підкритеріях</a:t>
            </a:r>
            <a:r>
              <a:rPr lang="uk-UA" sz="2000" b="1" dirty="0">
                <a:latin typeface="+mj-lt"/>
                <a:ea typeface="+mj-ea"/>
                <a:cs typeface="+mj-cs"/>
              </a:rPr>
              <a:t> 1.1–1.3.</a:t>
            </a:r>
          </a:p>
          <a:p>
            <a:pPr marL="342900" indent="-342900" algn="just">
              <a:spcBef>
                <a:spcPct val="0"/>
              </a:spcBef>
              <a:buFont typeface="Arial" panose="020B0604020202020204" pitchFamily="34" charset="0"/>
              <a:buChar char="•"/>
            </a:pPr>
            <a:r>
              <a:rPr lang="uk-UA" sz="2000" b="1" dirty="0">
                <a:latin typeface="+mj-lt"/>
                <a:ea typeface="+mj-ea"/>
                <a:cs typeface="+mj-cs"/>
              </a:rPr>
              <a:t>Якщо за певною спеціальністю та рівнем вищої освіти стандарт вищої освіти відсутній, оцінюється, наскільки визначені закладом програмні РН відповідають дескрипторам Національної рамки кваліфікацій для відповідного кваліфікаційного рівня.</a:t>
            </a:r>
          </a:p>
        </p:txBody>
      </p:sp>
      <p:pic>
        <p:nvPicPr>
          <p:cNvPr id="9" name="Рисунок 8"/>
          <p:cNvPicPr>
            <a:picLocks noChangeAspect="1"/>
          </p:cNvPicPr>
          <p:nvPr/>
        </p:nvPicPr>
        <p:blipFill rotWithShape="1">
          <a:blip r:embed="rId3">
            <a:extLst>
              <a:ext uri="{28A0092B-C50C-407E-A947-70E740481C1C}">
                <a14:useLocalDpi xmlns:a14="http://schemas.microsoft.com/office/drawing/2010/main" val="0"/>
              </a:ext>
            </a:extLst>
          </a:blip>
          <a:srcRect l="2833" t="2406" r="76322" b="71285"/>
          <a:stretch/>
        </p:blipFill>
        <p:spPr>
          <a:xfrm>
            <a:off x="11083896" y="0"/>
            <a:ext cx="683663" cy="876300"/>
          </a:xfrm>
          <a:prstGeom prst="rect">
            <a:avLst/>
          </a:prstGeom>
        </p:spPr>
      </p:pic>
      <p:sp>
        <p:nvSpPr>
          <p:cNvPr id="10" name="Прямоугольник 9"/>
          <p:cNvSpPr/>
          <p:nvPr/>
        </p:nvSpPr>
        <p:spPr>
          <a:xfrm>
            <a:off x="6469295" y="176540"/>
            <a:ext cx="4706705" cy="523220"/>
          </a:xfrm>
          <a:prstGeom prst="rect">
            <a:avLst/>
          </a:prstGeom>
        </p:spPr>
        <p:txBody>
          <a:bodyPr wrap="square">
            <a:spAutoFit/>
          </a:bodyPr>
          <a:lstStyle/>
          <a:p>
            <a:r>
              <a:rPr lang="uk-UA" sz="2800" b="1" dirty="0">
                <a:solidFill>
                  <a:schemeClr val="bg1"/>
                </a:solidFill>
              </a:rPr>
              <a:t>НУ «Запорізька політехніка»</a:t>
            </a:r>
            <a:endParaRPr lang="ru-RU" sz="2800" dirty="0">
              <a:solidFill>
                <a:schemeClr val="bg1"/>
              </a:solidFill>
            </a:endParaRPr>
          </a:p>
        </p:txBody>
      </p:sp>
      <p:sp>
        <p:nvSpPr>
          <p:cNvPr id="3" name="Номер слайда 2"/>
          <p:cNvSpPr>
            <a:spLocks noGrp="1"/>
          </p:cNvSpPr>
          <p:nvPr>
            <p:ph type="sldNum" sz="quarter" idx="12"/>
          </p:nvPr>
        </p:nvSpPr>
        <p:spPr/>
        <p:txBody>
          <a:bodyPr/>
          <a:lstStyle/>
          <a:p>
            <a:fld id="{9BE267BB-4AD8-4361-8BF1-B2F5492F9099}" type="slidenum">
              <a:rPr lang="ru-RU" smtClean="0"/>
              <a:t>9</a:t>
            </a:fld>
            <a:endParaRPr lang="ru-RU"/>
          </a:p>
        </p:txBody>
      </p:sp>
    </p:spTree>
    <p:extLst>
      <p:ext uri="{BB962C8B-B14F-4D97-AF65-F5344CB8AC3E}">
        <p14:creationId xmlns:p14="http://schemas.microsoft.com/office/powerpoint/2010/main" val="231132714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3302</TotalTime>
  <Words>8230</Words>
  <Application>Microsoft Office PowerPoint</Application>
  <PresentationFormat>Широкоэкранный</PresentationFormat>
  <Paragraphs>545</Paragraphs>
  <Slides>55</Slides>
  <Notes>3</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55</vt:i4>
      </vt:variant>
    </vt:vector>
  </HeadingPairs>
  <TitlesOfParts>
    <vt:vector size="63" baseType="lpstr">
      <vt:lpstr>Arial</vt:lpstr>
      <vt:lpstr>Calibri</vt:lpstr>
      <vt:lpstr>Calibri Light</vt:lpstr>
      <vt:lpstr>Roboto</vt:lpstr>
      <vt:lpstr>Tahoma</vt:lpstr>
      <vt:lpstr>Times New Roman</vt:lpstr>
      <vt:lpstr>Wingdings</vt:lpstr>
      <vt:lpstr>Тема Office</vt:lpstr>
      <vt:lpstr>ОРГАНІЗАЦІЙНІ ЗМІНИ У ПРОВАДЖЕННІ ОСВІТНЬОЇ ДІЯЛЬНОСТІ В УНІВЕРСИТЕТІ ВІДПОВІДНО ДО ПОРЯДКУ ПРОВЕДЕННЯ АКРЕДИТАЦІЇ ОСВІТНІХ ПРОГРАМ, ЗА ЯКИМИ ЗДІЙСНЮЄТЬСЯ ПІДГОТОВКА ЗДОБУВАЧІВ ВИЩОЇ ОСВІТИ В НУ «ЗАПОРІЗЬКА ПОЛІТЕХНІКА»</vt:lpstr>
      <vt:lpstr>ПОРЯДОК ПРОВЕДЕННЯ АКРЕДИТАЦІЇ</vt:lpstr>
      <vt:lpstr>Презентация PowerPoint</vt:lpstr>
      <vt:lpstr>Презентация PowerPoint</vt:lpstr>
      <vt:lpstr>Критерій 1 Проектування та цілі освітньої програми</vt:lpstr>
      <vt:lpstr>Критерій 1 Проектування та цілі освітньої програми</vt:lpstr>
      <vt:lpstr>Презентация PowerPoint</vt:lpstr>
      <vt:lpstr>Презентация PowerPoint</vt:lpstr>
      <vt:lpstr>Презентация PowerPoint</vt:lpstr>
      <vt:lpstr>Критерій 2 Структура та зміст ОП</vt:lpstr>
      <vt:lpstr>Критерій 2 Структура та зміст ОП</vt:lpstr>
      <vt:lpstr>Критерій 2 Структура та зміст ОП</vt:lpstr>
      <vt:lpstr>Критерій 2 Структура та зміст ОП</vt:lpstr>
      <vt:lpstr>Критерій 2 Структура та зміст ОП</vt:lpstr>
      <vt:lpstr>Процедури мають включати: </vt:lpstr>
      <vt:lpstr>Презентация PowerPoint</vt:lpstr>
      <vt:lpstr>Презентация PowerPoint</vt:lpstr>
      <vt:lpstr>Презентация PowerPoint</vt:lpstr>
      <vt:lpstr>Презентация PowerPoint</vt:lpstr>
      <vt:lpstr>Презентация PowerPoint</vt:lpstr>
      <vt:lpstr>Критерій 3 Доступ до освітньої програми та визнання результатів навчання.</vt:lpstr>
      <vt:lpstr>Критерій 3 Доступ до освітньої програми та визнання результатів навчання.</vt:lpstr>
      <vt:lpstr>Критерій 3 Доступ до освітньої програми та визнання результатів навчання.</vt:lpstr>
      <vt:lpstr>Критерій 3 Доступ до освітньої програми та визнання результатів навчання.</vt:lpstr>
      <vt:lpstr>Критерій 4 Навчання і викладання за освітньою програмою</vt:lpstr>
      <vt:lpstr>Матриця спів-відношення результатів навчання, освітніх компонентів, методів навчання, форм оцінювання  (Таблиця №3 у Відомостях про самооцінювання):</vt:lpstr>
      <vt:lpstr>Презентация PowerPoint</vt:lpstr>
      <vt:lpstr>Критерій 5 Контрольні заходи, оцінювання здобувачів вищої освіти та академічна доброчесність.</vt:lpstr>
      <vt:lpstr>Критерій 5 Контрольні заходи, оцінювання здобувачів вищої освіти та академічна доброчесність.</vt:lpstr>
      <vt:lpstr>Критерій 5 Контрольні заходи, оцінювання здобувачів вищої освіти та академічна доброчесність.</vt:lpstr>
      <vt:lpstr>Критерій 5 Контрольні заходи, оцінювання здобувачів вищої освіти та академічна доброчесність.</vt:lpstr>
      <vt:lpstr>Критерій 5 Контрольні заходи, оцінювання здобувачів вищої освіти та академічна доброчесність.</vt:lpstr>
      <vt:lpstr>Презентация PowerPoint</vt:lpstr>
      <vt:lpstr>Критерій 6 Людські ресурси</vt:lpstr>
      <vt:lpstr>Критерій 6 Людські ресурси</vt:lpstr>
      <vt:lpstr>Критерій 6 Людські ресурси</vt:lpstr>
      <vt:lpstr>Критерій 6 Людські ресурси</vt:lpstr>
      <vt:lpstr>Критерій 6 Людські ресурси</vt:lpstr>
      <vt:lpstr>Критерій 6 Людські ресурси</vt:lpstr>
      <vt:lpstr>Критерій 7 Освітнє середовище та матеріальні ресурси</vt:lpstr>
      <vt:lpstr>Критерій 7 Освітнє середовище та матеріальні ресурси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Галузеві експертні ради Національного агентства із забезпечення якості вищої освіти</dc:title>
  <dc:creator>AvrorA_1977 AvrorA_1977;Kateryna Kunytska</dc:creator>
  <cp:keywords>Відповідність критеріям акредитації</cp:keywords>
  <cp:lastModifiedBy>user</cp:lastModifiedBy>
  <cp:revision>422</cp:revision>
  <dcterms:created xsi:type="dcterms:W3CDTF">2019-05-28T19:37:55Z</dcterms:created>
  <dcterms:modified xsi:type="dcterms:W3CDTF">2019-12-19T12:15:45Z</dcterms:modified>
</cp:coreProperties>
</file>