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32807372476824E-2"/>
          <c:y val="4.9105299027216352E-2"/>
          <c:w val="0.9473671887696592"/>
          <c:h val="0.82485110441588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80-4D7A-92A6-F64B8EB34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80-4D7A-92A6-F64B8EB34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ІФФ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80-4D7A-92A6-F64B8EB340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80-4D7A-92A6-F64B8EB340E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ФБАД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80-4D7A-92A6-F64B8EB340E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ФРЕТ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80-4D7A-92A6-F64B8EB340E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ФКНТ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880-4D7A-92A6-F64B8EB340E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ФЕУ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880-4D7A-92A6-F64B8EB340EC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ГФ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880-4D7A-92A6-F64B8EB340EC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ФУФКС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80-4D7A-92A6-F64B8EB340EC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ФМТЕ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880-4D7A-92A6-F64B8EB340EC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ЮФ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880-4D7A-92A6-F64B8EB340EC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ФСН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880-4D7A-92A6-F64B8EB34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12992"/>
        <c:axId val="99014528"/>
      </c:barChart>
      <c:catAx>
        <c:axId val="9901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uk-UA"/>
          </a:p>
        </c:txPr>
        <c:crossAx val="99014528"/>
        <c:crosses val="autoZero"/>
        <c:auto val="1"/>
        <c:lblAlgn val="ctr"/>
        <c:lblOffset val="100"/>
        <c:noMultiLvlLbl val="0"/>
      </c:catAx>
      <c:valAx>
        <c:axId val="9901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012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32807372476824E-2"/>
          <c:y val="4.9105299027216352E-2"/>
          <c:w val="0.9473671887696592"/>
          <c:h val="0.82485110441588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олімпіад з дисциплін / напрямів / спеціальностей (спеціалізацій), проведених на факультетах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80-4D7A-92A6-F64B8EB34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олімпіад з дисциплін / напрямів / спеціальностей (спеціалізацій), проведених на факультетах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80-4D7A-92A6-F64B8EB34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ІФФ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олімпіад з дисциплін / напрямів / спеціальностей (спеціалізацій), проведених на факультетах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80-4D7A-92A6-F64B8EB340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олімпіад з дисциплін / напрямів / спеціальностей (спеціалізацій), проведених на факультетах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80-4D7A-92A6-F64B8EB340E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ФБАД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олімпіад з дисциплін / напрямів / спеціальностей (спеціалізацій), проведених на факультетах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80-4D7A-92A6-F64B8EB340E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ФРЕТ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олімпіад з дисциплін / напрямів / спеціальностей (спеціалізацій), проведених на факультетах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80-4D7A-92A6-F64B8EB340E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ФКНТ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Кількість олімпіад з дисциплін / напрямів / спеціальностей (спеціалізацій), проведених на факультетах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880-4D7A-92A6-F64B8EB340E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ФЕУ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олімпіад з дисциплін / напрямів / спеціальностей (спеціалізацій), проведених на факультетах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880-4D7A-92A6-F64B8EB340EC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ГФ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олімпіад з дисциплін / напрямів / спеціальностей (спеціалізацій), проведених на факультетах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880-4D7A-92A6-F64B8EB340EC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ФУФКС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олімпіад з дисциплін / напрямів / спеціальностей (спеціалізацій), проведених на факультетах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80-4D7A-92A6-F64B8EB340EC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ФМТЕ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олімпіад з дисциплін / напрямів / спеціальностей (спеціалізацій), проведених на факультетах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880-4D7A-92A6-F64B8EB340EC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ЮФ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олімпіад з дисциплін / напрямів / спеціальностей (спеціалізацій), проведених на факультетах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880-4D7A-92A6-F64B8EB340EC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ФСН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олімпіад з дисциплін / напрямів / спеціальностей (спеціалізацій), проведених на факультетах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880-4D7A-92A6-F64B8EB34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9456"/>
        <c:axId val="4740992"/>
      </c:barChart>
      <c:catAx>
        <c:axId val="473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uk-UA"/>
          </a:p>
        </c:txPr>
        <c:crossAx val="4740992"/>
        <c:crosses val="autoZero"/>
        <c:auto val="1"/>
        <c:lblAlgn val="ctr"/>
        <c:lblOffset val="100"/>
        <c:noMultiLvlLbl val="0"/>
      </c:catAx>
      <c:valAx>
        <c:axId val="474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39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76284361425406E-2"/>
          <c:y val="5.228621314178386E-2"/>
          <c:w val="0.9473671887696592"/>
          <c:h val="0.82485110441588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80-4D7A-92A6-F64B8EB34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80-4D7A-92A6-F64B8EB34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ІФФ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80-4D7A-92A6-F64B8EB340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80-4D7A-92A6-F64B8EB340E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ФБАД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80-4D7A-92A6-F64B8EB340E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ФРЕТ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80-4D7A-92A6-F64B8EB340E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ФКНТ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880-4D7A-92A6-F64B8EB340E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ФЕУ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880-4D7A-92A6-F64B8EB340EC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ГФ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880-4D7A-92A6-F64B8EB340EC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ФУФКС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80-4D7A-92A6-F64B8EB340EC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ФМТЕ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880-4D7A-92A6-F64B8EB340EC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ЮФ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880-4D7A-92A6-F64B8EB340EC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ФСН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880-4D7A-92A6-F64B8EB34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05984"/>
        <c:axId val="34111872"/>
      </c:barChart>
      <c:catAx>
        <c:axId val="3410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uk-UA"/>
          </a:p>
        </c:txPr>
        <c:crossAx val="34111872"/>
        <c:crosses val="autoZero"/>
        <c:auto val="1"/>
        <c:lblAlgn val="ctr"/>
        <c:lblOffset val="100"/>
        <c:noMultiLvlLbl val="0"/>
      </c:catAx>
      <c:valAx>
        <c:axId val="3411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10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32811230340797E-2"/>
          <c:y val="5.228621314178386E-2"/>
          <c:w val="0.9473671887696592"/>
          <c:h val="0.82485110441588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80-4D7A-92A6-F64B8EB34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80-4D7A-92A6-F64B8EB34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ІФФ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80-4D7A-92A6-F64B8EB340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80-4D7A-92A6-F64B8EB340E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ФБАД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80-4D7A-92A6-F64B8EB340E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ФРЕТ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80-4D7A-92A6-F64B8EB340E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ФКНТ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880-4D7A-92A6-F64B8EB340E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ФЕУ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880-4D7A-92A6-F64B8EB340EC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ГФ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880-4D7A-92A6-F64B8EB340EC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ФУФКС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80-4D7A-92A6-F64B8EB340EC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ФМТЕ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880-4D7A-92A6-F64B8EB340EC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ЮФ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880-4D7A-92A6-F64B8EB340EC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ФСН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робіт, підготовлених на факультетах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880-4D7A-92A6-F64B8EB34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65984"/>
        <c:axId val="36267904"/>
      </c:barChart>
      <c:catAx>
        <c:axId val="3626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uk-UA"/>
          </a:p>
        </c:txPr>
        <c:crossAx val="36267904"/>
        <c:crosses val="autoZero"/>
        <c:auto val="1"/>
        <c:lblAlgn val="ctr"/>
        <c:lblOffset val="100"/>
        <c:noMultiLvlLbl val="0"/>
      </c:catAx>
      <c:valAx>
        <c:axId val="3626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6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0.34711</cdr:x>
      <cdr:y>0.35801</cdr:y>
    </cdr:from>
    <cdr:to>
      <cdr:x>0.43955</cdr:x>
      <cdr:y>0.50229</cdr:y>
    </cdr:to>
    <cdr:sp macro="" textlink="">
      <cdr:nvSpPr>
        <cdr:cNvPr id="2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024336" y="1429365"/>
          <a:ext cx="805427" cy="57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  <a:t>ФБАД</a:t>
          </a:r>
          <a:b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</a:br>
          <a:r>
            <a:rPr lang="uk-UA" sz="16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  <a:t>12</a:t>
          </a:r>
          <a:endParaRPr lang="ru-RU" sz="16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itchFamily="34" charset="-128"/>
            <a:ea typeface="Meiryo UI" pitchFamily="34" charset="-128"/>
            <a:cs typeface="Meiryo UI" pitchFamily="34" charset="-128"/>
          </a:endParaRPr>
        </a:p>
      </cdr:txBody>
    </cdr:sp>
  </cdr:relSizeAnchor>
  <cdr:relSizeAnchor xmlns:cdr="http://schemas.openxmlformats.org/drawingml/2006/chartDrawing">
    <cdr:from>
      <cdr:x>0.41757</cdr:x>
      <cdr:y>0.33045</cdr:y>
    </cdr:from>
    <cdr:to>
      <cdr:x>0.5016</cdr:x>
      <cdr:y>0.49236</cdr:y>
    </cdr:to>
    <cdr:sp macro="" textlink="">
      <cdr:nvSpPr>
        <cdr:cNvPr id="3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638246" y="1319342"/>
          <a:ext cx="732151" cy="646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  <a:t>ФРЕТ</a:t>
          </a:r>
          <a:b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</a:br>
          <a:r>
            <a:rPr lang="uk-UA" sz="16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  <a:t>13</a:t>
          </a:r>
          <a:endParaRPr lang="ru-RU" sz="16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itchFamily="34" charset="-128"/>
            <a:ea typeface="Meiryo UI" pitchFamily="34" charset="-128"/>
            <a:cs typeface="Meiryo UI" pitchFamily="34" charset="-128"/>
          </a:endParaRPr>
        </a:p>
      </cdr:txBody>
    </cdr:sp>
  </cdr:relSizeAnchor>
  <cdr:relSizeAnchor xmlns:cdr="http://schemas.openxmlformats.org/drawingml/2006/chartDrawing">
    <cdr:from>
      <cdr:x>0.48057</cdr:x>
      <cdr:y>0.54162</cdr:y>
    </cdr:from>
    <cdr:to>
      <cdr:x>0.56799</cdr:x>
      <cdr:y>0.70357</cdr:y>
    </cdr:to>
    <cdr:sp macro="" textlink="">
      <cdr:nvSpPr>
        <cdr:cNvPr id="4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187176" y="2162452"/>
          <a:ext cx="761688" cy="646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ФКНТ</a:t>
          </a:r>
          <a:b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8</a:t>
          </a:r>
          <a:endParaRPr lang="ru-RU" sz="16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0.55372</cdr:x>
      <cdr:y>0.20607</cdr:y>
    </cdr:from>
    <cdr:to>
      <cdr:x>0.62931</cdr:x>
      <cdr:y>0.36839</cdr:y>
    </cdr:to>
    <cdr:sp macro="" textlink="">
      <cdr:nvSpPr>
        <cdr:cNvPr id="5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824536" y="822759"/>
          <a:ext cx="658613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ФЕУ</a:t>
          </a:r>
          <a:b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sz="1600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16</a:t>
          </a:r>
          <a:endParaRPr lang="ru-RU" sz="16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0.62426</cdr:x>
      <cdr:y>0.46306</cdr:y>
    </cdr:from>
    <cdr:to>
      <cdr:x>0.68587</cdr:x>
      <cdr:y>0.60698</cdr:y>
    </cdr:to>
    <cdr:sp macro="" textlink="">
      <cdr:nvSpPr>
        <cdr:cNvPr id="6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439144" y="1848786"/>
          <a:ext cx="536806" cy="574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ГФ</a:t>
          </a:r>
          <a:b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10</a:t>
          </a:r>
          <a:endParaRPr lang="ru-RU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0.66942</cdr:x>
      <cdr:y>0.49483</cdr:y>
    </cdr:from>
    <cdr:to>
      <cdr:x>0.77026</cdr:x>
      <cdr:y>0.65907</cdr:y>
    </cdr:to>
    <cdr:sp macro="" textlink="">
      <cdr:nvSpPr>
        <cdr:cNvPr id="7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832648" y="1975642"/>
          <a:ext cx="878616" cy="65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ФУФКС</a:t>
          </a:r>
          <a:b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9</a:t>
          </a:r>
        </a:p>
        <a:p xmlns:a="http://schemas.openxmlformats.org/drawingml/2006/main">
          <a:pPr algn="ctr"/>
          <a:endParaRPr lang="ru-RU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0.7438</cdr:x>
      <cdr:y>0.13508</cdr:y>
    </cdr:from>
    <cdr:to>
      <cdr:x>0.82506</cdr:x>
      <cdr:y>0.27936</cdr:y>
    </cdr:to>
    <cdr:sp macro="" textlink="">
      <cdr:nvSpPr>
        <cdr:cNvPr id="8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480720" y="539334"/>
          <a:ext cx="708016" cy="576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ФМТЕ</a:t>
          </a:r>
          <a: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/>
          </a:r>
          <a:b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18</a:t>
          </a:r>
          <a:endParaRPr lang="ru-RU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0.81622</cdr:x>
      <cdr:y>0.46031</cdr:y>
    </cdr:from>
    <cdr:to>
      <cdr:x>0.88345</cdr:x>
      <cdr:y>0.62263</cdr:y>
    </cdr:to>
    <cdr:sp macro="" textlink="">
      <cdr:nvSpPr>
        <cdr:cNvPr id="10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111684" y="1837817"/>
          <a:ext cx="585773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ЮФ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10</a:t>
          </a:r>
          <a:endParaRPr lang="ru-RU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0.8843</cdr:x>
      <cdr:y>0.72123</cdr:y>
    </cdr:from>
    <cdr:to>
      <cdr:x>0.95993</cdr:x>
      <cdr:y>0.86592</cdr:y>
    </cdr:to>
    <cdr:sp macro="" textlink="">
      <cdr:nvSpPr>
        <cdr:cNvPr id="11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704856" y="2879576"/>
          <a:ext cx="658962" cy="577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ФСН</a:t>
          </a:r>
          <a:b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2</a:t>
          </a:r>
          <a:endParaRPr lang="ru-RU" sz="16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0.34711</cdr:x>
      <cdr:y>0.61221</cdr:y>
    </cdr:from>
    <cdr:to>
      <cdr:x>0.43955</cdr:x>
      <cdr:y>0.75649</cdr:y>
    </cdr:to>
    <cdr:sp macro="" textlink="">
      <cdr:nvSpPr>
        <cdr:cNvPr id="2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024336" y="2444275"/>
          <a:ext cx="805427" cy="57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  <a:t>ФБАД</a:t>
          </a:r>
          <a:b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</a:br>
          <a: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  <a:t>4</a:t>
          </a:r>
          <a:endParaRPr lang="ru-RU" sz="16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itchFamily="34" charset="-128"/>
            <a:ea typeface="Meiryo UI" pitchFamily="34" charset="-128"/>
            <a:cs typeface="Meiryo UI" pitchFamily="34" charset="-128"/>
          </a:endParaRPr>
        </a:p>
      </cdr:txBody>
    </cdr:sp>
  </cdr:relSizeAnchor>
  <cdr:relSizeAnchor xmlns:cdr="http://schemas.openxmlformats.org/drawingml/2006/chartDrawing">
    <cdr:from>
      <cdr:x>0.41756</cdr:x>
      <cdr:y>0.65123</cdr:y>
    </cdr:from>
    <cdr:to>
      <cdr:x>0.50159</cdr:x>
      <cdr:y>0.81314</cdr:y>
    </cdr:to>
    <cdr:sp macro="" textlink="">
      <cdr:nvSpPr>
        <cdr:cNvPr id="3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638225" y="2600089"/>
          <a:ext cx="732151" cy="646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  <a:t>ФРЕТ</a:t>
          </a:r>
          <a:b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</a:br>
          <a:r>
            <a:rPr lang="uk-UA" sz="16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  <a:t>3</a:t>
          </a:r>
          <a:endParaRPr lang="ru-RU" sz="16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itchFamily="34" charset="-128"/>
            <a:ea typeface="Meiryo UI" pitchFamily="34" charset="-128"/>
            <a:cs typeface="Meiryo UI" pitchFamily="34" charset="-128"/>
          </a:endParaRPr>
        </a:p>
      </cdr:txBody>
    </cdr:sp>
  </cdr:relSizeAnchor>
  <cdr:relSizeAnchor xmlns:cdr="http://schemas.openxmlformats.org/drawingml/2006/chartDrawing">
    <cdr:from>
      <cdr:x>0.48253</cdr:x>
      <cdr:y>0.47099</cdr:y>
    </cdr:from>
    <cdr:to>
      <cdr:x>0.56995</cdr:x>
      <cdr:y>0.63294</cdr:y>
    </cdr:to>
    <cdr:sp macro="" textlink="">
      <cdr:nvSpPr>
        <cdr:cNvPr id="4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204283" y="1880441"/>
          <a:ext cx="761688" cy="646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ФКНТ</a:t>
          </a:r>
          <a:b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sz="16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7</a:t>
          </a:r>
          <a:endParaRPr lang="ru-RU" sz="16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0.55176</cdr:x>
      <cdr:y>0.37088</cdr:y>
    </cdr:from>
    <cdr:to>
      <cdr:x>0.62735</cdr:x>
      <cdr:y>0.5332</cdr:y>
    </cdr:to>
    <cdr:sp macro="" textlink="">
      <cdr:nvSpPr>
        <cdr:cNvPr id="5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807454" y="1480773"/>
          <a:ext cx="658613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ФЕУ</a:t>
          </a:r>
          <a:b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sz="1600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9</a:t>
          </a:r>
          <a:endParaRPr lang="ru-RU" sz="16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0.62426</cdr:x>
      <cdr:y>0.46306</cdr:y>
    </cdr:from>
    <cdr:to>
      <cdr:x>0.68587</cdr:x>
      <cdr:y>0.60698</cdr:y>
    </cdr:to>
    <cdr:sp macro="" textlink="">
      <cdr:nvSpPr>
        <cdr:cNvPr id="6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439144" y="1848786"/>
          <a:ext cx="536806" cy="574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ГФ</a:t>
          </a:r>
          <a:b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7</a:t>
          </a:r>
          <a:endParaRPr lang="ru-RU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0.6704</cdr:x>
      <cdr:y>0.65322</cdr:y>
    </cdr:from>
    <cdr:to>
      <cdr:x>0.77124</cdr:x>
      <cdr:y>0.81746</cdr:y>
    </cdr:to>
    <cdr:sp macro="" textlink="">
      <cdr:nvSpPr>
        <cdr:cNvPr id="7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841181" y="2608029"/>
          <a:ext cx="878616" cy="65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ФУФКС</a:t>
          </a:r>
          <a:b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sz="1600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3</a:t>
          </a:r>
          <a:endParaRPr lang="uk-UA" sz="16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  <a:p xmlns:a="http://schemas.openxmlformats.org/drawingml/2006/main">
          <a:pPr algn="ctr"/>
          <a:endParaRPr lang="ru-RU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0.74282</cdr:x>
      <cdr:y>0.69159</cdr:y>
    </cdr:from>
    <cdr:to>
      <cdr:x>0.82408</cdr:x>
      <cdr:y>0.83587</cdr:y>
    </cdr:to>
    <cdr:sp macro="" textlink="">
      <cdr:nvSpPr>
        <cdr:cNvPr id="8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472159" y="2761222"/>
          <a:ext cx="708015" cy="57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ФМТЕ</a:t>
          </a:r>
          <a: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/>
          </a:r>
          <a:b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2</a:t>
          </a:r>
          <a:endParaRPr lang="ru-RU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0.81818</cdr:x>
      <cdr:y>0.67446</cdr:y>
    </cdr:from>
    <cdr:to>
      <cdr:x>0.88541</cdr:x>
      <cdr:y>0.83678</cdr:y>
    </cdr:to>
    <cdr:sp macro="" textlink="">
      <cdr:nvSpPr>
        <cdr:cNvPr id="10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128792" y="2692831"/>
          <a:ext cx="585773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ЮФ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3</a:t>
          </a:r>
          <a:endParaRPr lang="ru-RU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0.87645</cdr:x>
      <cdr:y>0.46224</cdr:y>
    </cdr:from>
    <cdr:to>
      <cdr:x>0.95208</cdr:x>
      <cdr:y>0.60693</cdr:y>
    </cdr:to>
    <cdr:sp macro="" textlink="">
      <cdr:nvSpPr>
        <cdr:cNvPr id="11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636511" y="1845515"/>
          <a:ext cx="658961" cy="577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ФСН</a:t>
          </a:r>
          <a:b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sz="1600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7</a:t>
          </a:r>
          <a:endParaRPr lang="ru-RU" sz="16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0.34711</cdr:x>
      <cdr:y>0.21606</cdr:y>
    </cdr:from>
    <cdr:to>
      <cdr:x>0.43955</cdr:x>
      <cdr:y>0.36034</cdr:y>
    </cdr:to>
    <cdr:sp macro="" textlink="">
      <cdr:nvSpPr>
        <cdr:cNvPr id="2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024358" y="862622"/>
          <a:ext cx="805427" cy="57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  <a:t>ФБАД</a:t>
          </a:r>
          <a:b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</a:br>
          <a:r>
            <a:rPr lang="uk-UA" sz="16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  <a:t>32</a:t>
          </a:r>
          <a:endParaRPr lang="ru-RU" sz="16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itchFamily="34" charset="-128"/>
            <a:ea typeface="Meiryo UI" pitchFamily="34" charset="-128"/>
            <a:cs typeface="Meiryo UI" pitchFamily="34" charset="-128"/>
          </a:endParaRPr>
        </a:p>
      </cdr:txBody>
    </cdr:sp>
  </cdr:relSizeAnchor>
  <cdr:relSizeAnchor xmlns:cdr="http://schemas.openxmlformats.org/drawingml/2006/chartDrawing">
    <cdr:from>
      <cdr:x>0.41723</cdr:x>
      <cdr:y>0.71264</cdr:y>
    </cdr:from>
    <cdr:to>
      <cdr:x>0.50126</cdr:x>
      <cdr:y>0.87455</cdr:y>
    </cdr:to>
    <cdr:sp macro="" textlink="">
      <cdr:nvSpPr>
        <cdr:cNvPr id="3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635337" y="2845242"/>
          <a:ext cx="732151" cy="646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  <a:t>ФРЕТ</a:t>
          </a:r>
          <a:b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</a:br>
          <a:r>
            <a:rPr lang="uk-UA" sz="16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  <a:t>7</a:t>
          </a:r>
          <a:endParaRPr lang="ru-RU" sz="16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itchFamily="34" charset="-128"/>
            <a:ea typeface="Meiryo UI" pitchFamily="34" charset="-128"/>
            <a:cs typeface="Meiryo UI" pitchFamily="34" charset="-128"/>
          </a:endParaRPr>
        </a:p>
      </cdr:txBody>
    </cdr:sp>
  </cdr:relSizeAnchor>
  <cdr:relSizeAnchor xmlns:cdr="http://schemas.openxmlformats.org/drawingml/2006/chartDrawing">
    <cdr:from>
      <cdr:x>0.47969</cdr:x>
      <cdr:y>0.52051</cdr:y>
    </cdr:from>
    <cdr:to>
      <cdr:x>0.56711</cdr:x>
      <cdr:y>0.68246</cdr:y>
    </cdr:to>
    <cdr:sp macro="" textlink="">
      <cdr:nvSpPr>
        <cdr:cNvPr id="4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179555" y="2078165"/>
          <a:ext cx="761688" cy="646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ФКНТ</a:t>
          </a:r>
          <a:b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sz="16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17</a:t>
          </a:r>
          <a:endParaRPr lang="ru-RU" sz="16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0.55176</cdr:x>
      <cdr:y>0.45135</cdr:y>
    </cdr:from>
    <cdr:to>
      <cdr:x>0.62735</cdr:x>
      <cdr:y>0.61367</cdr:y>
    </cdr:to>
    <cdr:sp macro="" textlink="">
      <cdr:nvSpPr>
        <cdr:cNvPr id="5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807467" y="1802038"/>
          <a:ext cx="658613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ФЕУ</a:t>
          </a:r>
          <a:b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sz="1600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20</a:t>
          </a:r>
          <a:endParaRPr lang="ru-RU" sz="16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0.62426</cdr:x>
      <cdr:y>0.61162</cdr:y>
    </cdr:from>
    <cdr:to>
      <cdr:x>0.68587</cdr:x>
      <cdr:y>0.75554</cdr:y>
    </cdr:to>
    <cdr:sp macro="" textlink="">
      <cdr:nvSpPr>
        <cdr:cNvPr id="6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439157" y="2441921"/>
          <a:ext cx="536806" cy="574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ГФ</a:t>
          </a:r>
          <a:b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13</a:t>
          </a:r>
          <a:endParaRPr lang="ru-RU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0.6704</cdr:x>
      <cdr:y>0.65322</cdr:y>
    </cdr:from>
    <cdr:to>
      <cdr:x>0.77124</cdr:x>
      <cdr:y>0.81746</cdr:y>
    </cdr:to>
    <cdr:sp macro="" textlink="">
      <cdr:nvSpPr>
        <cdr:cNvPr id="7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841181" y="2608029"/>
          <a:ext cx="878616" cy="65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ФУФКС</a:t>
          </a:r>
          <a:b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sz="1600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11</a:t>
          </a:r>
          <a:endParaRPr lang="uk-UA" sz="16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  <a:p xmlns:a="http://schemas.openxmlformats.org/drawingml/2006/main">
          <a:pPr algn="ctr"/>
          <a:endParaRPr lang="ru-RU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0.74566</cdr:x>
      <cdr:y>0.66064</cdr:y>
    </cdr:from>
    <cdr:to>
      <cdr:x>0.82692</cdr:x>
      <cdr:y>0.80492</cdr:y>
    </cdr:to>
    <cdr:sp macro="" textlink="">
      <cdr:nvSpPr>
        <cdr:cNvPr id="8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496881" y="2637649"/>
          <a:ext cx="708016" cy="57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ФМТЕ</a:t>
          </a:r>
          <a: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/>
          </a:r>
          <a:b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10</a:t>
          </a:r>
          <a:endParaRPr lang="ru-RU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0.81818</cdr:x>
      <cdr:y>0.53828</cdr:y>
    </cdr:from>
    <cdr:to>
      <cdr:x>0.88541</cdr:x>
      <cdr:y>0.7006</cdr:y>
    </cdr:to>
    <cdr:sp macro="" textlink="">
      <cdr:nvSpPr>
        <cdr:cNvPr id="10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128776" y="2149127"/>
          <a:ext cx="585773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ЮФ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16</a:t>
          </a:r>
          <a:endParaRPr lang="ru-RU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0.87929</cdr:x>
      <cdr:y>0.41891</cdr:y>
    </cdr:from>
    <cdr:to>
      <cdr:x>0.95492</cdr:x>
      <cdr:y>0.5636</cdr:y>
    </cdr:to>
    <cdr:sp macro="" textlink="">
      <cdr:nvSpPr>
        <cdr:cNvPr id="11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661194" y="1672527"/>
          <a:ext cx="658962" cy="577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ФСН</a:t>
          </a:r>
          <a:b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sz="1600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22</a:t>
          </a:r>
          <a:endParaRPr lang="ru-RU" sz="16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0.34711</cdr:x>
      <cdr:y>0.3624</cdr:y>
    </cdr:from>
    <cdr:to>
      <cdr:x>0.43955</cdr:x>
      <cdr:y>0.50668</cdr:y>
    </cdr:to>
    <cdr:sp macro="" textlink="">
      <cdr:nvSpPr>
        <cdr:cNvPr id="2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024336" y="1446894"/>
          <a:ext cx="805427" cy="57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  <a:t>ФБАД</a:t>
          </a:r>
          <a:b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</a:br>
          <a:r>
            <a:rPr lang="uk-UA" sz="16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  <a:t>5</a:t>
          </a:r>
          <a:endParaRPr lang="ru-RU" sz="16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itchFamily="34" charset="-128"/>
            <a:ea typeface="Meiryo UI" pitchFamily="34" charset="-128"/>
            <a:cs typeface="Meiryo UI" pitchFamily="34" charset="-128"/>
          </a:endParaRPr>
        </a:p>
      </cdr:txBody>
    </cdr:sp>
  </cdr:relSizeAnchor>
  <cdr:relSizeAnchor xmlns:cdr="http://schemas.openxmlformats.org/drawingml/2006/chartDrawing">
    <cdr:from>
      <cdr:x>0.41322</cdr:x>
      <cdr:y>0.57021</cdr:y>
    </cdr:from>
    <cdr:to>
      <cdr:x>0.49725</cdr:x>
      <cdr:y>0.73212</cdr:y>
    </cdr:to>
    <cdr:sp macro="" textlink="">
      <cdr:nvSpPr>
        <cdr:cNvPr id="3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600400" y="2276614"/>
          <a:ext cx="732150" cy="646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  <a:t>ФРЕТ</a:t>
          </a:r>
          <a:b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</a:br>
          <a:r>
            <a:rPr lang="uk-UA" sz="16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rPr>
            <a:t>3</a:t>
          </a:r>
          <a:endParaRPr lang="ru-RU" sz="16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itchFamily="34" charset="-128"/>
            <a:ea typeface="Meiryo UI" pitchFamily="34" charset="-128"/>
            <a:cs typeface="Meiryo UI" pitchFamily="34" charset="-128"/>
          </a:endParaRPr>
        </a:p>
      </cdr:txBody>
    </cdr:sp>
  </cdr:relSizeAnchor>
  <cdr:relSizeAnchor xmlns:cdr="http://schemas.openxmlformats.org/drawingml/2006/chartDrawing">
    <cdr:from>
      <cdr:x>0.47934</cdr:x>
      <cdr:y>0.57017</cdr:y>
    </cdr:from>
    <cdr:to>
      <cdr:x>0.56676</cdr:x>
      <cdr:y>0.73212</cdr:y>
    </cdr:to>
    <cdr:sp macro="" textlink="">
      <cdr:nvSpPr>
        <cdr:cNvPr id="4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176464" y="2276454"/>
          <a:ext cx="761687" cy="646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ФКНТ</a:t>
          </a:r>
          <a:br>
            <a:rPr lang="uk-UA" sz="16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sz="1600" i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3</a:t>
          </a:r>
          <a:endParaRPr lang="ru-RU" sz="16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0.55372</cdr:x>
      <cdr:y>0.15499</cdr:y>
    </cdr:from>
    <cdr:to>
      <cdr:x>0.62931</cdr:x>
      <cdr:y>0.31731</cdr:y>
    </cdr:to>
    <cdr:sp macro="" textlink="">
      <cdr:nvSpPr>
        <cdr:cNvPr id="5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824536" y="618794"/>
          <a:ext cx="658613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ФЕУ</a:t>
          </a:r>
          <a:b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sz="1600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7</a:t>
          </a:r>
          <a:endParaRPr lang="ru-RU" sz="16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0.6281</cdr:x>
      <cdr:y>0.63049</cdr:y>
    </cdr:from>
    <cdr:to>
      <cdr:x>0.68971</cdr:x>
      <cdr:y>0.77441</cdr:y>
    </cdr:to>
    <cdr:sp macro="" textlink="">
      <cdr:nvSpPr>
        <cdr:cNvPr id="6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472608" y="2517267"/>
          <a:ext cx="536806" cy="574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ГФ</a:t>
          </a:r>
          <a:b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1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0.66942</cdr:x>
      <cdr:y>0.72174</cdr:y>
    </cdr:from>
    <cdr:to>
      <cdr:x>0.77026</cdr:x>
      <cdr:y>0.88598</cdr:y>
    </cdr:to>
    <cdr:sp macro="" textlink="">
      <cdr:nvSpPr>
        <cdr:cNvPr id="7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832648" y="2881585"/>
          <a:ext cx="878615" cy="65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ФУФКС</a:t>
          </a:r>
          <a:b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sz="1600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0</a:t>
          </a:r>
          <a:endParaRPr lang="uk-UA" sz="16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  <a:p xmlns:a="http://schemas.openxmlformats.org/drawingml/2006/main">
          <a:pPr algn="ctr"/>
          <a:endParaRPr lang="ru-RU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0.7438</cdr:x>
      <cdr:y>0.65999</cdr:y>
    </cdr:from>
    <cdr:to>
      <cdr:x>0.82506</cdr:x>
      <cdr:y>0.80427</cdr:y>
    </cdr:to>
    <cdr:sp macro="" textlink="">
      <cdr:nvSpPr>
        <cdr:cNvPr id="8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480720" y="2635035"/>
          <a:ext cx="708015" cy="57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i="1" spc="-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ФМТЕ</a:t>
          </a:r>
          <a:r>
            <a:rPr lang="uk-UA" sz="1600" i="1" spc="-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/>
          </a:r>
          <a:br>
            <a:rPr lang="uk-UA" sz="1600" i="1" spc="-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i="1" spc="-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1</a:t>
          </a:r>
          <a:endParaRPr lang="ru-RU" i="1" spc="-1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0.81818</cdr:x>
      <cdr:y>0.7227</cdr:y>
    </cdr:from>
    <cdr:to>
      <cdr:x>0.88541</cdr:x>
      <cdr:y>0.88502</cdr:y>
    </cdr:to>
    <cdr:sp macro="" textlink="">
      <cdr:nvSpPr>
        <cdr:cNvPr id="10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128792" y="2885418"/>
          <a:ext cx="585773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ЮФ</a:t>
          </a:r>
          <a:b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0</a:t>
          </a:r>
          <a:endParaRPr lang="ru-RU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  <cdr:relSizeAnchor xmlns:cdr="http://schemas.openxmlformats.org/drawingml/2006/chartDrawing">
    <cdr:from>
      <cdr:x>0.8843</cdr:x>
      <cdr:y>0.73151</cdr:y>
    </cdr:from>
    <cdr:to>
      <cdr:x>0.95993</cdr:x>
      <cdr:y>0.8762</cdr:y>
    </cdr:to>
    <cdr:sp macro="" textlink="">
      <cdr:nvSpPr>
        <cdr:cNvPr id="11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704856" y="2920613"/>
          <a:ext cx="658961" cy="577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ФСН</a:t>
          </a:r>
          <a:br>
            <a:rPr lang="uk-UA" sz="16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</a:br>
          <a:r>
            <a:rPr lang="uk-UA" sz="1600" i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rPr>
            <a:t>0</a:t>
          </a:r>
          <a:endParaRPr lang="ru-RU" sz="16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" pitchFamily="34" charset="-128"/>
            <a:ea typeface="Meiryo" pitchFamily="34" charset="-128"/>
            <a:cs typeface="Meiryo" pitchFamily="34" charset="-12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B81B7-7BBA-4E1E-92FA-2D548DEF802C}" type="datetimeFigureOut">
              <a:rPr lang="uk-UA" smtClean="0"/>
              <a:t>15.06.2023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83ACF-CA43-4E8C-8E89-BE3193DA07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38646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1CE45-4DB1-4E8F-89F2-F90B98DDF4E5}" type="datetimeFigureOut">
              <a:rPr lang="uk-UA" smtClean="0"/>
              <a:t>15.06.2023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0EF12-456D-4FCE-B623-C143DF6F31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91485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0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9D3B8-EF23-48E9-8DE4-3BFC4DD87281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3427-2E0C-4E34-932D-ABEED4A23D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38539-7D4C-473B-959B-74BAE0F2EA41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3427-2E0C-4E34-932D-ABEED4A23D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C6EBDD-F1D7-47F0-9599-1265506E02C1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3427-2E0C-4E34-932D-ABEED4A23D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84F9EE-0B53-4F0D-BF6F-07F24A992FAD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3427-2E0C-4E34-932D-ABEED4A23D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11E690-655E-4A39-BA54-D2F55CC7F876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3427-2E0C-4E34-932D-ABEED4A23D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0B01B-B7D6-42EB-B699-A2E7CB9154B9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3427-2E0C-4E34-932D-ABEED4A23D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0DEF0-BB93-4725-B07F-4C3D9619E338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3427-2E0C-4E34-932D-ABEED4A23D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41E856-8F64-4E76-A032-8872FFA596A5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3427-2E0C-4E34-932D-ABEED4A23D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7513E4-EB5E-4AB8-A8C5-C55825FFA085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3427-2E0C-4E34-932D-ABEED4A23D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9A5D7-A25F-489A-AB4C-82F84E5D321E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3427-2E0C-4E34-932D-ABEED4A23D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F3D5D-142F-4559-BC1D-C59FE0520FAE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53427-2E0C-4E34-932D-ABEED4A23D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B6AC4DE-5389-4E54-A450-A3BA6AA1B05E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353427-2E0C-4E34-932D-ABEED4A23D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478648" cy="305636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Про стан та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перспективи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залучення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студентів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та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обдарованої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молоді до наукової та інноваційної діяльності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у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2022/2023 н. р.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7406640" cy="2736304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Різними формами НДРС охоплено 2388 студентів (22,53% від загальної кількості студентів</a:t>
            </a: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).</a:t>
            </a:r>
          </a:p>
          <a:p>
            <a:r>
              <a:rPr lang="uk-UA" sz="2400" b="1" u="sng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Порівняно з минулим роком</a:t>
            </a:r>
            <a:r>
              <a:rPr lang="ru-RU" sz="2400" b="1" u="sng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uk-UA" sz="2400" b="1" u="sng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це на 505 осіб більше.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427-2E0C-4E34-932D-ABEED4A23DF8}" type="slidenum">
              <a:rPr lang="ru-RU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1</a:t>
            </a:fld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47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363272" cy="9799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effectLst/>
              </a:rPr>
              <a:t>Management</a:t>
            </a:r>
            <a:r>
              <a:rPr lang="ru-RU" sz="2800" dirty="0" smtClean="0">
                <a:effectLst/>
              </a:rPr>
              <a:t> </a:t>
            </a:r>
            <a:r>
              <a:rPr lang="en-US" sz="2800" dirty="0" smtClean="0">
                <a:effectLst/>
              </a:rPr>
              <a:t>and Business to Youth creative project</a:t>
            </a:r>
            <a:endParaRPr lang="en-US" sz="28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60432" y="6305550"/>
            <a:ext cx="610416" cy="476250"/>
          </a:xfrm>
        </p:spPr>
        <p:txBody>
          <a:bodyPr anchor="b"/>
          <a:lstStyle/>
          <a:p>
            <a:fld id="{12353427-2E0C-4E34-932D-ABEED4A23DF8}" type="slidenum">
              <a:rPr lang="ru-RU" sz="2400">
                <a:latin typeface="Meiryo UI" pitchFamily="34" charset="-128"/>
                <a:ea typeface="Meiryo UI" pitchFamily="34" charset="-128"/>
                <a:cs typeface="Meiryo UI" pitchFamily="34" charset="-128"/>
              </a:rPr>
              <a:pPr/>
              <a:t>10</a:t>
            </a:fld>
            <a:endParaRPr lang="ru-RU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3074" name="Picture 2" descr="D:\Обмен\Работа\Конкурси\2 Всеукраїнські конкурси\Management and business to youth creative project\2023\Диплом Косіневська К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8" y="1196752"/>
            <a:ext cx="3152688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Обмен\Работа\Конкурси\2 Всеукраїнські конкурси\Management and business to youth creative project\2023\Подяка Карпенко А.В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83" y="1196752"/>
            <a:ext cx="3139177" cy="4445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4869160"/>
            <a:ext cx="8676456" cy="1656184"/>
          </a:xfrm>
          <a:prstGeom prst="rect">
            <a:avLst/>
          </a:prstGeom>
          <a:ln>
            <a:noFill/>
          </a:ln>
        </p:spPr>
        <p:txBody>
          <a:bodyPr anchor="b">
            <a:normAutofit fontScale="97500"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00000"/>
              </a:lnSpc>
            </a:pPr>
            <a:r>
              <a:rPr lang="uk-UA" sz="31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/>
            </a:r>
            <a:br>
              <a:rPr lang="uk-UA" sz="31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sz="25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Перемога у номінації «кращий дизайн проєкту»</a:t>
            </a:r>
            <a:endParaRPr lang="ru-RU" sz="25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39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65" y="44624"/>
            <a:ext cx="8363272" cy="648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effectLst/>
              </a:rPr>
              <a:t>BLACK Sea science 2023</a:t>
            </a:r>
            <a:endParaRPr lang="en-US" sz="32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60432" y="6305550"/>
            <a:ext cx="610416" cy="476250"/>
          </a:xfrm>
        </p:spPr>
        <p:txBody>
          <a:bodyPr anchor="b"/>
          <a:lstStyle/>
          <a:p>
            <a:fld id="{12353427-2E0C-4E34-932D-ABEED4A23DF8}" type="slidenum">
              <a:rPr lang="ru-RU" sz="2400">
                <a:latin typeface="Meiryo UI" pitchFamily="34" charset="-128"/>
                <a:ea typeface="Meiryo UI" pitchFamily="34" charset="-128"/>
                <a:cs typeface="Meiryo UI" pitchFamily="34" charset="-128"/>
              </a:rPr>
              <a:pPr/>
              <a:t>11</a:t>
            </a:fld>
            <a:endParaRPr lang="ru-RU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4869160"/>
            <a:ext cx="7992888" cy="1800200"/>
          </a:xfrm>
          <a:prstGeom prst="rect">
            <a:avLst/>
          </a:prstGeom>
          <a:ln>
            <a:noFill/>
          </a:ln>
        </p:spPr>
        <p:txBody>
          <a:bodyPr anchor="b">
            <a:normAutofit fontScale="97500" lnSpcReduction="10000"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00000"/>
              </a:lnSpc>
            </a:pPr>
            <a:r>
              <a:rPr lang="uk-UA" sz="31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/>
            </a:r>
            <a:br>
              <a:rPr lang="uk-UA" sz="31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ru-RU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активна участь у </a:t>
            </a:r>
            <a:r>
              <a:rPr lang="uk-UA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галузях</a:t>
            </a:r>
            <a:r>
              <a:rPr lang="ru-RU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: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uk-UA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Інформаційні технології, автоматизація та робототехніка;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uk-UA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Економіка та управління.</a:t>
            </a:r>
            <a:endParaRPr lang="uk-UA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4098" name="Picture 2" descr="D:\Обмен\Работа\Конкурси\3 Міжнародні конкурси\Black Sea Science\202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52446"/>
            <a:ext cx="3096344" cy="222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Обмен\Работа\Конкурси\3 Міжнародні конкурси\Black Sea Science\2023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752445"/>
            <a:ext cx="3027002" cy="2173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Обмен\Работа\Конкурси\3 Міжнародні конкурси\Black Sea Science\2023\Скуйбеда\img-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r="922" b="950"/>
          <a:stretch/>
        </p:blipFill>
        <p:spPr bwMode="auto">
          <a:xfrm>
            <a:off x="900175" y="3119776"/>
            <a:ext cx="3095761" cy="2253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Обмен\Работа\Конкурси\3 Міжнародні конкурси\Black Sea Science\2023\Скуйбеда\img-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19777"/>
            <a:ext cx="3027001" cy="2173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9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120" y="-27384"/>
            <a:ext cx="8363272" cy="19442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2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Міжнародний конкурс студентських наукових </a:t>
            </a:r>
            <a:r>
              <a:rPr lang="uk-UA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робіт за окремими спеціальностями —</a:t>
            </a:r>
            <a:br>
              <a:rPr lang="uk-UA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sz="3200" u="sng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8 переможців</a:t>
            </a:r>
            <a:r>
              <a:rPr lang="uk-UA" sz="32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 </a:t>
            </a:r>
            <a:r>
              <a:rPr lang="uk-UA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із 20 поданих робіт</a:t>
            </a:r>
            <a:endParaRPr lang="en-US" sz="28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60432" y="6305550"/>
            <a:ext cx="610416" cy="476250"/>
          </a:xfrm>
        </p:spPr>
        <p:txBody>
          <a:bodyPr anchor="b"/>
          <a:lstStyle/>
          <a:p>
            <a:fld id="{12353427-2E0C-4E34-932D-ABEED4A23DF8}" type="slidenum">
              <a:rPr lang="ru-RU" sz="2400">
                <a:latin typeface="Meiryo UI" pitchFamily="34" charset="-128"/>
                <a:ea typeface="Meiryo UI" pitchFamily="34" charset="-128"/>
                <a:cs typeface="Meiryo UI" pitchFamily="34" charset="-128"/>
              </a:rPr>
              <a:pPr/>
              <a:t>12</a:t>
            </a:fld>
            <a:endParaRPr lang="ru-RU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3074" r="11083" b="4676"/>
          <a:stretch/>
        </p:blipFill>
        <p:spPr bwMode="auto">
          <a:xfrm>
            <a:off x="539552" y="2048108"/>
            <a:ext cx="7416824" cy="4621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3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19256" cy="2232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Університетський конкурс студентських бізнес-ідей «</a:t>
            </a:r>
            <a:r>
              <a:rPr lang="en-US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Startup </a:t>
            </a:r>
            <a:r>
              <a:rPr lang="uk-UA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із запорізькою політехнікою» —</a:t>
            </a:r>
            <a:br>
              <a:rPr lang="uk-UA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27 заявок (37 авторів)</a:t>
            </a:r>
            <a:endParaRPr lang="ru-RU" sz="28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0183174"/>
              </p:ext>
            </p:extLst>
          </p:nvPr>
        </p:nvGraphicFramePr>
        <p:xfrm>
          <a:off x="251520" y="2450166"/>
          <a:ext cx="8712968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60432" y="6305550"/>
            <a:ext cx="610416" cy="476250"/>
          </a:xfrm>
        </p:spPr>
        <p:txBody>
          <a:bodyPr/>
          <a:lstStyle/>
          <a:p>
            <a:fld id="{E5A4F27E-074E-41BF-BF3F-D654F0142F88}" type="slidenum">
              <a:rPr lang="ru-RU" sz="2400">
                <a:latin typeface="Meiryo UI" pitchFamily="34" charset="-128"/>
                <a:ea typeface="Meiryo UI" pitchFamily="34" charset="-128"/>
                <a:cs typeface="Meiryo UI" pitchFamily="34" charset="-128"/>
              </a:rPr>
              <a:pPr/>
              <a:t>13</a:t>
            </a:fld>
            <a:endParaRPr lang="ru-RU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127216" y="5373216"/>
            <a:ext cx="538481" cy="572811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ТФ</a:t>
            </a:r>
            <a:br>
              <a:rPr lang="uk-UA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0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746714" y="4941168"/>
            <a:ext cx="517497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МФ</a:t>
            </a:r>
            <a:b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1</a:t>
            </a:r>
            <a:endParaRPr lang="ru-RU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264211" y="4941168"/>
            <a:ext cx="576065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ІФФ</a:t>
            </a:r>
            <a:b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1</a:t>
            </a:r>
            <a:endParaRPr lang="ru-RU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754013" y="3861048"/>
            <a:ext cx="664405" cy="648072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ЕТФ</a:t>
            </a:r>
            <a:br>
              <a:rPr lang="uk-UA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5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68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60432" y="6305550"/>
            <a:ext cx="610416" cy="476250"/>
          </a:xfrm>
        </p:spPr>
        <p:txBody>
          <a:bodyPr anchor="b"/>
          <a:lstStyle/>
          <a:p>
            <a:fld id="{12353427-2E0C-4E34-932D-ABEED4A23DF8}" type="slidenum">
              <a:rPr lang="ru-RU" sz="2400">
                <a:latin typeface="Meiryo UI" pitchFamily="34" charset="-128"/>
                <a:ea typeface="Meiryo UI" pitchFamily="34" charset="-128"/>
                <a:cs typeface="Meiryo UI" pitchFamily="34" charset="-128"/>
              </a:rPr>
              <a:pPr/>
              <a:t>14</a:t>
            </a:fld>
            <a:endParaRPr lang="ru-RU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16632"/>
            <a:ext cx="8219256" cy="1512168"/>
          </a:xfrm>
          <a:prstGeom prst="rect">
            <a:avLst/>
          </a:prstGeom>
          <a:ln>
            <a:noFill/>
          </a:ln>
        </p:spPr>
        <p:txBody>
          <a:bodyPr anchor="b">
            <a:normAutofit fontScale="92500" lnSpcReduction="10000"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20000"/>
              </a:lnSpc>
            </a:pPr>
            <a:r>
              <a:rPr lang="uk-UA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Університетський конкурс студентських бізнес-ідей «</a:t>
            </a:r>
            <a:r>
              <a:rPr lang="en-US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Startup </a:t>
            </a:r>
            <a:r>
              <a:rPr lang="uk-UA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із запорізькою політехнікою»</a:t>
            </a:r>
          </a:p>
        </p:txBody>
      </p:sp>
      <p:pic>
        <p:nvPicPr>
          <p:cNvPr id="6146" name="Picture 2" descr="D:\Обмен\Работа\Конкурси\1.1 Конкурс стартапів\2022-2023\урочистість\фото 07.04.2023\IMG_5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9" y="1659924"/>
            <a:ext cx="7896210" cy="4434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60432" y="6305550"/>
            <a:ext cx="610416" cy="476250"/>
          </a:xfrm>
        </p:spPr>
        <p:txBody>
          <a:bodyPr anchor="b"/>
          <a:lstStyle/>
          <a:p>
            <a:fld id="{12353427-2E0C-4E34-932D-ABEED4A23DF8}" type="slidenum">
              <a:rPr lang="ru-RU" sz="2400">
                <a:latin typeface="Meiryo UI" pitchFamily="34" charset="-128"/>
                <a:ea typeface="Meiryo UI" pitchFamily="34" charset="-128"/>
                <a:cs typeface="Meiryo UI" pitchFamily="34" charset="-128"/>
              </a:rPr>
              <a:pPr/>
              <a:t>15</a:t>
            </a:fld>
            <a:endParaRPr lang="ru-RU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16632"/>
            <a:ext cx="8219256" cy="1224136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20000"/>
              </a:lnSpc>
            </a:pPr>
            <a:r>
              <a:rPr lang="uk-UA" sz="30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Всеукраїнські та міжнародні стартап-заходи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5" t="30281" r="29171" b="20397"/>
          <a:stretch/>
        </p:blipFill>
        <p:spPr bwMode="auto">
          <a:xfrm>
            <a:off x="467544" y="1772816"/>
            <a:ext cx="3846771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4" t="30342" r="29375" b="20342"/>
          <a:stretch/>
        </p:blipFill>
        <p:spPr bwMode="auto">
          <a:xfrm>
            <a:off x="4475593" y="1772816"/>
            <a:ext cx="3840823" cy="2732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8173" y="4941168"/>
            <a:ext cx="8219256" cy="1224136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20000"/>
              </a:lnSpc>
            </a:pPr>
            <a:r>
              <a:rPr lang="uk-UA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Сертифікати учасників фестивалю інновацій в м. Києві</a:t>
            </a:r>
          </a:p>
        </p:txBody>
      </p:sp>
    </p:spTree>
    <p:extLst>
      <p:ext uri="{BB962C8B-B14F-4D97-AF65-F5344CB8AC3E}">
        <p14:creationId xmlns:p14="http://schemas.microsoft.com/office/powerpoint/2010/main" val="21740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34702"/>
            <a:ext cx="8219256" cy="116205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800" b="1" cap="all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Конференції здобувачів вищої освіти та молодих учених</a:t>
            </a:r>
            <a:endParaRPr lang="ru-RU" sz="2800" b="1" cap="all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27584" y="1052736"/>
            <a:ext cx="8136904" cy="540059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Секції здобувачів вищої освіти у «Тижні науки-2023»: </a:t>
            </a:r>
            <a:r>
              <a:rPr lang="uk-UA" sz="2400" u="sng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понад</a:t>
            </a:r>
            <a:r>
              <a:rPr lang="ru-RU" sz="2400" u="sng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sz="2400" u="sng" dirty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1160 </a:t>
            </a:r>
            <a:r>
              <a:rPr lang="uk-UA" sz="2400" u="sng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студентів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, </a:t>
            </a:r>
            <a:r>
              <a:rPr lang="uk-UA" sz="2400" u="sng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понад</a:t>
            </a:r>
            <a:r>
              <a:rPr lang="ru-RU" sz="2400" u="sng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sz="2400" u="sng" dirty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1070 </a:t>
            </a:r>
            <a:r>
              <a:rPr lang="uk-UA" sz="2400" u="sng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студентських доповідей </a:t>
            </a:r>
            <a:r>
              <a:rPr lang="uk-UA" sz="2400" b="1" u="sng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(усі кафедри)</a:t>
            </a:r>
            <a:r>
              <a:rPr lang="uk-UA" sz="2400" u="sng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;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Всеукраїнська конференція </a:t>
            </a:r>
            <a:r>
              <a:rPr lang="uk-UA" sz="2400" dirty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«Сучасний оздоровчий фітнес як інноваційна форма організації навчального процесу здобувачів вищої освіти</a:t>
            </a: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» </a:t>
            </a:r>
            <a:r>
              <a:rPr lang="uk-UA" sz="2400" b="1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(каф. ФКОНВС)</a:t>
            </a: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;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Всеукраїнська конференція «</a:t>
            </a:r>
            <a:r>
              <a:rPr lang="uk-UA" sz="2400" dirty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Актуальні проблеми </a:t>
            </a:r>
            <a:r>
              <a:rPr lang="uk-UA" sz="2400" dirty="0" err="1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перекладознавства</a:t>
            </a:r>
            <a:r>
              <a:rPr lang="uk-UA" sz="2400" dirty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, текстології і </a:t>
            </a:r>
            <a:r>
              <a:rPr lang="uk-UA" sz="2400" dirty="0" err="1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дискурсології</a:t>
            </a: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» </a:t>
            </a:r>
            <a:r>
              <a:rPr lang="uk-UA" sz="2400" b="1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(каф. ТПП)</a:t>
            </a: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;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Всеукраїнська конференція </a:t>
            </a:r>
            <a:r>
              <a:rPr lang="uk-UA" sz="2400" dirty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«Сучасні технології в оздоровчій діяльності</a:t>
            </a: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» </a:t>
            </a:r>
            <a:r>
              <a:rPr lang="uk-UA" sz="2400" b="1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(каф. ФТЕТ за підтримки каф. УФКС)</a:t>
            </a: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.</a:t>
            </a:r>
            <a:endParaRPr lang="uk-UA" sz="2400" dirty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82296" indent="0">
              <a:buNone/>
            </a:pPr>
            <a:endParaRPr lang="uk-UA" sz="2400" dirty="0" smtClean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82296" indent="0">
              <a:buNone/>
            </a:pPr>
            <a:endParaRPr lang="uk-UA" sz="2400" dirty="0" smtClean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60432" y="6305550"/>
            <a:ext cx="610416" cy="476250"/>
          </a:xfrm>
        </p:spPr>
        <p:txBody>
          <a:bodyPr/>
          <a:lstStyle/>
          <a:p>
            <a:fld id="{E5A4F27E-074E-41BF-BF3F-D654F0142F88}" type="slidenum">
              <a:rPr lang="ru-RU" sz="2400">
                <a:latin typeface="Meiryo UI" pitchFamily="34" charset="-128"/>
                <a:ea typeface="Meiryo UI" pitchFamily="34" charset="-128"/>
                <a:cs typeface="Meiryo UI" pitchFamily="34" charset="-128"/>
              </a:rPr>
              <a:pPr/>
              <a:t>16</a:t>
            </a:fld>
            <a:endParaRPr lang="ru-RU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1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188640"/>
            <a:ext cx="8219256" cy="115212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800" b="1" cap="all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Заохочення студентів за участь у науково-інноваційній діяльності</a:t>
            </a:r>
            <a:endParaRPr lang="ru-RU" sz="2800" b="1" cap="all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27584" y="1340768"/>
            <a:ext cx="8136904" cy="540059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Дипломи, грамоти, сертифікати учасників, </a:t>
            </a: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подяки.</a:t>
            </a:r>
            <a:endParaRPr lang="uk-UA" sz="2400" dirty="0" smtClean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Додаткові бали до рейтингу </a:t>
            </a: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успішності.</a:t>
            </a:r>
            <a:endParaRPr lang="uk-UA" sz="2400" dirty="0" smtClean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Рекомендація для </a:t>
            </a:r>
            <a:r>
              <a:rPr lang="uk-UA" sz="2400" dirty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отримання матеріальної підтримки Запорізької міської ради для обдарованої </a:t>
            </a: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молоді.</a:t>
            </a:r>
            <a:endParaRPr lang="uk-UA" sz="2400" dirty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0"/>
              </a:spcBef>
            </a:pPr>
            <a:r>
              <a:rPr lang="uk-UA" sz="2400" dirty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Грошові </a:t>
            </a: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премії.</a:t>
            </a:r>
            <a:endParaRPr lang="uk-UA" sz="2400" dirty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0"/>
              </a:spcBef>
            </a:pPr>
            <a:endParaRPr lang="uk-UA" sz="2400" dirty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82296" indent="0">
              <a:buNone/>
            </a:pPr>
            <a:endParaRPr lang="uk-UA" sz="2400" dirty="0" smtClean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82296" indent="0">
              <a:buNone/>
            </a:pPr>
            <a:endParaRPr lang="uk-UA" sz="2400" dirty="0" smtClean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60432" y="6305550"/>
            <a:ext cx="610416" cy="476250"/>
          </a:xfrm>
        </p:spPr>
        <p:txBody>
          <a:bodyPr/>
          <a:lstStyle/>
          <a:p>
            <a:fld id="{E5A4F27E-074E-41BF-BF3F-D654F0142F88}" type="slidenum">
              <a:rPr lang="ru-RU" sz="2400">
                <a:latin typeface="Meiryo UI" pitchFamily="34" charset="-128"/>
                <a:ea typeface="Meiryo UI" pitchFamily="34" charset="-128"/>
                <a:cs typeface="Meiryo UI" pitchFamily="34" charset="-128"/>
              </a:rPr>
              <a:pPr/>
              <a:t>17</a:t>
            </a:fld>
            <a:endParaRPr lang="ru-RU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5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5550"/>
            <a:ext cx="682424" cy="476250"/>
          </a:xfrm>
        </p:spPr>
        <p:txBody>
          <a:bodyPr/>
          <a:lstStyle/>
          <a:p>
            <a:fld id="{12353427-2E0C-4E34-932D-ABEED4A23DF8}" type="slidenum">
              <a:rPr lang="ru-RU" sz="240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18</a:t>
            </a:fld>
            <a:endParaRPr lang="ru-RU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1772816"/>
            <a:ext cx="5904656" cy="158417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4000" b="1" cap="all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Дякую за увагу!</a:t>
            </a:r>
            <a:endParaRPr lang="ru-RU" sz="4000" b="1" cap="all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55976" y="3809385"/>
            <a:ext cx="5771143" cy="194130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20000"/>
              </a:lnSpc>
            </a:pPr>
            <a:r>
              <a:rPr lang="uk-UA" sz="2800" b="1" cap="all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Доповідь підготувала</a:t>
            </a:r>
          </a:p>
          <a:p>
            <a:pPr>
              <a:lnSpc>
                <a:spcPct val="120000"/>
              </a:lnSpc>
            </a:pPr>
            <a:r>
              <a:rPr lang="uk-UA" sz="2800" b="1" cap="all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Керівниця відділу наукової роботи студентів</a:t>
            </a:r>
          </a:p>
          <a:p>
            <a:pPr>
              <a:lnSpc>
                <a:spcPct val="120000"/>
              </a:lnSpc>
            </a:pPr>
            <a:r>
              <a:rPr lang="uk-UA" sz="2800" b="1" cap="all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Сніжана Вичужаніна</a:t>
            </a:r>
            <a:endParaRPr lang="en-US" sz="2800" b="1" cap="all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>
              <a:lnSpc>
                <a:spcPct val="120000"/>
              </a:lnSpc>
            </a:pPr>
            <a:endParaRPr lang="uk-UA" sz="2800" b="1" cap="all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>
              <a:lnSpc>
                <a:spcPct val="120000"/>
              </a:lnSpc>
            </a:pPr>
            <a:r>
              <a:rPr lang="uk-UA" sz="2800" b="1" cap="all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4-93, </a:t>
            </a:r>
            <a:r>
              <a:rPr lang="en-US" sz="2800" b="1" cap="all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dep_ndrs@zp.edu.ua</a:t>
            </a:r>
            <a:endParaRPr lang="ru-RU" sz="2800" b="1" cap="all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05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11620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2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Загальна Кількість студентських наукових об’єднань — </a:t>
            </a:r>
            <a:r>
              <a:rPr lang="uk-UA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142</a:t>
            </a:r>
            <a:endParaRPr lang="ru-RU" sz="28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227226"/>
            <a:ext cx="8568952" cy="1162050"/>
          </a:xfrm>
        </p:spPr>
        <p:txBody>
          <a:bodyPr>
            <a:noAutofit/>
          </a:bodyPr>
          <a:lstStyle/>
          <a:p>
            <a:r>
              <a:rPr lang="uk-UA" sz="24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Це наукові гуртки, проблемні групи і </a:t>
            </a:r>
            <a:r>
              <a:rPr lang="uk-UA" sz="3000" b="1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1</a:t>
            </a:r>
            <a:r>
              <a:rPr lang="uk-UA" sz="24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 творча майстерня, де випускається </a:t>
            </a:r>
            <a:r>
              <a:rPr lang="uk-UA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газета </a:t>
            </a:r>
            <a:r>
              <a:rPr lang="uk-UA" sz="24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«Студ</a:t>
            </a:r>
            <a:r>
              <a:rPr lang="en-US" sz="24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Pol». </a:t>
            </a:r>
            <a:endParaRPr lang="ru-RU" sz="240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5243057"/>
              </p:ext>
            </p:extLst>
          </p:nvPr>
        </p:nvGraphicFramePr>
        <p:xfrm>
          <a:off x="251520" y="2133600"/>
          <a:ext cx="8712968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2400">
                <a:latin typeface="Meiryo UI" pitchFamily="34" charset="-128"/>
                <a:ea typeface="Meiryo UI" pitchFamily="34" charset="-128"/>
                <a:cs typeface="Meiryo UI" pitchFamily="34" charset="-128"/>
              </a:rPr>
              <a:pPr/>
              <a:t>2</a:t>
            </a:fld>
            <a:endParaRPr lang="ru-RU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043608" y="3646650"/>
            <a:ext cx="538481" cy="572811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ТФ</a:t>
            </a:r>
            <a:br>
              <a:rPr lang="uk-UA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12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705191" y="4149080"/>
            <a:ext cx="517497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МФ</a:t>
            </a:r>
            <a:b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9</a:t>
            </a:r>
            <a:endParaRPr lang="ru-RU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255123" y="4437112"/>
            <a:ext cx="576065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ІФФ</a:t>
            </a:r>
            <a:b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7</a:t>
            </a:r>
            <a:endParaRPr lang="ru-RU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771800" y="2924944"/>
            <a:ext cx="664405" cy="648072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ЕТФ</a:t>
            </a:r>
            <a:br>
              <a:rPr lang="uk-UA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16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13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19256" cy="11620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Університетська студентська олімпіада — 1172 учасника</a:t>
            </a:r>
            <a:endParaRPr lang="ru-RU" sz="28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124744"/>
            <a:ext cx="8568952" cy="772732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З них </a:t>
            </a:r>
            <a:r>
              <a:rPr lang="uk-UA" sz="3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290</a:t>
            </a:r>
            <a:r>
              <a:rPr lang="uk-UA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стали переможцями</a:t>
            </a:r>
          </a:p>
          <a:p>
            <a:endParaRPr lang="uk-UA" sz="10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uk-UA" sz="21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(Наказ </a:t>
            </a:r>
            <a:r>
              <a:rPr lang="uk-UA" sz="21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№4-М від </a:t>
            </a:r>
            <a:r>
              <a:rPr lang="uk-UA" sz="21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11.01.2023 та наказ №08 від 17.01.2023)</a:t>
            </a:r>
            <a:endParaRPr lang="ru-RU" sz="210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49079"/>
              </p:ext>
            </p:extLst>
          </p:nvPr>
        </p:nvGraphicFramePr>
        <p:xfrm>
          <a:off x="251520" y="2133600"/>
          <a:ext cx="8712968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2400">
                <a:latin typeface="Meiryo UI" pitchFamily="34" charset="-128"/>
                <a:ea typeface="Meiryo UI" pitchFamily="34" charset="-128"/>
                <a:cs typeface="Meiryo UI" pitchFamily="34" charset="-128"/>
              </a:rPr>
              <a:pPr/>
              <a:t>3</a:t>
            </a:fld>
            <a:endParaRPr lang="ru-RU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115616" y="4005064"/>
            <a:ext cx="538481" cy="572811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ТФ</a:t>
            </a:r>
            <a:br>
              <a:rPr lang="uk-UA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7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705191" y="4365104"/>
            <a:ext cx="517497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МФ</a:t>
            </a:r>
            <a:b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5</a:t>
            </a:r>
            <a:endParaRPr lang="ru-RU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255123" y="4365104"/>
            <a:ext cx="576065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ІФФ</a:t>
            </a:r>
            <a:b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5</a:t>
            </a:r>
            <a:endParaRPr lang="ru-RU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771800" y="2450166"/>
            <a:ext cx="664405" cy="648072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ЕТФ</a:t>
            </a:r>
            <a:br>
              <a:rPr lang="uk-UA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15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6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\ICPC-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1"/>
          <a:stretch/>
        </p:blipFill>
        <p:spPr bwMode="auto">
          <a:xfrm>
            <a:off x="6948265" y="12643"/>
            <a:ext cx="2160240" cy="21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71600" y="34702"/>
            <a:ext cx="8219256" cy="116205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cap="all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All-Ukrainian </a:t>
            </a:r>
            <a:r>
              <a:rPr lang="en-US" sz="2800" b="1" cap="all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Collegiate Programming </a:t>
            </a:r>
            <a:r>
              <a:rPr lang="en-US" sz="2800" b="1" cap="all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Contest</a:t>
            </a:r>
            <a:r>
              <a:rPr lang="uk-UA" sz="2800" b="1" cap="all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 2022</a:t>
            </a:r>
            <a:endParaRPr lang="ru-RU" sz="2800" b="1" cap="all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00346" y="1196362"/>
            <a:ext cx="7964142" cy="525697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uk-UA" sz="2400" b="1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Тренери команд:</a:t>
            </a:r>
          </a:p>
          <a:p>
            <a:pPr marL="82296" indent="0">
              <a:buNone/>
            </a:pPr>
            <a:endParaRPr lang="uk-UA" sz="2400" b="1" dirty="0" smtClean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82296" indent="0">
              <a:buNone/>
            </a:pP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Дейнега Лариса Юріївна — ст. викл. каф. ПЗ</a:t>
            </a:r>
          </a:p>
          <a:p>
            <a:pPr marL="82296" indent="0">
              <a:buNone/>
            </a:pPr>
            <a:endParaRPr lang="uk-UA" sz="2400" dirty="0" smtClean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82296" indent="0">
              <a:buNone/>
            </a:pP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Качан Олександр Іванович — ст. викл. каф. ПЗ</a:t>
            </a:r>
          </a:p>
          <a:p>
            <a:pPr marL="82296" indent="0">
              <a:buNone/>
            </a:pPr>
            <a:endParaRPr lang="uk-UA" sz="2400" dirty="0" smtClean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82296" indent="0">
              <a:buNone/>
            </a:pP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Миронова Наталя Олексіївна — доц. каф. ІТЕЗ</a:t>
            </a:r>
          </a:p>
          <a:p>
            <a:pPr marL="82296" indent="0">
              <a:buNone/>
            </a:pPr>
            <a:endParaRPr lang="uk-UA" sz="2400" dirty="0" smtClean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82296" indent="0">
              <a:buNone/>
            </a:pPr>
            <a:r>
              <a:rPr lang="uk-UA" sz="22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Польська Ольга Володимирівна — ст. викл. каф. КСМ</a:t>
            </a:r>
          </a:p>
          <a:p>
            <a:pPr marL="82296" indent="0">
              <a:buNone/>
            </a:pPr>
            <a:endParaRPr lang="uk-UA" sz="2400" dirty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82296" indent="0">
              <a:buNone/>
            </a:pPr>
            <a:r>
              <a:rPr lang="uk-UA" sz="2400" dirty="0" smtClean="0">
                <a:solidFill>
                  <a:schemeClr val="tx2">
                    <a:satMod val="130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Неласа Ганна Вікторівна — доц. каф. ЗІ</a:t>
            </a:r>
            <a:endParaRPr lang="uk-UA" sz="2400" dirty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82296" indent="0">
              <a:buNone/>
            </a:pPr>
            <a:endParaRPr lang="uk-UA" sz="2400" dirty="0" smtClean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82296" indent="0">
              <a:buNone/>
            </a:pPr>
            <a:endParaRPr lang="uk-UA" sz="2400" dirty="0" smtClean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82296" indent="0">
              <a:buNone/>
            </a:pPr>
            <a:endParaRPr lang="uk-UA" sz="2400" dirty="0" smtClean="0">
              <a:solidFill>
                <a:schemeClr val="tx2">
                  <a:satMod val="130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E5A4F27E-074E-41BF-BF3F-D654F0142F88}" type="slidenum">
              <a:rPr lang="ru-RU" sz="2400">
                <a:latin typeface="Meiryo UI" pitchFamily="34" charset="-128"/>
                <a:ea typeface="Meiryo UI" pitchFamily="34" charset="-128"/>
                <a:cs typeface="Meiryo UI" pitchFamily="34" charset="-128"/>
              </a:rPr>
              <a:pPr/>
              <a:t>4</a:t>
            </a:fld>
            <a:endParaRPr lang="ru-RU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99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26032" cy="7200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31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Міжнародні конкурси з мови</a:t>
            </a:r>
            <a:endParaRPr lang="ru-RU" sz="27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2400">
                <a:latin typeface="Meiryo UI" pitchFamily="34" charset="-128"/>
                <a:ea typeface="Meiryo UI" pitchFamily="34" charset="-128"/>
                <a:cs typeface="Meiryo UI" pitchFamily="34" charset="-128"/>
              </a:rPr>
              <a:pPr/>
              <a:t>5</a:t>
            </a:fld>
            <a:endParaRPr lang="ru-RU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2369" y="4149080"/>
            <a:ext cx="4419631" cy="2520280"/>
          </a:xfrm>
          <a:prstGeom prst="rect">
            <a:avLst/>
          </a:prstGeom>
          <a:ln>
            <a:noFill/>
          </a:ln>
        </p:spPr>
        <p:txBody>
          <a:bodyPr anchor="b">
            <a:normAutofit fontScale="75000" lnSpcReduction="20000"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00000"/>
              </a:lnSpc>
            </a:pPr>
            <a:r>
              <a:rPr lang="uk-UA" sz="31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/>
            </a:r>
            <a:br>
              <a:rPr lang="uk-UA" sz="31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sz="25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Дан Дуліда, ФЕУ-412</a:t>
            </a:r>
          </a:p>
          <a:p>
            <a:pPr>
              <a:lnSpc>
                <a:spcPct val="100000"/>
              </a:lnSpc>
            </a:pPr>
            <a:r>
              <a:rPr lang="uk-UA" sz="25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Переможець університетського та обласного етапу Міжнародного конкурсу </a:t>
            </a:r>
            <a:r>
              <a:rPr lang="ru-RU" sz="25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з </a:t>
            </a:r>
            <a:r>
              <a:rPr lang="uk-UA" sz="25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української мови імені </a:t>
            </a:r>
            <a:r>
              <a:rPr lang="ru-RU" sz="25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Петра Яцика</a:t>
            </a:r>
            <a:endParaRPr lang="ru-RU" sz="25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>
              <a:lnSpc>
                <a:spcPct val="100000"/>
              </a:lnSpc>
            </a:pPr>
            <a:r>
              <a:rPr lang="ru-RU" sz="25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(наук. Кер. — Бондарчук К.С., доц. Каф. УЗМП)</a:t>
            </a:r>
            <a:endParaRPr lang="ru-RU" sz="25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1026" name="Picture 2" descr="D:\Обмен\Работа\Конкурси\1 ВКСНР\Вузівський конкурс\2022-2023\церемония\фото\photo_2023-02-08_16-21-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/>
          <a:stretch/>
        </p:blipFill>
        <p:spPr bwMode="auto">
          <a:xfrm>
            <a:off x="251520" y="620689"/>
            <a:ext cx="4120481" cy="3787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Обмен\Работа\Конкурси\1 ВКСНР\Вузівський конкурс\2022-2023\церемония\фото\photo_2023-02-08_16-21-55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4"/>
          <a:stretch/>
        </p:blipFill>
        <p:spPr bwMode="auto">
          <a:xfrm>
            <a:off x="4541068" y="620688"/>
            <a:ext cx="4135388" cy="3795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99991" y="4077072"/>
            <a:ext cx="4536505" cy="2736304"/>
          </a:xfrm>
          <a:prstGeom prst="rect">
            <a:avLst/>
          </a:prstGeom>
          <a:ln>
            <a:noFill/>
          </a:ln>
        </p:spPr>
        <p:txBody>
          <a:bodyPr anchor="b">
            <a:normAutofit fontScale="75000" lnSpcReduction="20000"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00000"/>
              </a:lnSpc>
            </a:pPr>
            <a:r>
              <a:rPr lang="uk-UA" sz="31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/>
            </a:r>
            <a:br>
              <a:rPr lang="uk-UA" sz="31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sz="25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Вікторія Ковтун, БАД-532</a:t>
            </a:r>
          </a:p>
          <a:p>
            <a:pPr>
              <a:lnSpc>
                <a:spcPct val="100000"/>
              </a:lnSpc>
            </a:pPr>
            <a:r>
              <a:rPr lang="uk-UA" sz="25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Переможниця університетського, обласного та загальнонаціонального етапу Міжнародного </a:t>
            </a:r>
            <a:r>
              <a:rPr lang="uk-UA" sz="25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мовно-літературного конкурсу імені Тараса </a:t>
            </a:r>
            <a:r>
              <a:rPr lang="uk-UA" sz="25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Шевченка</a:t>
            </a:r>
          </a:p>
          <a:p>
            <a:pPr>
              <a:lnSpc>
                <a:spcPct val="100000"/>
              </a:lnSpc>
            </a:pPr>
            <a:r>
              <a:rPr lang="uk-UA" sz="25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(наук. кер. — ОНУФРІЄНКО Г.С., доц. каф. УЗМП)</a:t>
            </a:r>
            <a:endParaRPr lang="ru-RU" sz="25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65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19256" cy="15121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Університетський конкурс студентських наукових робіт —</a:t>
            </a:r>
            <a:br>
              <a:rPr lang="uk-UA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213 робіт (243 автори)</a:t>
            </a:r>
            <a:endParaRPr lang="ru-RU" sz="28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556792"/>
            <a:ext cx="8568952" cy="772732"/>
          </a:xfrm>
        </p:spPr>
        <p:txBody>
          <a:bodyPr>
            <a:noAutofit/>
          </a:bodyPr>
          <a:lstStyle/>
          <a:p>
            <a:r>
              <a:rPr lang="uk-UA" sz="2400" b="1" u="sng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На 23 роботи</a:t>
            </a:r>
            <a:r>
              <a:rPr lang="uk-UA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та </a:t>
            </a:r>
            <a:r>
              <a:rPr lang="uk-UA" sz="2400" b="1" u="sng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на 35 авторів більше</a:t>
            </a:r>
            <a:r>
              <a:rPr lang="uk-UA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 ніж минулого навчального року</a:t>
            </a:r>
            <a:endParaRPr lang="uk-UA" sz="10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7328929"/>
              </p:ext>
            </p:extLst>
          </p:nvPr>
        </p:nvGraphicFramePr>
        <p:xfrm>
          <a:off x="251520" y="2450166"/>
          <a:ext cx="8712968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2400">
                <a:latin typeface="Meiryo UI" pitchFamily="34" charset="-128"/>
                <a:ea typeface="Meiryo UI" pitchFamily="34" charset="-128"/>
                <a:cs typeface="Meiryo UI" pitchFamily="34" charset="-128"/>
              </a:rPr>
              <a:pPr/>
              <a:t>6</a:t>
            </a:fld>
            <a:endParaRPr lang="ru-RU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127216" y="4628777"/>
            <a:ext cx="538481" cy="572811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ТФ</a:t>
            </a:r>
            <a:br>
              <a:rPr lang="uk-UA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16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732165" y="5373216"/>
            <a:ext cx="517497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МФ</a:t>
            </a:r>
            <a:b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i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6</a:t>
            </a:r>
            <a:endParaRPr lang="ru-RU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242766" y="5455448"/>
            <a:ext cx="576065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ІФФ</a:t>
            </a:r>
            <a:b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5</a:t>
            </a:r>
            <a:endParaRPr lang="ru-RU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769404" y="2786559"/>
            <a:ext cx="664405" cy="648072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ЕТФ</a:t>
            </a:r>
            <a:br>
              <a:rPr lang="uk-UA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38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4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26032" cy="144016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31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Університетський конкурс студентських наукових робіт —</a:t>
            </a:r>
            <a:br>
              <a:rPr lang="uk-UA" sz="31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sz="31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112 переможців</a:t>
            </a:r>
            <a:endParaRPr lang="ru-RU" sz="27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2400">
                <a:latin typeface="Meiryo UI" pitchFamily="34" charset="-128"/>
                <a:ea typeface="Meiryo UI" pitchFamily="34" charset="-128"/>
                <a:cs typeface="Meiryo UI" pitchFamily="34" charset="-128"/>
              </a:rPr>
              <a:pPr/>
              <a:t>7</a:t>
            </a:fld>
            <a:endParaRPr lang="ru-RU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12" name="Picture 2" descr="D:\Обмен\Работа\Конкурси\1 ВКСНР\Вузівський конкурс\2022-2023\церемония\фото\photo_2023-02-08_16-22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9290"/>
            <a:ext cx="4248668" cy="4248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Обмен\Работа\Конкурси\1 ВКСНР\Вузівський конкурс\2022-2023\церемония\фото\photo_2023-02-08_16-21-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261536" cy="4261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268760"/>
            <a:ext cx="8878432" cy="720080"/>
          </a:xfrm>
          <a:prstGeom prst="rect">
            <a:avLst/>
          </a:prstGeom>
          <a:ln>
            <a:noFill/>
          </a:ln>
        </p:spPr>
        <p:txBody>
          <a:bodyPr anchor="b">
            <a:normAutofit fontScale="82500" lnSpcReduction="20000"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00000"/>
              </a:lnSpc>
            </a:pPr>
            <a:r>
              <a:rPr lang="uk-UA" sz="31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/>
            </a:r>
            <a:br>
              <a:rPr lang="uk-UA" sz="31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sz="25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(минулого навчального року — 93)</a:t>
            </a:r>
            <a:endParaRPr lang="ru-RU" sz="25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9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6778"/>
            <a:ext cx="8928992" cy="11620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2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ОБЛАСНИЙ КОНКРС ДЛЯ ОБДАРОВАНОЇ МОЛОДІ У ГАЛУЗІ НАУКИ — 6 ПЕРЕМОЖЦІВ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1412776"/>
            <a:ext cx="9144000" cy="4968552"/>
          </a:xfrm>
        </p:spPr>
        <p:txBody>
          <a:bodyPr>
            <a:noAutofit/>
          </a:bodyPr>
          <a:lstStyle/>
          <a:p>
            <a:pPr algn="just"/>
            <a:r>
              <a:rPr lang="uk-UA" sz="2100" b="1" u="sng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«</a:t>
            </a:r>
            <a:r>
              <a:rPr lang="uk-UA" sz="2100" b="1" u="sng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Фізико-математичні науки» </a:t>
            </a:r>
            <a:r>
              <a:rPr lang="uk-UA" sz="2100" u="sng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серед студентів</a:t>
            </a:r>
            <a:r>
              <a:rPr lang="uk-UA" sz="21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uk-UA" sz="21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— ЧОРНОБУК </a:t>
            </a:r>
            <a:r>
              <a:rPr lang="uk-UA" sz="21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Максим Олегович, </a:t>
            </a:r>
            <a:r>
              <a:rPr lang="uk-UA" sz="21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КНТ-210 (</a:t>
            </a:r>
            <a:r>
              <a:rPr lang="uk-UA" sz="2100" i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Федорченко Є.М., </a:t>
            </a:r>
            <a:r>
              <a:rPr lang="uk-UA" sz="2100" i="1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ст. викл. каф. ПЗ)</a:t>
            </a:r>
            <a:r>
              <a:rPr lang="uk-UA" sz="21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;</a:t>
            </a:r>
          </a:p>
          <a:p>
            <a:pPr algn="just"/>
            <a:r>
              <a:rPr lang="uk-UA" sz="21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 </a:t>
            </a:r>
            <a:r>
              <a:rPr lang="uk-UA" sz="2100" b="1" u="sng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«</a:t>
            </a:r>
            <a:r>
              <a:rPr lang="uk-UA" sz="2100" b="1" u="sng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Фізичне виховання та спорт» </a:t>
            </a:r>
            <a:r>
              <a:rPr lang="uk-UA" sz="2100" u="sng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серед студентів</a:t>
            </a:r>
            <a:r>
              <a:rPr lang="uk-UA" sz="21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uk-UA" sz="21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— ЗИК </a:t>
            </a:r>
            <a:r>
              <a:rPr lang="uk-UA" sz="21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Юрій Олександрович, </a:t>
            </a:r>
            <a:r>
              <a:rPr lang="uk-UA" sz="21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УФКС-129 </a:t>
            </a:r>
            <a:r>
              <a:rPr lang="uk-UA" sz="2100" i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(Шуба Л.В., </a:t>
            </a:r>
            <a:r>
              <a:rPr lang="uk-UA" sz="2100" i="1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доц. каф. УФКС);</a:t>
            </a:r>
            <a:endParaRPr lang="uk-UA" sz="210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algn="just"/>
            <a:r>
              <a:rPr lang="uk-UA" sz="21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 </a:t>
            </a:r>
            <a:r>
              <a:rPr lang="uk-UA" sz="2100" b="1" u="sng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«</a:t>
            </a:r>
            <a:r>
              <a:rPr lang="uk-UA" sz="2100" b="1" u="sng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Технічні науки» </a:t>
            </a:r>
            <a:r>
              <a:rPr lang="uk-UA" sz="2100" u="sng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серед молодих науковців</a:t>
            </a:r>
            <a:r>
              <a:rPr lang="uk-UA" sz="21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uk-UA" sz="21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— ЄФАНОВ </a:t>
            </a:r>
            <a:r>
              <a:rPr lang="uk-UA" sz="21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Володимир Сергійович, доц. каф. ОТЗВ</a:t>
            </a:r>
          </a:p>
          <a:p>
            <a:pPr algn="just"/>
            <a:r>
              <a:rPr lang="uk-UA" sz="2100" b="1" u="sng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«</a:t>
            </a:r>
            <a:r>
              <a:rPr lang="uk-UA" sz="2100" b="1" u="sng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Економічні науки» </a:t>
            </a:r>
            <a:r>
              <a:rPr lang="uk-UA" sz="2100" u="sng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серед молодих науковців</a:t>
            </a:r>
            <a:r>
              <a:rPr lang="uk-UA" sz="21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uk-UA" sz="21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— БЕЗХЛІБНА </a:t>
            </a:r>
            <a:r>
              <a:rPr lang="uk-UA" sz="21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Анастасія Павлівна, доц. каф. </a:t>
            </a:r>
            <a:r>
              <a:rPr lang="uk-UA" sz="21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ТГРБ </a:t>
            </a:r>
            <a:r>
              <a:rPr lang="uk-UA" sz="2100" i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(Гудзь П.В., </a:t>
            </a:r>
            <a:r>
              <a:rPr lang="uk-UA" sz="2100" i="1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проф. каф. менеджменту);</a:t>
            </a:r>
            <a:endParaRPr lang="uk-UA" sz="210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algn="just"/>
            <a:r>
              <a:rPr lang="uk-UA" sz="21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 </a:t>
            </a:r>
            <a:r>
              <a:rPr lang="uk-UA" sz="2100" b="1" u="sng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«</a:t>
            </a:r>
            <a:r>
              <a:rPr lang="uk-UA" sz="2100" b="1" u="sng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Філософські та соціологічні науки</a:t>
            </a:r>
            <a:r>
              <a:rPr lang="uk-UA" sz="2100" b="1" u="sng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»</a:t>
            </a:r>
            <a:r>
              <a:rPr lang="uk-UA" sz="2100" u="sng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та</a:t>
            </a:r>
          </a:p>
          <a:p>
            <a:pPr algn="just"/>
            <a:r>
              <a:rPr lang="uk-UA" sz="2100" b="1" u="sng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«Державне </a:t>
            </a:r>
            <a:r>
              <a:rPr lang="uk-UA" sz="2100" b="1" u="sng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управління та політичні науки»</a:t>
            </a:r>
            <a:r>
              <a:rPr lang="uk-UA" sz="2100" u="sng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uk-UA" sz="2100" u="sng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серед молодих науковців</a:t>
            </a:r>
            <a:r>
              <a:rPr lang="uk-UA" sz="21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uk-UA" sz="21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— КУПІНА </a:t>
            </a:r>
            <a:r>
              <a:rPr lang="uk-UA" sz="21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Лідія Заурівна, </a:t>
            </a:r>
            <a:r>
              <a:rPr lang="uk-UA" sz="21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аспірант </a:t>
            </a:r>
            <a:r>
              <a:rPr lang="uk-UA" sz="2100" i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(Арабаджиєв Д.Ю., </a:t>
            </a:r>
            <a:r>
              <a:rPr lang="uk-UA" sz="2100" i="1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зав. каф. ЗП та ПН</a:t>
            </a:r>
            <a:r>
              <a:rPr lang="uk-UA" sz="2100" i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).</a:t>
            </a:r>
            <a:endParaRPr lang="uk-UA" sz="210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427-2E0C-4E34-932D-ABEED4A23DF8}" type="slidenum">
              <a:rPr lang="ru-RU" sz="240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8</a:t>
            </a:fld>
            <a:endParaRPr lang="ru-RU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4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363272" cy="619934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ЗДОРОВА дитина — здорова нація</a:t>
            </a:r>
            <a:endParaRPr lang="uk-UA" sz="28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12353427-2E0C-4E34-932D-ABEED4A23DF8}" type="slidenum">
              <a:rPr lang="ru-RU" sz="2400">
                <a:latin typeface="Meiryo UI" pitchFamily="34" charset="-128"/>
                <a:ea typeface="Meiryo UI" pitchFamily="34" charset="-128"/>
                <a:cs typeface="Meiryo UI" pitchFamily="34" charset="-128"/>
              </a:rPr>
              <a:pPr/>
              <a:t>9</a:t>
            </a:fld>
            <a:endParaRPr lang="ru-RU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2050" name="Picture 2" descr="D:\Обмен\Работа\Конкурси\2 Всеукраїнські конкурси\Здорова дитина — здорова нація\2022-2023\Сертифікат З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0" y="1052736"/>
            <a:ext cx="4968552" cy="3502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Обмен\Работа\Конкурси\2 Всеукраїнські конкурси\Здорова дитина — здорова нація\2022-2023\Подяка Шуб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734821" cy="5279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4700" y="3284984"/>
            <a:ext cx="4968552" cy="2664296"/>
          </a:xfrm>
          <a:prstGeom prst="rect">
            <a:avLst/>
          </a:prstGeom>
          <a:ln>
            <a:noFill/>
          </a:ln>
        </p:spPr>
        <p:txBody>
          <a:bodyPr anchor="b">
            <a:normAutofit fontScale="97500"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00000"/>
              </a:lnSpc>
            </a:pPr>
            <a:r>
              <a:rPr lang="uk-UA" sz="31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/>
            </a:r>
            <a:br>
              <a:rPr lang="uk-UA" sz="31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uk-UA" sz="25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Відзнаки за активну участь в конкурсі</a:t>
            </a:r>
            <a:endParaRPr lang="ru-RU" sz="25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33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1057</TotalTime>
  <Words>483</Words>
  <Application>Microsoft Office PowerPoint</Application>
  <PresentationFormat>Экран (4:3)</PresentationFormat>
  <Paragraphs>140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Про стан та перспективи залучення студентів та обдарованої молоді до наукової та інноваційної діяльності у 2022/2023 н. р.</vt:lpstr>
      <vt:lpstr>Загальна Кількість студентських наукових об’єднань — 142</vt:lpstr>
      <vt:lpstr>Університетська студентська олімпіада — 1172 учасника</vt:lpstr>
      <vt:lpstr>Презентация PowerPoint</vt:lpstr>
      <vt:lpstr>Міжнародні конкурси з мови</vt:lpstr>
      <vt:lpstr>Університетський конкурс студентських наукових робіт — 213 робіт (243 автори)</vt:lpstr>
      <vt:lpstr>Університетський конкурс студентських наукових робіт — 112 переможців</vt:lpstr>
      <vt:lpstr>ОБЛАСНИЙ КОНКРС ДЛЯ ОБДАРОВАНОЇ МОЛОДІ У ГАЛУЗІ НАУКИ — 6 ПЕРЕМОЖЦІВ</vt:lpstr>
      <vt:lpstr>ЗДОРОВА дитина — здорова нація</vt:lpstr>
      <vt:lpstr>Management and Business to Youth creative project</vt:lpstr>
      <vt:lpstr>BLACK Sea science 2023</vt:lpstr>
      <vt:lpstr>Міжнародний конкурс студентських наукових робіт за окремими спеціальностями — 8 переможців із 20 поданих робіт</vt:lpstr>
      <vt:lpstr>Університетський конкурс студентських бізнес-ідей «Startup із запорізькою політехнікою» — 27 заявок (37 авторів)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54</cp:revision>
  <cp:lastPrinted>2023-06-15T10:18:25Z</cp:lastPrinted>
  <dcterms:created xsi:type="dcterms:W3CDTF">2023-06-13T06:54:35Z</dcterms:created>
  <dcterms:modified xsi:type="dcterms:W3CDTF">2023-06-15T13:03:02Z</dcterms:modified>
</cp:coreProperties>
</file>