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7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8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9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10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11.xml" ContentType="application/vnd.openxmlformats-officedocument.presentationml.notesSl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12.xml" ContentType="application/vnd.openxmlformats-officedocument.presentationml.notesSl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notesSlides/notesSlide13.xml" ContentType="application/vnd.openxmlformats-officedocument.presentationml.notesSlid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notesSlides/notesSlide14.xml" ContentType="application/vnd.openxmlformats-officedocument.presentationml.notesSlid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notesSlides/notesSlide15.xml" ContentType="application/vnd.openxmlformats-officedocument.presentationml.notesSlid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notesSlides/notesSlide16.xml" ContentType="application/vnd.openxmlformats-officedocument.presentationml.notesSlid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notesSlides/notesSlide17.xml" ContentType="application/vnd.openxmlformats-officedocument.presentationml.notesSlid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notesSlides/notesSlide18.xml" ContentType="application/vnd.openxmlformats-officedocument.presentationml.notesSlid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notesSlides/notesSlide19.xml" ContentType="application/vnd.openxmlformats-officedocument.presentationml.notesSlid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3"/>
  </p:notesMasterIdLst>
  <p:sldIdLst>
    <p:sldId id="280" r:id="rId2"/>
    <p:sldId id="339" r:id="rId3"/>
    <p:sldId id="326" r:id="rId4"/>
    <p:sldId id="325" r:id="rId5"/>
    <p:sldId id="324" r:id="rId6"/>
    <p:sldId id="323" r:id="rId7"/>
    <p:sldId id="331" r:id="rId8"/>
    <p:sldId id="321" r:id="rId9"/>
    <p:sldId id="340" r:id="rId10"/>
    <p:sldId id="322" r:id="rId11"/>
    <p:sldId id="320" r:id="rId12"/>
    <p:sldId id="327" r:id="rId13"/>
    <p:sldId id="328" r:id="rId14"/>
    <p:sldId id="329" r:id="rId15"/>
    <p:sldId id="333" r:id="rId16"/>
    <p:sldId id="341" r:id="rId17"/>
    <p:sldId id="332" r:id="rId18"/>
    <p:sldId id="342" r:id="rId19"/>
    <p:sldId id="335" r:id="rId20"/>
    <p:sldId id="338" r:id="rId21"/>
    <p:sldId id="279" r:id="rId22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F070"/>
    <a:srgbClr val="5AB8DE"/>
    <a:srgbClr val="00B050"/>
    <a:srgbClr val="008A3E"/>
    <a:srgbClr val="134C99"/>
    <a:srgbClr val="0066FF"/>
    <a:srgbClr val="C00000"/>
    <a:srgbClr val="000000"/>
    <a:srgbClr val="FF0000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1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714" y="-2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5;&#1088;&#1077;&#1079;&#1077;&#1085;&#1090;&#1072;&#1094;&#1110;&#1103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5;&#1088;&#1077;&#1079;&#1077;&#1085;&#1090;&#1072;&#1094;&#1110;&#1103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5;&#1088;&#1077;&#1079;&#1077;&#1085;&#1090;&#1072;&#1094;&#1110;&#1103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5;&#1088;&#1077;&#1079;&#1077;&#1085;&#1090;&#1072;&#1094;&#1110;&#1103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5;&#1088;&#1077;&#1079;&#1077;&#1085;&#1090;&#1072;&#1094;&#1110;&#1103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5;&#1088;&#1077;&#1079;&#1077;&#1085;&#1090;&#1072;&#1094;&#1110;&#1103;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5;&#1088;&#1077;&#1079;&#1077;&#1085;&#1090;&#1072;&#1094;&#1110;&#1103;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5;&#1088;&#1077;&#1079;&#1077;&#1085;&#1090;&#1072;&#1094;&#1110;&#1103;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5;&#1088;&#1077;&#1079;&#1077;&#1085;&#1090;&#1072;&#1094;&#1110;&#1103;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5;&#1088;&#1077;&#1079;&#1077;&#1085;&#1090;&#1072;&#1094;&#1110;&#1103;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5;&#1088;&#1077;&#1079;&#1077;&#1085;&#1090;&#1072;&#1094;&#1110;&#1103;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5;&#1088;&#1077;&#1079;&#1077;&#1085;&#1090;&#1072;&#1094;&#1110;&#1103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5;&#1088;&#1077;&#1079;&#1077;&#1085;&#1090;&#1072;&#1094;&#1110;&#1103;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5;&#1088;&#1077;&#1079;&#1077;&#1085;&#1090;&#1072;&#1094;&#1110;&#1103;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5;&#1088;&#1077;&#1079;&#1077;&#1085;&#1090;&#1072;&#1094;&#1110;&#1103;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5;&#1088;&#1077;&#1079;&#1077;&#1085;&#1090;&#1072;&#1094;&#1110;&#1103;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5;&#1088;&#1077;&#1079;&#1077;&#1085;&#1090;&#1072;&#1094;&#1110;&#1103;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5;&#1088;&#1077;&#1079;&#1077;&#1085;&#1090;&#1072;&#1094;&#1110;&#1103;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5;&#1088;&#1077;&#1079;&#1077;&#1085;&#1090;&#1072;&#1094;&#1110;&#1103;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5;&#1088;&#1077;&#1079;&#1077;&#1085;&#1090;&#1072;&#1094;&#1110;&#1103;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5;&#1088;&#1077;&#1079;&#1077;&#1085;&#1090;&#1072;&#1094;&#1110;&#1103;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5;&#1088;&#1077;&#1079;&#1077;&#1085;&#1090;&#1072;&#1094;&#1110;&#1103;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5;&#1088;&#1077;&#1079;&#1077;&#1085;&#1090;&#1072;&#1094;&#1110;&#1103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5;&#1088;&#1077;&#1079;&#1077;&#1085;&#1090;&#1072;&#1094;&#1110;&#1103;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5;&#1088;&#1077;&#1079;&#1077;&#1085;&#1090;&#1072;&#1094;&#1110;&#1103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5;&#1088;&#1077;&#1079;&#1077;&#1085;&#1090;&#1072;&#1094;&#1110;&#1103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5;&#1088;&#1077;&#1079;&#1077;&#1085;&#1090;&#1072;&#1094;&#1110;&#1103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5;&#1088;&#1077;&#1079;&#1077;&#1085;&#1090;&#1072;&#1094;&#1110;&#1103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5;&#1088;&#1077;&#1079;&#1077;&#1085;&#1090;&#1072;&#1094;&#1110;&#1103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5;&#1088;&#1077;&#1079;&#1077;&#1085;&#1090;&#1072;&#1094;&#1110;&#1103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феу!$O$302</c:f>
              <c:strCache>
                <c:ptCount val="1"/>
                <c:pt idx="0">
                  <c:v>АУ %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3998732453302225E-2"/>
                  <c:y val="0.54629629629629628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3CC-4BF3-A3E3-0FBFAB69CF75}"/>
                </c:ext>
              </c:extLst>
            </c:dLbl>
            <c:dLbl>
              <c:idx val="1"/>
              <c:layout>
                <c:manualLayout>
                  <c:x val="1.6798434546530173E-2"/>
                  <c:y val="0.47685185185185186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3CC-4BF3-A3E3-0FBFAB69CF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overflow" horzOverflow="overflow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гф!$N$303:$N$304</c:f>
              <c:strCache>
                <c:ptCount val="2"/>
                <c:pt idx="0">
                  <c:v>бакалавр</c:v>
                </c:pt>
                <c:pt idx="1">
                  <c:v>магістр</c:v>
                </c:pt>
              </c:strCache>
            </c:strRef>
          </c:cat>
          <c:val>
            <c:numRef>
              <c:f>феу!$O$303:$O$304</c:f>
              <c:numCache>
                <c:formatCode>General</c:formatCode>
                <c:ptCount val="2"/>
                <c:pt idx="0">
                  <c:v>71</c:v>
                </c:pt>
                <c:pt idx="1">
                  <c:v>60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2-53CC-4BF3-A3E3-0FBFAB69CF75}"/>
            </c:ext>
          </c:extLst>
        </c:ser>
        <c:ser>
          <c:idx val="1"/>
          <c:order val="1"/>
          <c:tx>
            <c:strRef>
              <c:f>феу!$P$302</c:f>
              <c:strCache>
                <c:ptCount val="1"/>
                <c:pt idx="0">
                  <c:v>ПЯ %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6778899676231723E-2"/>
                  <c:y val="0.40740740740740738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3CC-4BF3-A3E3-0FBFAB69CF75}"/>
                </c:ext>
              </c:extLst>
            </c:dLbl>
            <c:dLbl>
              <c:idx val="1"/>
              <c:layout>
                <c:manualLayout>
                  <c:x val="2.2436908473582869E-2"/>
                  <c:y val="0.43518518518518517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3CC-4BF3-A3E3-0FBFAB69CF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гф!$N$303:$N$304</c:f>
              <c:strCache>
                <c:ptCount val="2"/>
                <c:pt idx="0">
                  <c:v>бакалавр</c:v>
                </c:pt>
                <c:pt idx="1">
                  <c:v>магістр</c:v>
                </c:pt>
              </c:strCache>
            </c:strRef>
          </c:cat>
          <c:val>
            <c:numRef>
              <c:f>феу!$P$303:$P$304</c:f>
              <c:numCache>
                <c:formatCode>General</c:formatCode>
                <c:ptCount val="2"/>
                <c:pt idx="0">
                  <c:v>52</c:v>
                </c:pt>
                <c:pt idx="1">
                  <c:v>56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5-53CC-4BF3-A3E3-0FBFAB69CF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4545776"/>
        <c:axId val="874553320"/>
        <c:axId val="0"/>
      </c:bar3DChart>
      <c:catAx>
        <c:axId val="87454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4553320"/>
        <c:crosses val="autoZero"/>
        <c:auto val="1"/>
        <c:lblAlgn val="ctr"/>
        <c:lblOffset val="100"/>
        <c:noMultiLvlLbl val="0"/>
      </c:catAx>
      <c:valAx>
        <c:axId val="874553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4545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rgbClr val="00B0F0"/>
        </a:gs>
        <a:gs pos="38000">
          <a:schemeClr val="accent1">
            <a:lumMod val="45000"/>
            <a:lumOff val="55000"/>
          </a:schemeClr>
        </a:gs>
        <a:gs pos="63000">
          <a:srgbClr val="FFFFCC"/>
        </a:gs>
        <a:gs pos="100000">
          <a:srgbClr val="FFFF66"/>
        </a:gs>
      </a:gsLst>
      <a:lin ang="2700000" scaled="1"/>
      <a:tileRect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еф!$O$342</c:f>
              <c:strCache>
                <c:ptCount val="1"/>
                <c:pt idx="0">
                  <c:v>АУ %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3998683021537469E-2"/>
                  <c:y val="0.44907407407407407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CA-4CC2-A64E-3C5B6BD77221}"/>
                </c:ext>
              </c:extLst>
            </c:dLbl>
            <c:dLbl>
              <c:idx val="1"/>
              <c:layout>
                <c:manualLayout>
                  <c:x val="1.3979197583003774E-2"/>
                  <c:y val="0.51851851851851849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CA-4CC2-A64E-3C5B6BD772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overflow" horzOverflow="overflow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гф!$N$303:$N$304</c:f>
              <c:strCache>
                <c:ptCount val="2"/>
                <c:pt idx="0">
                  <c:v>бакалавр</c:v>
                </c:pt>
                <c:pt idx="1">
                  <c:v>магістр</c:v>
                </c:pt>
              </c:strCache>
            </c:strRef>
          </c:cat>
          <c:val>
            <c:numRef>
              <c:f>еф!$O$343:$O$344</c:f>
              <c:numCache>
                <c:formatCode>General</c:formatCode>
                <c:ptCount val="2"/>
                <c:pt idx="0">
                  <c:v>57</c:v>
                </c:pt>
                <c:pt idx="1">
                  <c:v>64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2-A8CA-4CC2-A64E-3C5B6BD77221}"/>
            </c:ext>
          </c:extLst>
        </c:ser>
        <c:ser>
          <c:idx val="1"/>
          <c:order val="1"/>
          <c:tx>
            <c:strRef>
              <c:f>еф!$P$342</c:f>
              <c:strCache>
                <c:ptCount val="1"/>
                <c:pt idx="0">
                  <c:v>ПЯ %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9598136639758072E-2"/>
                  <c:y val="0.40277777777777768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CA-4CC2-A64E-3C5B6BD77221}"/>
                </c:ext>
              </c:extLst>
            </c:dLbl>
            <c:dLbl>
              <c:idx val="1"/>
              <c:layout>
                <c:manualLayout>
                  <c:x val="1.6798434546530072E-2"/>
                  <c:y val="0.4861111111111111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CA-4CC2-A64E-3C5B6BD772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гф!$N$303:$N$304</c:f>
              <c:strCache>
                <c:ptCount val="2"/>
                <c:pt idx="0">
                  <c:v>бакалавр</c:v>
                </c:pt>
                <c:pt idx="1">
                  <c:v>магістр</c:v>
                </c:pt>
              </c:strCache>
            </c:strRef>
          </c:cat>
          <c:val>
            <c:numRef>
              <c:f>еф!$P$343:$P$344</c:f>
              <c:numCache>
                <c:formatCode>General</c:formatCode>
                <c:ptCount val="2"/>
                <c:pt idx="0">
                  <c:v>47</c:v>
                </c:pt>
                <c:pt idx="1">
                  <c:v>56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5-A8CA-4CC2-A64E-3C5B6BD772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4545776"/>
        <c:axId val="874553320"/>
        <c:axId val="0"/>
      </c:bar3DChart>
      <c:catAx>
        <c:axId val="87454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4553320"/>
        <c:crosses val="autoZero"/>
        <c:auto val="1"/>
        <c:lblAlgn val="ctr"/>
        <c:lblOffset val="100"/>
        <c:noMultiLvlLbl val="0"/>
      </c:catAx>
      <c:valAx>
        <c:axId val="874553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4545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rgbClr val="00B0F0"/>
        </a:gs>
        <a:gs pos="38000">
          <a:schemeClr val="accent1">
            <a:lumMod val="45000"/>
            <a:lumOff val="55000"/>
          </a:schemeClr>
        </a:gs>
        <a:gs pos="63000">
          <a:srgbClr val="FFFFCC"/>
        </a:gs>
        <a:gs pos="100000">
          <a:srgbClr val="FFFF66"/>
        </a:gs>
      </a:gsLst>
      <a:lin ang="2700000" scaled="1"/>
      <a:tileRect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разом</c:v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139700" dist="952500" dir="14280000" sx="97000" sy="97000" kx="-1200000" algn="bl" rotWithShape="0">
                <a:prstClr val="black">
                  <a:alpha val="58000"/>
                </a:prstClr>
              </a:outerShdw>
            </a:effectLst>
            <a:sp3d>
              <a:contourClr>
                <a:schemeClr val="tx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CBE-4E0B-8CAD-AF019F2FFC94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CBE-4E0B-8CAD-AF019F2FFC94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CBE-4E0B-8CAD-AF019F2FFC94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CBE-4E0B-8CAD-AF019F2FFC94}"/>
              </c:ext>
            </c:extLst>
          </c:dPt>
          <c:dLbls>
            <c:dLbl>
              <c:idx val="0"/>
              <c:layout>
                <c:manualLayout>
                  <c:x val="2.39455802835143E-2"/>
                  <c:y val="-4.3537421184840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BE-4E0B-8CAD-AF019F2FFC94}"/>
                </c:ext>
              </c:extLst>
            </c:dLbl>
            <c:dLbl>
              <c:idx val="1"/>
              <c:layout>
                <c:manualLayout>
                  <c:x val="1.9877353025736708E-2"/>
                  <c:y val="-1.8140592160350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BE-4E0B-8CAD-AF019F2FFC94}"/>
                </c:ext>
              </c:extLst>
            </c:dLbl>
            <c:dLbl>
              <c:idx val="2"/>
              <c:layout>
                <c:manualLayout>
                  <c:x val="1.4558748185588314E-2"/>
                  <c:y val="-3.0408039850125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BE-4E0B-8CAD-AF019F2FFC94}"/>
                </c:ext>
              </c:extLst>
            </c:dLbl>
            <c:dLbl>
              <c:idx val="3"/>
              <c:layout>
                <c:manualLayout>
                  <c:x val="9.0471254076904088E-3"/>
                  <c:y val="-2.2169437846397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BE-4E0B-8CAD-AF019F2FFC94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бад!$E$301:$H$301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бад!$E$302:$H$302</c:f>
              <c:numCache>
                <c:formatCode>General</c:formatCode>
                <c:ptCount val="4"/>
                <c:pt idx="0">
                  <c:v>2715</c:v>
                </c:pt>
                <c:pt idx="1">
                  <c:v>618</c:v>
                </c:pt>
                <c:pt idx="2">
                  <c:v>607</c:v>
                </c:pt>
                <c:pt idx="3">
                  <c:v>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CBE-4E0B-8CAD-AF019F2FFC94}"/>
            </c:ext>
          </c:extLst>
        </c:ser>
        <c:ser>
          <c:idx val="1"/>
          <c:order val="1"/>
          <c:tx>
            <c:v>бак</c:v>
          </c:tx>
          <c:spPr>
            <a:solidFill>
              <a:srgbClr val="92D05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-2.5488672998989569E-4"/>
                  <c:y val="0.203092748798324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CBE-4E0B-8CAD-AF019F2FFC94}"/>
                </c:ext>
              </c:extLst>
            </c:dLbl>
            <c:dLbl>
              <c:idx val="1"/>
              <c:layout>
                <c:manualLayout>
                  <c:x val="2.2723102112553649E-2"/>
                  <c:y val="-3.588057431063397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CBE-4E0B-8CAD-AF019F2FFC94}"/>
                </c:ext>
              </c:extLst>
            </c:dLbl>
            <c:dLbl>
              <c:idx val="2"/>
              <c:layout>
                <c:manualLayout>
                  <c:x val="2.1906153811959986E-2"/>
                  <c:y val="-2.539684914682576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CBE-4E0B-8CAD-AF019F2FFC94}"/>
                </c:ext>
              </c:extLst>
            </c:dLbl>
            <c:dLbl>
              <c:idx val="3"/>
              <c:layout>
                <c:manualLayout>
                  <c:x val="1.5661072741167736E-2"/>
                  <c:y val="-2.176869221513581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CBE-4E0B-8CAD-AF019F2FFC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бад!$E$301:$H$301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бад!$E$303:$H$303</c:f>
              <c:numCache>
                <c:formatCode>General</c:formatCode>
                <c:ptCount val="4"/>
                <c:pt idx="0">
                  <c:v>1974</c:v>
                </c:pt>
                <c:pt idx="1">
                  <c:v>427</c:v>
                </c:pt>
                <c:pt idx="2">
                  <c:v>450</c:v>
                </c:pt>
                <c:pt idx="3">
                  <c:v>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CBE-4E0B-8CAD-AF019F2FFC94}"/>
            </c:ext>
          </c:extLst>
        </c:ser>
        <c:ser>
          <c:idx val="2"/>
          <c:order val="2"/>
          <c:tx>
            <c:v>маг</c:v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DCBE-4E0B-8CAD-AF019F2FFC94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DCBE-4E0B-8CAD-AF019F2FFC94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DCBE-4E0B-8CAD-AF019F2FFC94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DCBE-4E0B-8CAD-AF019F2FFC94}"/>
              </c:ext>
            </c:extLst>
          </c:dPt>
          <c:dLbls>
            <c:dLbl>
              <c:idx val="0"/>
              <c:layout>
                <c:manualLayout>
                  <c:x val="2.7062193214552544E-2"/>
                  <c:y val="-2.5396829024490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CBE-4E0B-8CAD-AF019F2FFC94}"/>
                </c:ext>
              </c:extLst>
            </c:dLbl>
            <c:dLbl>
              <c:idx val="1"/>
              <c:layout>
                <c:manualLayout>
                  <c:x val="2.498048604420227E-2"/>
                  <c:y val="-2.1768710592420318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CBE-4E0B-8CAD-AF019F2FFC94}"/>
                </c:ext>
              </c:extLst>
            </c:dLbl>
            <c:dLbl>
              <c:idx val="2"/>
              <c:layout>
                <c:manualLayout>
                  <c:x val="2.7062193214552544E-2"/>
                  <c:y val="-2.5396829024490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CBE-4E0B-8CAD-AF019F2FFC94}"/>
                </c:ext>
              </c:extLst>
            </c:dLbl>
            <c:dLbl>
              <c:idx val="3"/>
              <c:layout>
                <c:manualLayout>
                  <c:x val="2.2898778873851999E-2"/>
                  <c:y val="-2.5396829024490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CBE-4E0B-8CAD-AF019F2FFC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бад!$E$301:$H$301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бад!$E$304:$H$304</c:f>
              <c:numCache>
                <c:formatCode>General</c:formatCode>
                <c:ptCount val="4"/>
                <c:pt idx="0">
                  <c:v>741</c:v>
                </c:pt>
                <c:pt idx="1">
                  <c:v>191</c:v>
                </c:pt>
                <c:pt idx="2">
                  <c:v>157</c:v>
                </c:pt>
                <c:pt idx="3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DCBE-4E0B-8CAD-AF019F2FFC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gapDepth val="153"/>
        <c:shape val="box"/>
        <c:axId val="680241224"/>
        <c:axId val="680241880"/>
        <c:axId val="0"/>
      </c:bar3DChart>
      <c:catAx>
        <c:axId val="68024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0241880"/>
        <c:crosses val="autoZero"/>
        <c:auto val="1"/>
        <c:lblAlgn val="ctr"/>
        <c:lblOffset val="100"/>
        <c:noMultiLvlLbl val="0"/>
      </c:catAx>
      <c:valAx>
        <c:axId val="680241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0241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rgbClr val="00B0F0"/>
        </a:gs>
        <a:gs pos="38000">
          <a:schemeClr val="accent1">
            <a:lumMod val="45000"/>
            <a:lumOff val="55000"/>
          </a:schemeClr>
        </a:gs>
        <a:gs pos="63000">
          <a:srgbClr val="FFFFCC"/>
        </a:gs>
        <a:gs pos="100000">
          <a:srgbClr val="FFFF66"/>
        </a:gs>
      </a:gsLst>
      <a:lin ang="5400000" scaled="1"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бад!$O$302</c:f>
              <c:strCache>
                <c:ptCount val="1"/>
                <c:pt idx="0">
                  <c:v>АУ %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6817969416828626E-2"/>
                  <c:y val="0.53240740740740744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C4-4095-A6F5-C4397ACDD156}"/>
                </c:ext>
              </c:extLst>
            </c:dLbl>
            <c:dLbl>
              <c:idx val="1"/>
              <c:layout>
                <c:manualLayout>
                  <c:x val="1.6798434546530173E-2"/>
                  <c:y val="0.53240740740740744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C4-4095-A6F5-C4397ACDD1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overflow" horzOverflow="overflow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гф!$N$303:$N$304</c:f>
              <c:strCache>
                <c:ptCount val="2"/>
                <c:pt idx="0">
                  <c:v>бакалавр</c:v>
                </c:pt>
                <c:pt idx="1">
                  <c:v>магістр</c:v>
                </c:pt>
              </c:strCache>
            </c:strRef>
          </c:cat>
          <c:val>
            <c:numRef>
              <c:f>бад!$O$303:$O$304</c:f>
              <c:numCache>
                <c:formatCode>General</c:formatCode>
                <c:ptCount val="2"/>
                <c:pt idx="0">
                  <c:v>55</c:v>
                </c:pt>
                <c:pt idx="1">
                  <c:v>51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2-EAC4-4095-A6F5-C4397ACDD156}"/>
            </c:ext>
          </c:extLst>
        </c:ser>
        <c:ser>
          <c:idx val="1"/>
          <c:order val="1"/>
          <c:tx>
            <c:strRef>
              <c:f>бад!$P$302</c:f>
              <c:strCache>
                <c:ptCount val="1"/>
                <c:pt idx="0">
                  <c:v>ПЯ %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9598136639758072E-2"/>
                  <c:y val="0.4444444444444444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C4-4095-A6F5-C4397ACDD156}"/>
                </c:ext>
              </c:extLst>
            </c:dLbl>
            <c:dLbl>
              <c:idx val="1"/>
              <c:layout>
                <c:manualLayout>
                  <c:x val="1.9617671510056469E-2"/>
                  <c:y val="0.4861111111111111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C4-4095-A6F5-C4397ACDD1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гф!$N$303:$N$304</c:f>
              <c:strCache>
                <c:ptCount val="2"/>
                <c:pt idx="0">
                  <c:v>бакалавр</c:v>
                </c:pt>
                <c:pt idx="1">
                  <c:v>магістр</c:v>
                </c:pt>
              </c:strCache>
            </c:strRef>
          </c:cat>
          <c:val>
            <c:numRef>
              <c:f>бад!$P$303:$P$304</c:f>
              <c:numCache>
                <c:formatCode>General</c:formatCode>
                <c:ptCount val="2"/>
                <c:pt idx="0">
                  <c:v>44</c:v>
                </c:pt>
                <c:pt idx="1">
                  <c:v>46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5-EAC4-4095-A6F5-C4397ACDD1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4545776"/>
        <c:axId val="874553320"/>
        <c:axId val="0"/>
      </c:bar3DChart>
      <c:catAx>
        <c:axId val="87454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4553320"/>
        <c:crosses val="autoZero"/>
        <c:auto val="1"/>
        <c:lblAlgn val="ctr"/>
        <c:lblOffset val="100"/>
        <c:noMultiLvlLbl val="0"/>
      </c:catAx>
      <c:valAx>
        <c:axId val="874553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4545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rgbClr val="00B0F0"/>
        </a:gs>
        <a:gs pos="38000">
          <a:schemeClr val="accent1">
            <a:lumMod val="45000"/>
            <a:lumOff val="55000"/>
          </a:schemeClr>
        </a:gs>
        <a:gs pos="63000">
          <a:srgbClr val="FFFFCC"/>
        </a:gs>
        <a:gs pos="100000">
          <a:srgbClr val="FFFF66"/>
        </a:gs>
      </a:gsLst>
      <a:lin ang="2700000" scaled="1"/>
      <a:tileRect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разом</c:v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139700" dist="952500" dir="14280000" sx="97000" sy="97000" kx="-1200000" algn="bl" rotWithShape="0">
                <a:prstClr val="black">
                  <a:alpha val="58000"/>
                </a:prstClr>
              </a:outerShdw>
            </a:effectLst>
            <a:sp3d>
              <a:contourClr>
                <a:schemeClr val="tx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1A2-4C4B-8B81-8FC1B37D8B76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1A2-4C4B-8B81-8FC1B37D8B76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1A2-4C4B-8B81-8FC1B37D8B76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1A2-4C4B-8B81-8FC1B37D8B76}"/>
              </c:ext>
            </c:extLst>
          </c:dPt>
          <c:dLbls>
            <c:dLbl>
              <c:idx val="0"/>
              <c:layout>
                <c:manualLayout>
                  <c:x val="2.39455802835143E-2"/>
                  <c:y val="-4.3537421184840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1A2-4C4B-8B81-8FC1B37D8B76}"/>
                </c:ext>
              </c:extLst>
            </c:dLbl>
            <c:dLbl>
              <c:idx val="1"/>
              <c:layout>
                <c:manualLayout>
                  <c:x val="1.9877353025736708E-2"/>
                  <c:y val="-1.8140592160350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1A2-4C4B-8B81-8FC1B37D8B76}"/>
                </c:ext>
              </c:extLst>
            </c:dLbl>
            <c:dLbl>
              <c:idx val="2"/>
              <c:layout>
                <c:manualLayout>
                  <c:x val="1.4558748185588314E-2"/>
                  <c:y val="-3.0408039850125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1A2-4C4B-8B81-8FC1B37D8B76}"/>
                </c:ext>
              </c:extLst>
            </c:dLbl>
            <c:dLbl>
              <c:idx val="3"/>
              <c:layout>
                <c:manualLayout>
                  <c:x val="9.0471254076904088E-3"/>
                  <c:y val="-2.2169437846397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1A2-4C4B-8B81-8FC1B37D8B76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тф!$E$301:$H$301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тф!$E$302:$H$302</c:f>
              <c:numCache>
                <c:formatCode>General</c:formatCode>
                <c:ptCount val="4"/>
                <c:pt idx="0">
                  <c:v>1533</c:v>
                </c:pt>
                <c:pt idx="1">
                  <c:v>179</c:v>
                </c:pt>
                <c:pt idx="2">
                  <c:v>318</c:v>
                </c:pt>
                <c:pt idx="3">
                  <c:v>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1A2-4C4B-8B81-8FC1B37D8B76}"/>
            </c:ext>
          </c:extLst>
        </c:ser>
        <c:ser>
          <c:idx val="1"/>
          <c:order val="1"/>
          <c:tx>
            <c:v>бак</c:v>
          </c:tx>
          <c:spPr>
            <a:solidFill>
              <a:srgbClr val="92D05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3.9552436236653714E-2"/>
                  <c:y val="-2.1768710592420318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1A2-4C4B-8B81-8FC1B37D8B76}"/>
                </c:ext>
              </c:extLst>
            </c:dLbl>
            <c:dLbl>
              <c:idx val="1"/>
              <c:layout>
                <c:manualLayout>
                  <c:x val="2.2723102112553649E-2"/>
                  <c:y val="-3.588057431063397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1A2-4C4B-8B81-8FC1B37D8B76}"/>
                </c:ext>
              </c:extLst>
            </c:dLbl>
            <c:dLbl>
              <c:idx val="2"/>
              <c:layout>
                <c:manualLayout>
                  <c:x val="2.1906153811959986E-2"/>
                  <c:y val="-2.539684914682576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1A2-4C4B-8B81-8FC1B37D8B76}"/>
                </c:ext>
              </c:extLst>
            </c:dLbl>
            <c:dLbl>
              <c:idx val="3"/>
              <c:layout>
                <c:manualLayout>
                  <c:x val="1.5661072741167736E-2"/>
                  <c:y val="-2.176869221513581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1A2-4C4B-8B81-8FC1B37D8B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тф!$E$301:$H$301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тф!$E$303:$H$303</c:f>
              <c:numCache>
                <c:formatCode>General</c:formatCode>
                <c:ptCount val="4"/>
                <c:pt idx="0">
                  <c:v>1102</c:v>
                </c:pt>
                <c:pt idx="1">
                  <c:v>113</c:v>
                </c:pt>
                <c:pt idx="2">
                  <c:v>190</c:v>
                </c:pt>
                <c:pt idx="3">
                  <c:v>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1A2-4C4B-8B81-8FC1B37D8B76}"/>
            </c:ext>
          </c:extLst>
        </c:ser>
        <c:ser>
          <c:idx val="2"/>
          <c:order val="2"/>
          <c:tx>
            <c:v>маг</c:v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01A2-4C4B-8B81-8FC1B37D8B76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01A2-4C4B-8B81-8FC1B37D8B76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01A2-4C4B-8B81-8FC1B37D8B76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01A2-4C4B-8B81-8FC1B37D8B76}"/>
              </c:ext>
            </c:extLst>
          </c:dPt>
          <c:dLbls>
            <c:dLbl>
              <c:idx val="0"/>
              <c:layout>
                <c:manualLayout>
                  <c:x val="2.7062193214552544E-2"/>
                  <c:y val="-2.5396829024490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1A2-4C4B-8B81-8FC1B37D8B76}"/>
                </c:ext>
              </c:extLst>
            </c:dLbl>
            <c:dLbl>
              <c:idx val="1"/>
              <c:layout>
                <c:manualLayout>
                  <c:x val="2.498048604420227E-2"/>
                  <c:y val="-2.1768710592420318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1A2-4C4B-8B81-8FC1B37D8B76}"/>
                </c:ext>
              </c:extLst>
            </c:dLbl>
            <c:dLbl>
              <c:idx val="2"/>
              <c:layout>
                <c:manualLayout>
                  <c:x val="2.7062193214552544E-2"/>
                  <c:y val="-2.5396829024490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1A2-4C4B-8B81-8FC1B37D8B76}"/>
                </c:ext>
              </c:extLst>
            </c:dLbl>
            <c:dLbl>
              <c:idx val="3"/>
              <c:layout>
                <c:manualLayout>
                  <c:x val="2.2898778873851999E-2"/>
                  <c:y val="-2.5396829024490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1A2-4C4B-8B81-8FC1B37D8B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тф!$E$301:$H$301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тф!$E$304:$H$304</c:f>
              <c:numCache>
                <c:formatCode>General</c:formatCode>
                <c:ptCount val="4"/>
                <c:pt idx="0">
                  <c:v>431</c:v>
                </c:pt>
                <c:pt idx="1">
                  <c:v>66</c:v>
                </c:pt>
                <c:pt idx="2">
                  <c:v>128</c:v>
                </c:pt>
                <c:pt idx="3">
                  <c:v>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01A2-4C4B-8B81-8FC1B37D8B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gapDepth val="153"/>
        <c:shape val="box"/>
        <c:axId val="680241224"/>
        <c:axId val="680241880"/>
        <c:axId val="0"/>
      </c:bar3DChart>
      <c:catAx>
        <c:axId val="68024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0241880"/>
        <c:crosses val="autoZero"/>
        <c:auto val="1"/>
        <c:lblAlgn val="ctr"/>
        <c:lblOffset val="100"/>
        <c:noMultiLvlLbl val="0"/>
      </c:catAx>
      <c:valAx>
        <c:axId val="680241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0241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rgbClr val="00B0F0"/>
        </a:gs>
        <a:gs pos="38000">
          <a:schemeClr val="accent1">
            <a:lumMod val="45000"/>
            <a:lumOff val="55000"/>
          </a:schemeClr>
        </a:gs>
        <a:gs pos="63000">
          <a:srgbClr val="FFFFCC"/>
        </a:gs>
        <a:gs pos="100000">
          <a:srgbClr val="FFFF66"/>
        </a:gs>
      </a:gsLst>
      <a:lin ang="5400000" scaled="1"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тф!$O$302</c:f>
              <c:strCache>
                <c:ptCount val="1"/>
                <c:pt idx="0">
                  <c:v>АУ %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3998732453302173E-2"/>
                  <c:y val="0.3935185185185184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571-4D92-98A4-A373FB565991}"/>
                </c:ext>
              </c:extLst>
            </c:dLbl>
            <c:dLbl>
              <c:idx val="1"/>
              <c:layout>
                <c:manualLayout>
                  <c:x val="1.6798434546530072E-2"/>
                  <c:y val="0.48148148148148145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571-4D92-98A4-A373FB5659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overflow" horzOverflow="overflow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гф!$N$303:$N$304</c:f>
              <c:strCache>
                <c:ptCount val="2"/>
                <c:pt idx="0">
                  <c:v>бакалавр</c:v>
                </c:pt>
                <c:pt idx="1">
                  <c:v>магістр</c:v>
                </c:pt>
              </c:strCache>
            </c:strRef>
          </c:cat>
          <c:val>
            <c:numRef>
              <c:f>тф!$O$303:$O$304</c:f>
              <c:numCache>
                <c:formatCode>General</c:formatCode>
                <c:ptCount val="2"/>
                <c:pt idx="0">
                  <c:v>47</c:v>
                </c:pt>
                <c:pt idx="1">
                  <c:v>73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2-7571-4D92-98A4-A373FB565991}"/>
            </c:ext>
          </c:extLst>
        </c:ser>
        <c:ser>
          <c:idx val="1"/>
          <c:order val="1"/>
          <c:tx>
            <c:strRef>
              <c:f>тф!$P$302</c:f>
              <c:strCache>
                <c:ptCount val="1"/>
                <c:pt idx="0">
                  <c:v>ПЯ %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9598136639758072E-2"/>
                  <c:y val="0.25462962962962954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571-4D92-98A4-A373FB565991}"/>
                </c:ext>
              </c:extLst>
            </c:dLbl>
            <c:dLbl>
              <c:idx val="1"/>
              <c:layout>
                <c:manualLayout>
                  <c:x val="1.6798434546530072E-2"/>
                  <c:y val="0.34722222222222221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571-4D92-98A4-A373FB5659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гф!$N$303:$N$304</c:f>
              <c:strCache>
                <c:ptCount val="2"/>
                <c:pt idx="0">
                  <c:v>бакалавр</c:v>
                </c:pt>
                <c:pt idx="1">
                  <c:v>магістр</c:v>
                </c:pt>
              </c:strCache>
            </c:strRef>
          </c:cat>
          <c:val>
            <c:numRef>
              <c:f>тф!$P$303:$P$304</c:f>
              <c:numCache>
                <c:formatCode>General</c:formatCode>
                <c:ptCount val="2"/>
                <c:pt idx="0">
                  <c:v>27</c:v>
                </c:pt>
                <c:pt idx="1">
                  <c:v>45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5-7571-4D92-98A4-A373FB5659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4545776"/>
        <c:axId val="874553320"/>
        <c:axId val="0"/>
      </c:bar3DChart>
      <c:catAx>
        <c:axId val="87454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4553320"/>
        <c:crosses val="autoZero"/>
        <c:auto val="1"/>
        <c:lblAlgn val="ctr"/>
        <c:lblOffset val="100"/>
        <c:noMultiLvlLbl val="0"/>
      </c:catAx>
      <c:valAx>
        <c:axId val="874553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4545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rgbClr val="00B0F0"/>
        </a:gs>
        <a:gs pos="38000">
          <a:schemeClr val="accent1">
            <a:lumMod val="45000"/>
            <a:lumOff val="55000"/>
          </a:schemeClr>
        </a:gs>
        <a:gs pos="63000">
          <a:srgbClr val="FFFFCC"/>
        </a:gs>
        <a:gs pos="100000">
          <a:srgbClr val="FFFF66"/>
        </a:gs>
      </a:gsLst>
      <a:lin ang="2700000" scaled="1"/>
      <a:tileRect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разом</c:v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139700" dist="952500" dir="14280000" sx="97000" sy="97000" kx="-1200000" algn="bl" rotWithShape="0">
                <a:prstClr val="black">
                  <a:alpha val="58000"/>
                </a:prstClr>
              </a:outerShdw>
            </a:effectLst>
            <a:sp3d>
              <a:contourClr>
                <a:schemeClr val="tx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28B-495F-9AF0-7A066F4A7C90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28B-495F-9AF0-7A066F4A7C90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28B-495F-9AF0-7A066F4A7C90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28B-495F-9AF0-7A066F4A7C90}"/>
              </c:ext>
            </c:extLst>
          </c:dPt>
          <c:dLbls>
            <c:dLbl>
              <c:idx val="0"/>
              <c:layout>
                <c:manualLayout>
                  <c:x val="2.39455802835143E-2"/>
                  <c:y val="-4.3537421184840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8B-495F-9AF0-7A066F4A7C90}"/>
                </c:ext>
              </c:extLst>
            </c:dLbl>
            <c:dLbl>
              <c:idx val="1"/>
              <c:layout>
                <c:manualLayout>
                  <c:x val="1.9877353025736708E-2"/>
                  <c:y val="-1.8140592160350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8B-495F-9AF0-7A066F4A7C90}"/>
                </c:ext>
              </c:extLst>
            </c:dLbl>
            <c:dLbl>
              <c:idx val="2"/>
              <c:layout>
                <c:manualLayout>
                  <c:x val="1.4558748185588314E-2"/>
                  <c:y val="-3.0408039850125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8B-495F-9AF0-7A066F4A7C90}"/>
                </c:ext>
              </c:extLst>
            </c:dLbl>
            <c:dLbl>
              <c:idx val="3"/>
              <c:layout>
                <c:manualLayout>
                  <c:x val="9.0471254076904088E-3"/>
                  <c:y val="-2.2169437846397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28B-495F-9AF0-7A066F4A7C90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іф!$E$301:$H$301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іф!$E$302:$H$302</c:f>
              <c:numCache>
                <c:formatCode>General</c:formatCode>
                <c:ptCount val="4"/>
                <c:pt idx="0">
                  <c:v>1884</c:v>
                </c:pt>
                <c:pt idx="1">
                  <c:v>195</c:v>
                </c:pt>
                <c:pt idx="2">
                  <c:v>276</c:v>
                </c:pt>
                <c:pt idx="3">
                  <c:v>230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28B-495F-9AF0-7A066F4A7C90}"/>
            </c:ext>
          </c:extLst>
        </c:ser>
        <c:ser>
          <c:idx val="1"/>
          <c:order val="1"/>
          <c:tx>
            <c:v>бак</c:v>
          </c:tx>
          <c:spPr>
            <a:solidFill>
              <a:srgbClr val="92D05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3.9552436236653714E-2"/>
                  <c:y val="-2.1768710592420318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28B-495F-9AF0-7A066F4A7C90}"/>
                </c:ext>
              </c:extLst>
            </c:dLbl>
            <c:dLbl>
              <c:idx val="1"/>
              <c:layout>
                <c:manualLayout>
                  <c:x val="2.2723102112553649E-2"/>
                  <c:y val="-3.588057431063397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28B-495F-9AF0-7A066F4A7C90}"/>
                </c:ext>
              </c:extLst>
            </c:dLbl>
            <c:dLbl>
              <c:idx val="2"/>
              <c:layout>
                <c:manualLayout>
                  <c:x val="2.1906153811959986E-2"/>
                  <c:y val="-2.539684914682576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28B-495F-9AF0-7A066F4A7C90}"/>
                </c:ext>
              </c:extLst>
            </c:dLbl>
            <c:dLbl>
              <c:idx val="3"/>
              <c:layout>
                <c:manualLayout>
                  <c:x val="1.5661072741167736E-2"/>
                  <c:y val="-2.176869221513581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28B-495F-9AF0-7A066F4A7C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іф!$E$301:$H$301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іф!$E$303:$H$303</c:f>
              <c:numCache>
                <c:formatCode>General</c:formatCode>
                <c:ptCount val="4"/>
                <c:pt idx="0">
                  <c:v>1174</c:v>
                </c:pt>
                <c:pt idx="1">
                  <c:v>134</c:v>
                </c:pt>
                <c:pt idx="2">
                  <c:v>170</c:v>
                </c:pt>
                <c:pt idx="3">
                  <c:v>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828B-495F-9AF0-7A066F4A7C90}"/>
            </c:ext>
          </c:extLst>
        </c:ser>
        <c:ser>
          <c:idx val="2"/>
          <c:order val="2"/>
          <c:tx>
            <c:v>маг</c:v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828B-495F-9AF0-7A066F4A7C90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828B-495F-9AF0-7A066F4A7C90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828B-495F-9AF0-7A066F4A7C90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828B-495F-9AF0-7A066F4A7C90}"/>
              </c:ext>
            </c:extLst>
          </c:dPt>
          <c:dLbls>
            <c:dLbl>
              <c:idx val="0"/>
              <c:layout>
                <c:manualLayout>
                  <c:x val="2.7062193214552544E-2"/>
                  <c:y val="-2.5396829024490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28B-495F-9AF0-7A066F4A7C90}"/>
                </c:ext>
              </c:extLst>
            </c:dLbl>
            <c:dLbl>
              <c:idx val="1"/>
              <c:layout>
                <c:manualLayout>
                  <c:x val="2.498048604420227E-2"/>
                  <c:y val="-2.1768710592420318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28B-495F-9AF0-7A066F4A7C90}"/>
                </c:ext>
              </c:extLst>
            </c:dLbl>
            <c:dLbl>
              <c:idx val="2"/>
              <c:layout>
                <c:manualLayout>
                  <c:x val="2.7062193214552544E-2"/>
                  <c:y val="-2.5396829024490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28B-495F-9AF0-7A066F4A7C90}"/>
                </c:ext>
              </c:extLst>
            </c:dLbl>
            <c:dLbl>
              <c:idx val="3"/>
              <c:layout>
                <c:manualLayout>
                  <c:x val="2.2898778873851999E-2"/>
                  <c:y val="-2.5396829024490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28B-495F-9AF0-7A066F4A7C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іф!$E$301:$H$301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іф!$E$304:$H$304</c:f>
              <c:numCache>
                <c:formatCode>General</c:formatCode>
                <c:ptCount val="4"/>
                <c:pt idx="0">
                  <c:v>710</c:v>
                </c:pt>
                <c:pt idx="1">
                  <c:v>61</c:v>
                </c:pt>
                <c:pt idx="2">
                  <c:v>106</c:v>
                </c:pt>
                <c:pt idx="3">
                  <c:v>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828B-495F-9AF0-7A066F4A7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gapDepth val="153"/>
        <c:shape val="box"/>
        <c:axId val="680241224"/>
        <c:axId val="680241880"/>
        <c:axId val="0"/>
      </c:bar3DChart>
      <c:catAx>
        <c:axId val="68024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0241880"/>
        <c:crosses val="autoZero"/>
        <c:auto val="1"/>
        <c:lblAlgn val="ctr"/>
        <c:lblOffset val="100"/>
        <c:noMultiLvlLbl val="0"/>
      </c:catAx>
      <c:valAx>
        <c:axId val="680241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0241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rgbClr val="00B0F0"/>
        </a:gs>
        <a:gs pos="38000">
          <a:schemeClr val="accent1">
            <a:lumMod val="45000"/>
            <a:lumOff val="55000"/>
          </a:schemeClr>
        </a:gs>
        <a:gs pos="63000">
          <a:srgbClr val="FFFFCC"/>
        </a:gs>
        <a:gs pos="100000">
          <a:srgbClr val="FFFF66"/>
        </a:gs>
      </a:gsLst>
      <a:lin ang="5400000" scaled="1"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іф!$O$302</c:f>
              <c:strCache>
                <c:ptCount val="1"/>
                <c:pt idx="0">
                  <c:v>АУ %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6817969416828626E-2"/>
                  <c:y val="0.52314814814814814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5FC-493B-B2EB-6BED55A7B394}"/>
                </c:ext>
              </c:extLst>
            </c:dLbl>
            <c:dLbl>
              <c:idx val="1"/>
              <c:layout>
                <c:manualLayout>
                  <c:x val="1.6798434546530173E-2"/>
                  <c:y val="0.52777777777777779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FC-493B-B2EB-6BED55A7B3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overflow" horzOverflow="overflow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гф!$N$303:$N$304</c:f>
              <c:strCache>
                <c:ptCount val="2"/>
                <c:pt idx="0">
                  <c:v>бакалавр</c:v>
                </c:pt>
                <c:pt idx="1">
                  <c:v>магістр</c:v>
                </c:pt>
              </c:strCache>
            </c:strRef>
          </c:cat>
          <c:val>
            <c:numRef>
              <c:f>іф!$O$303:$O$304</c:f>
              <c:numCache>
                <c:formatCode>General</c:formatCode>
                <c:ptCount val="2"/>
                <c:pt idx="0">
                  <c:v>35</c:v>
                </c:pt>
                <c:pt idx="1">
                  <c:v>40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2-35FC-493B-B2EB-6BED55A7B394}"/>
            </c:ext>
          </c:extLst>
        </c:ser>
        <c:ser>
          <c:idx val="1"/>
          <c:order val="1"/>
          <c:tx>
            <c:strRef>
              <c:f>іф!$P$302</c:f>
              <c:strCache>
                <c:ptCount val="1"/>
                <c:pt idx="0">
                  <c:v>ПЯ %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9598136639758072E-2"/>
                  <c:y val="0.38425925925925919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5FC-493B-B2EB-6BED55A7B394}"/>
                </c:ext>
              </c:extLst>
            </c:dLbl>
            <c:dLbl>
              <c:idx val="1"/>
              <c:layout>
                <c:manualLayout>
                  <c:x val="1.9617671510056469E-2"/>
                  <c:y val="0.3611111111111111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5FC-493B-B2EB-6BED55A7B3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гф!$N$303:$N$304</c:f>
              <c:strCache>
                <c:ptCount val="2"/>
                <c:pt idx="0">
                  <c:v>бакалавр</c:v>
                </c:pt>
                <c:pt idx="1">
                  <c:v>магістр</c:v>
                </c:pt>
              </c:strCache>
            </c:strRef>
          </c:cat>
          <c:val>
            <c:numRef>
              <c:f>іф!$P$303:$P$304</c:f>
              <c:numCache>
                <c:formatCode>General</c:formatCode>
                <c:ptCount val="2"/>
                <c:pt idx="0">
                  <c:v>25</c:v>
                </c:pt>
                <c:pt idx="1">
                  <c:v>23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5-35FC-493B-B2EB-6BED55A7B3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4545776"/>
        <c:axId val="874553320"/>
        <c:axId val="0"/>
      </c:bar3DChart>
      <c:catAx>
        <c:axId val="87454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4553320"/>
        <c:crosses val="autoZero"/>
        <c:auto val="1"/>
        <c:lblAlgn val="ctr"/>
        <c:lblOffset val="100"/>
        <c:noMultiLvlLbl val="0"/>
      </c:catAx>
      <c:valAx>
        <c:axId val="874553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4545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rgbClr val="00B0F0"/>
        </a:gs>
        <a:gs pos="38000">
          <a:schemeClr val="accent1">
            <a:lumMod val="45000"/>
            <a:lumOff val="55000"/>
          </a:schemeClr>
        </a:gs>
        <a:gs pos="63000">
          <a:srgbClr val="FFFFCC"/>
        </a:gs>
        <a:gs pos="100000">
          <a:srgbClr val="FFFF66"/>
        </a:gs>
      </a:gsLst>
      <a:lin ang="2700000" scaled="1"/>
      <a:tileRect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разом</c:v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139700" dist="952500" dir="14280000" sx="97000" sy="97000" kx="-1200000" algn="bl" rotWithShape="0">
                <a:prstClr val="black">
                  <a:alpha val="58000"/>
                </a:prstClr>
              </a:outerShdw>
            </a:effectLst>
            <a:sp3d>
              <a:contourClr>
                <a:schemeClr val="tx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E08-4C5C-9889-EB8592B3D6FC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E08-4C5C-9889-EB8592B3D6FC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E08-4C5C-9889-EB8592B3D6FC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E08-4C5C-9889-EB8592B3D6FC}"/>
              </c:ext>
            </c:extLst>
          </c:dPt>
          <c:dLbls>
            <c:dLbl>
              <c:idx val="0"/>
              <c:layout>
                <c:manualLayout>
                  <c:x val="2.39455802835143E-2"/>
                  <c:y val="-4.3537421184840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08-4C5C-9889-EB8592B3D6FC}"/>
                </c:ext>
              </c:extLst>
            </c:dLbl>
            <c:dLbl>
              <c:idx val="1"/>
              <c:layout>
                <c:manualLayout>
                  <c:x val="1.9877353025736708E-2"/>
                  <c:y val="-1.8140592160350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E08-4C5C-9889-EB8592B3D6FC}"/>
                </c:ext>
              </c:extLst>
            </c:dLbl>
            <c:dLbl>
              <c:idx val="2"/>
              <c:layout>
                <c:manualLayout>
                  <c:x val="1.4558748185588314E-2"/>
                  <c:y val="-3.0408039850125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E08-4C5C-9889-EB8592B3D6FC}"/>
                </c:ext>
              </c:extLst>
            </c:dLbl>
            <c:dLbl>
              <c:idx val="3"/>
              <c:layout>
                <c:manualLayout>
                  <c:x val="9.0471254076904088E-3"/>
                  <c:y val="-2.2169437846397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E08-4C5C-9889-EB8592B3D6FC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мф!$E$316:$H$316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мф!$E$317:$H$317</c:f>
              <c:numCache>
                <c:formatCode>General</c:formatCode>
                <c:ptCount val="4"/>
                <c:pt idx="0">
                  <c:v>2657</c:v>
                </c:pt>
                <c:pt idx="1">
                  <c:v>566</c:v>
                </c:pt>
                <c:pt idx="2">
                  <c:v>563</c:v>
                </c:pt>
                <c:pt idx="3">
                  <c:v>396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E08-4C5C-9889-EB8592B3D6FC}"/>
            </c:ext>
          </c:extLst>
        </c:ser>
        <c:ser>
          <c:idx val="1"/>
          <c:order val="1"/>
          <c:tx>
            <c:v>бак</c:v>
          </c:tx>
          <c:spPr>
            <a:solidFill>
              <a:srgbClr val="92D05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3.9552436236653714E-2"/>
                  <c:y val="-2.1768710592420318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E08-4C5C-9889-EB8592B3D6FC}"/>
                </c:ext>
              </c:extLst>
            </c:dLbl>
            <c:dLbl>
              <c:idx val="1"/>
              <c:layout>
                <c:manualLayout>
                  <c:x val="2.2723102112553649E-2"/>
                  <c:y val="-3.588057431063397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E08-4C5C-9889-EB8592B3D6FC}"/>
                </c:ext>
              </c:extLst>
            </c:dLbl>
            <c:dLbl>
              <c:idx val="2"/>
              <c:layout>
                <c:manualLayout>
                  <c:x val="2.1906153811959986E-2"/>
                  <c:y val="-2.539684914682576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E08-4C5C-9889-EB8592B3D6FC}"/>
                </c:ext>
              </c:extLst>
            </c:dLbl>
            <c:dLbl>
              <c:idx val="3"/>
              <c:layout>
                <c:manualLayout>
                  <c:x val="1.5661072741167736E-2"/>
                  <c:y val="-2.176869221513581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E08-4C5C-9889-EB8592B3D6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мф!$E$316:$H$316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мф!$E$318:$H$318</c:f>
              <c:numCache>
                <c:formatCode>General</c:formatCode>
                <c:ptCount val="4"/>
                <c:pt idx="0">
                  <c:v>1707</c:v>
                </c:pt>
                <c:pt idx="1">
                  <c:v>262</c:v>
                </c:pt>
                <c:pt idx="2">
                  <c:v>341</c:v>
                </c:pt>
                <c:pt idx="3">
                  <c:v>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FE08-4C5C-9889-EB8592B3D6FC}"/>
            </c:ext>
          </c:extLst>
        </c:ser>
        <c:ser>
          <c:idx val="2"/>
          <c:order val="2"/>
          <c:tx>
            <c:v>маг</c:v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FE08-4C5C-9889-EB8592B3D6FC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FE08-4C5C-9889-EB8592B3D6FC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FE08-4C5C-9889-EB8592B3D6FC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FE08-4C5C-9889-EB8592B3D6FC}"/>
              </c:ext>
            </c:extLst>
          </c:dPt>
          <c:dLbls>
            <c:dLbl>
              <c:idx val="0"/>
              <c:layout>
                <c:manualLayout>
                  <c:x val="2.7062193214552544E-2"/>
                  <c:y val="-2.5396829024490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E08-4C5C-9889-EB8592B3D6FC}"/>
                </c:ext>
              </c:extLst>
            </c:dLbl>
            <c:dLbl>
              <c:idx val="1"/>
              <c:layout>
                <c:manualLayout>
                  <c:x val="2.498048604420227E-2"/>
                  <c:y val="-2.1768710592420318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E08-4C5C-9889-EB8592B3D6FC}"/>
                </c:ext>
              </c:extLst>
            </c:dLbl>
            <c:dLbl>
              <c:idx val="2"/>
              <c:layout>
                <c:manualLayout>
                  <c:x val="2.7062193214552544E-2"/>
                  <c:y val="-2.5396829024490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E08-4C5C-9889-EB8592B3D6FC}"/>
                </c:ext>
              </c:extLst>
            </c:dLbl>
            <c:dLbl>
              <c:idx val="3"/>
              <c:layout>
                <c:manualLayout>
                  <c:x val="2.2898778873851999E-2"/>
                  <c:y val="-2.5396829024490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E08-4C5C-9889-EB8592B3D6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мф!$E$316:$H$316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мф!$E$319:$H$319</c:f>
              <c:numCache>
                <c:formatCode>General</c:formatCode>
                <c:ptCount val="4"/>
                <c:pt idx="0">
                  <c:v>950</c:v>
                </c:pt>
                <c:pt idx="1">
                  <c:v>304</c:v>
                </c:pt>
                <c:pt idx="2">
                  <c:v>222</c:v>
                </c:pt>
                <c:pt idx="3">
                  <c:v>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FE08-4C5C-9889-EB8592B3D6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gapDepth val="153"/>
        <c:shape val="box"/>
        <c:axId val="680241224"/>
        <c:axId val="680241880"/>
        <c:axId val="0"/>
      </c:bar3DChart>
      <c:catAx>
        <c:axId val="68024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0241880"/>
        <c:crosses val="autoZero"/>
        <c:auto val="1"/>
        <c:lblAlgn val="ctr"/>
        <c:lblOffset val="100"/>
        <c:noMultiLvlLbl val="0"/>
      </c:catAx>
      <c:valAx>
        <c:axId val="680241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0241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rgbClr val="00B0F0"/>
        </a:gs>
        <a:gs pos="38000">
          <a:schemeClr val="accent1">
            <a:lumMod val="45000"/>
            <a:lumOff val="55000"/>
          </a:schemeClr>
        </a:gs>
        <a:gs pos="63000">
          <a:srgbClr val="FFFFCC"/>
        </a:gs>
        <a:gs pos="100000">
          <a:srgbClr val="FFFF66"/>
        </a:gs>
      </a:gsLst>
      <a:lin ang="5400000" scaled="1"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мф!$O$317</c:f>
              <c:strCache>
                <c:ptCount val="1"/>
                <c:pt idx="0">
                  <c:v>АУ %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6817969416828626E-2"/>
                  <c:y val="0.40277777777777779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16-4C19-B018-AEEC0318AE99}"/>
                </c:ext>
              </c:extLst>
            </c:dLbl>
            <c:dLbl>
              <c:idx val="1"/>
              <c:layout>
                <c:manualLayout>
                  <c:x val="1.6798434546530173E-2"/>
                  <c:y val="0.51388888888888884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16-4C19-B018-AEEC0318AE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overflow" horzOverflow="overflow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гф!$N$303:$N$304</c:f>
              <c:strCache>
                <c:ptCount val="2"/>
                <c:pt idx="0">
                  <c:v>бакалавр</c:v>
                </c:pt>
                <c:pt idx="1">
                  <c:v>магістр</c:v>
                </c:pt>
              </c:strCache>
            </c:strRef>
          </c:cat>
          <c:val>
            <c:numRef>
              <c:f>мф!$O$318:$O$319</c:f>
              <c:numCache>
                <c:formatCode>General</c:formatCode>
                <c:ptCount val="2"/>
                <c:pt idx="0">
                  <c:v>48</c:v>
                </c:pt>
                <c:pt idx="1">
                  <c:v>73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2-1216-4C19-B018-AEEC0318AE99}"/>
            </c:ext>
          </c:extLst>
        </c:ser>
        <c:ser>
          <c:idx val="1"/>
          <c:order val="1"/>
          <c:tx>
            <c:strRef>
              <c:f>мф!$P$317</c:f>
              <c:strCache>
                <c:ptCount val="1"/>
                <c:pt idx="0">
                  <c:v>ПЯ %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9598156230152406E-2"/>
                  <c:y val="0.3101851851851851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216-4C19-B018-AEEC0318AE99}"/>
                </c:ext>
              </c:extLst>
            </c:dLbl>
            <c:dLbl>
              <c:idx val="1"/>
              <c:layout>
                <c:manualLayout>
                  <c:x val="1.6798434546530072E-2"/>
                  <c:y val="0.41666666666666657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216-4C19-B018-AEEC0318AE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гф!$N$303:$N$304</c:f>
              <c:strCache>
                <c:ptCount val="2"/>
                <c:pt idx="0">
                  <c:v>бакалавр</c:v>
                </c:pt>
                <c:pt idx="1">
                  <c:v>магістр</c:v>
                </c:pt>
              </c:strCache>
            </c:strRef>
          </c:cat>
          <c:val>
            <c:numRef>
              <c:f>мф!$P$318:$P$319</c:f>
              <c:numCache>
                <c:formatCode>General</c:formatCode>
                <c:ptCount val="2"/>
                <c:pt idx="0">
                  <c:v>35</c:v>
                </c:pt>
                <c:pt idx="1">
                  <c:v>55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5-1216-4C19-B018-AEEC0318A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4545776"/>
        <c:axId val="874553320"/>
        <c:axId val="0"/>
      </c:bar3DChart>
      <c:catAx>
        <c:axId val="87454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4553320"/>
        <c:crosses val="autoZero"/>
        <c:auto val="1"/>
        <c:lblAlgn val="ctr"/>
        <c:lblOffset val="100"/>
        <c:noMultiLvlLbl val="0"/>
      </c:catAx>
      <c:valAx>
        <c:axId val="874553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4545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rgbClr val="00B0F0"/>
        </a:gs>
        <a:gs pos="38000">
          <a:schemeClr val="accent1">
            <a:lumMod val="45000"/>
            <a:lumOff val="55000"/>
          </a:schemeClr>
        </a:gs>
        <a:gs pos="63000">
          <a:srgbClr val="FFFFCC"/>
        </a:gs>
        <a:gs pos="100000">
          <a:srgbClr val="FFFF66"/>
        </a:gs>
      </a:gsLst>
      <a:lin ang="2700000" scaled="1"/>
      <a:tileRect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разом</c:v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139700" dist="952500" dir="14280000" sx="97000" sy="97000" kx="-1200000" algn="bl" rotWithShape="0">
                <a:prstClr val="black">
                  <a:alpha val="58000"/>
                </a:prstClr>
              </a:outerShdw>
            </a:effectLst>
            <a:sp3d>
              <a:contourClr>
                <a:schemeClr val="tx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3CD-4090-B595-2A5007D15052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3CD-4090-B595-2A5007D15052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3CD-4090-B595-2A5007D15052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3CD-4090-B595-2A5007D15052}"/>
              </c:ext>
            </c:extLst>
          </c:dPt>
          <c:dLbls>
            <c:dLbl>
              <c:idx val="0"/>
              <c:layout>
                <c:manualLayout>
                  <c:x val="2.39455802835143E-2"/>
                  <c:y val="-4.3537421184840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CD-4090-B595-2A5007D15052}"/>
                </c:ext>
              </c:extLst>
            </c:dLbl>
            <c:dLbl>
              <c:idx val="1"/>
              <c:layout>
                <c:manualLayout>
                  <c:x val="1.9877353025736708E-2"/>
                  <c:y val="-1.8140592160350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CD-4090-B595-2A5007D15052}"/>
                </c:ext>
              </c:extLst>
            </c:dLbl>
            <c:dLbl>
              <c:idx val="2"/>
              <c:layout>
                <c:manualLayout>
                  <c:x val="1.4558748185588314E-2"/>
                  <c:y val="-3.0408039850125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CD-4090-B595-2A5007D15052}"/>
                </c:ext>
              </c:extLst>
            </c:dLbl>
            <c:dLbl>
              <c:idx val="3"/>
              <c:layout>
                <c:manualLayout>
                  <c:x val="9.0471254076904088E-3"/>
                  <c:y val="-2.2169437846397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CD-4090-B595-2A5007D15052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фмте!$E$301:$H$301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фмте!$E$302:$H$302</c:f>
              <c:numCache>
                <c:formatCode>General</c:formatCode>
                <c:ptCount val="4"/>
                <c:pt idx="0">
                  <c:v>1858</c:v>
                </c:pt>
                <c:pt idx="1">
                  <c:v>354</c:v>
                </c:pt>
                <c:pt idx="2">
                  <c:v>682</c:v>
                </c:pt>
                <c:pt idx="3">
                  <c:v>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3CD-4090-B595-2A5007D15052}"/>
            </c:ext>
          </c:extLst>
        </c:ser>
        <c:ser>
          <c:idx val="1"/>
          <c:order val="1"/>
          <c:tx>
            <c:v>бак</c:v>
          </c:tx>
          <c:spPr>
            <a:solidFill>
              <a:srgbClr val="92D05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3.9552436236653714E-2"/>
                  <c:y val="-2.1768710592420318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3CD-4090-B595-2A5007D15052}"/>
                </c:ext>
              </c:extLst>
            </c:dLbl>
            <c:dLbl>
              <c:idx val="1"/>
              <c:layout>
                <c:manualLayout>
                  <c:x val="2.2723102112553649E-2"/>
                  <c:y val="-3.588057431063397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3CD-4090-B595-2A5007D15052}"/>
                </c:ext>
              </c:extLst>
            </c:dLbl>
            <c:dLbl>
              <c:idx val="2"/>
              <c:layout>
                <c:manualLayout>
                  <c:x val="2.1906153811959986E-2"/>
                  <c:y val="-2.539684914682576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3CD-4090-B595-2A5007D15052}"/>
                </c:ext>
              </c:extLst>
            </c:dLbl>
            <c:dLbl>
              <c:idx val="3"/>
              <c:layout>
                <c:manualLayout>
                  <c:x val="1.5661072741167736E-2"/>
                  <c:y val="-2.176869221513581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3CD-4090-B595-2A5007D150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фмте!$E$301:$H$301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фмте!$E$303:$H$303</c:f>
              <c:numCache>
                <c:formatCode>General</c:formatCode>
                <c:ptCount val="4"/>
                <c:pt idx="0">
                  <c:v>1185</c:v>
                </c:pt>
                <c:pt idx="1">
                  <c:v>232</c:v>
                </c:pt>
                <c:pt idx="2">
                  <c:v>326</c:v>
                </c:pt>
                <c:pt idx="3">
                  <c:v>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3CD-4090-B595-2A5007D15052}"/>
            </c:ext>
          </c:extLst>
        </c:ser>
        <c:ser>
          <c:idx val="2"/>
          <c:order val="2"/>
          <c:tx>
            <c:v>маг</c:v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A3CD-4090-B595-2A5007D15052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A3CD-4090-B595-2A5007D15052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A3CD-4090-B595-2A5007D15052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A3CD-4090-B595-2A5007D15052}"/>
              </c:ext>
            </c:extLst>
          </c:dPt>
          <c:dLbls>
            <c:dLbl>
              <c:idx val="0"/>
              <c:layout>
                <c:manualLayout>
                  <c:x val="2.7062193214552544E-2"/>
                  <c:y val="-2.5396829024490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3CD-4090-B595-2A5007D15052}"/>
                </c:ext>
              </c:extLst>
            </c:dLbl>
            <c:dLbl>
              <c:idx val="1"/>
              <c:layout>
                <c:manualLayout>
                  <c:x val="2.498048604420227E-2"/>
                  <c:y val="-2.1768710592420318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3CD-4090-B595-2A5007D15052}"/>
                </c:ext>
              </c:extLst>
            </c:dLbl>
            <c:dLbl>
              <c:idx val="2"/>
              <c:layout>
                <c:manualLayout>
                  <c:x val="2.7062193214552544E-2"/>
                  <c:y val="-2.5396829024490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3CD-4090-B595-2A5007D15052}"/>
                </c:ext>
              </c:extLst>
            </c:dLbl>
            <c:dLbl>
              <c:idx val="3"/>
              <c:layout>
                <c:manualLayout>
                  <c:x val="2.2898778873851999E-2"/>
                  <c:y val="-2.5396829024490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3CD-4090-B595-2A5007D150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фмте!$E$301:$H$301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фмте!$E$304:$H$304</c:f>
              <c:numCache>
                <c:formatCode>General</c:formatCode>
                <c:ptCount val="4"/>
                <c:pt idx="0">
                  <c:v>673</c:v>
                </c:pt>
                <c:pt idx="1">
                  <c:v>122</c:v>
                </c:pt>
                <c:pt idx="2">
                  <c:v>356</c:v>
                </c:pt>
                <c:pt idx="3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A3CD-4090-B595-2A5007D150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gapDepth val="153"/>
        <c:shape val="box"/>
        <c:axId val="680241224"/>
        <c:axId val="680241880"/>
        <c:axId val="0"/>
      </c:bar3DChart>
      <c:catAx>
        <c:axId val="68024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0241880"/>
        <c:crosses val="autoZero"/>
        <c:auto val="1"/>
        <c:lblAlgn val="ctr"/>
        <c:lblOffset val="100"/>
        <c:noMultiLvlLbl val="0"/>
      </c:catAx>
      <c:valAx>
        <c:axId val="680241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0241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rgbClr val="00B0F0"/>
        </a:gs>
        <a:gs pos="38000">
          <a:schemeClr val="accent1">
            <a:lumMod val="45000"/>
            <a:lumOff val="55000"/>
          </a:schemeClr>
        </a:gs>
        <a:gs pos="63000">
          <a:srgbClr val="FFFFCC"/>
        </a:gs>
        <a:gs pos="100000">
          <a:srgbClr val="FFFF66"/>
        </a:gs>
      </a:gsLst>
      <a:lin ang="5400000" scaled="1"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разом</c:v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139700" dist="952500" dir="14280000" sx="97000" sy="97000" kx="-1200000" algn="bl" rotWithShape="0">
                <a:prstClr val="black">
                  <a:alpha val="58000"/>
                </a:prstClr>
              </a:outerShdw>
            </a:effectLst>
            <a:sp3d>
              <a:contourClr>
                <a:schemeClr val="tx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5D5-43AA-9E80-1140C2BD883F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5D5-43AA-9E80-1140C2BD883F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5D5-43AA-9E80-1140C2BD883F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5D5-43AA-9E80-1140C2BD883F}"/>
              </c:ext>
            </c:extLst>
          </c:dPt>
          <c:dLbls>
            <c:dLbl>
              <c:idx val="0"/>
              <c:layout>
                <c:manualLayout>
                  <c:x val="2.39455802835143E-2"/>
                  <c:y val="-4.3537421184840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D5-43AA-9E80-1140C2BD883F}"/>
                </c:ext>
              </c:extLst>
            </c:dLbl>
            <c:dLbl>
              <c:idx val="1"/>
              <c:layout>
                <c:manualLayout>
                  <c:x val="1.9877353025736708E-2"/>
                  <c:y val="-1.8140592160350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D5-43AA-9E80-1140C2BD883F}"/>
                </c:ext>
              </c:extLst>
            </c:dLbl>
            <c:dLbl>
              <c:idx val="2"/>
              <c:layout>
                <c:manualLayout>
                  <c:x val="1.4558748185588314E-2"/>
                  <c:y val="-3.0408039850125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5D5-43AA-9E80-1140C2BD883F}"/>
                </c:ext>
              </c:extLst>
            </c:dLbl>
            <c:dLbl>
              <c:idx val="3"/>
              <c:layout>
                <c:manualLayout>
                  <c:x val="9.0471254076904088E-3"/>
                  <c:y val="-2.2169437846397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5D5-43AA-9E80-1140C2BD883F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феу!$E$301:$I$301</c:f>
              <c:strCache>
                <c:ptCount val="5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  <c:pt idx="4">
                  <c:v>&lt; 60 балів</c:v>
                </c:pt>
              </c:strCache>
            </c:strRef>
          </c:cat>
          <c:val>
            <c:numRef>
              <c:f>феу!$E$302:$H$302</c:f>
              <c:numCache>
                <c:formatCode>General</c:formatCode>
                <c:ptCount val="4"/>
                <c:pt idx="0">
                  <c:v>1368</c:v>
                </c:pt>
                <c:pt idx="1">
                  <c:v>345</c:v>
                </c:pt>
                <c:pt idx="2">
                  <c:v>387</c:v>
                </c:pt>
                <c:pt idx="3">
                  <c:v>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5D5-43AA-9E80-1140C2BD883F}"/>
            </c:ext>
          </c:extLst>
        </c:ser>
        <c:ser>
          <c:idx val="1"/>
          <c:order val="1"/>
          <c:tx>
            <c:v>бак</c:v>
          </c:tx>
          <c:spPr>
            <a:solidFill>
              <a:srgbClr val="92D05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3.9552436236653714E-2"/>
                  <c:y val="-2.1768710592420318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5D5-43AA-9E80-1140C2BD883F}"/>
                </c:ext>
              </c:extLst>
            </c:dLbl>
            <c:dLbl>
              <c:idx val="1"/>
              <c:layout>
                <c:manualLayout>
                  <c:x val="2.2723102112553649E-2"/>
                  <c:y val="-3.588057431063397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5D5-43AA-9E80-1140C2BD883F}"/>
                </c:ext>
              </c:extLst>
            </c:dLbl>
            <c:dLbl>
              <c:idx val="2"/>
              <c:layout>
                <c:manualLayout>
                  <c:x val="2.1906153811959986E-2"/>
                  <c:y val="-2.539684914682576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5D5-43AA-9E80-1140C2BD883F}"/>
                </c:ext>
              </c:extLst>
            </c:dLbl>
            <c:dLbl>
              <c:idx val="3"/>
              <c:layout>
                <c:manualLayout>
                  <c:x val="1.5661072741167736E-2"/>
                  <c:y val="-2.176869221513581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5D5-43AA-9E80-1140C2BD88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феу!$E$301:$I$301</c:f>
              <c:strCache>
                <c:ptCount val="5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  <c:pt idx="4">
                  <c:v>&lt; 60 балів</c:v>
                </c:pt>
              </c:strCache>
            </c:strRef>
          </c:cat>
          <c:val>
            <c:numRef>
              <c:f>феу!$E$303:$H$303</c:f>
              <c:numCache>
                <c:formatCode>General</c:formatCode>
                <c:ptCount val="4"/>
                <c:pt idx="0">
                  <c:v>1081</c:v>
                </c:pt>
                <c:pt idx="1">
                  <c:v>282</c:v>
                </c:pt>
                <c:pt idx="2">
                  <c:v>289</c:v>
                </c:pt>
                <c:pt idx="3">
                  <c:v>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55D5-43AA-9E80-1140C2BD883F}"/>
            </c:ext>
          </c:extLst>
        </c:ser>
        <c:ser>
          <c:idx val="2"/>
          <c:order val="2"/>
          <c:tx>
            <c:v>маг</c:v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55D5-43AA-9E80-1140C2BD883F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55D5-43AA-9E80-1140C2BD883F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55D5-43AA-9E80-1140C2BD883F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55D5-43AA-9E80-1140C2BD883F}"/>
              </c:ext>
            </c:extLst>
          </c:dPt>
          <c:dLbls>
            <c:dLbl>
              <c:idx val="0"/>
              <c:layout>
                <c:manualLayout>
                  <c:x val="2.7062193214552544E-2"/>
                  <c:y val="-2.5396829024490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5D5-43AA-9E80-1140C2BD883F}"/>
                </c:ext>
              </c:extLst>
            </c:dLbl>
            <c:dLbl>
              <c:idx val="1"/>
              <c:layout>
                <c:manualLayout>
                  <c:x val="2.498048604420227E-2"/>
                  <c:y val="-2.1768710592420318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5D5-43AA-9E80-1140C2BD883F}"/>
                </c:ext>
              </c:extLst>
            </c:dLbl>
            <c:dLbl>
              <c:idx val="2"/>
              <c:layout>
                <c:manualLayout>
                  <c:x val="2.7062193214552544E-2"/>
                  <c:y val="-2.5396829024490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5D5-43AA-9E80-1140C2BD883F}"/>
                </c:ext>
              </c:extLst>
            </c:dLbl>
            <c:dLbl>
              <c:idx val="3"/>
              <c:layout>
                <c:manualLayout>
                  <c:x val="2.2898778873851999E-2"/>
                  <c:y val="-2.5396829024490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5D5-43AA-9E80-1140C2BD88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феу!$E$301:$I$301</c:f>
              <c:strCache>
                <c:ptCount val="5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  <c:pt idx="4">
                  <c:v>&lt; 60 балів</c:v>
                </c:pt>
              </c:strCache>
            </c:strRef>
          </c:cat>
          <c:val>
            <c:numRef>
              <c:f>феу!$E$304:$H$304</c:f>
              <c:numCache>
                <c:formatCode>General</c:formatCode>
                <c:ptCount val="4"/>
                <c:pt idx="0">
                  <c:v>287</c:v>
                </c:pt>
                <c:pt idx="1">
                  <c:v>63</c:v>
                </c:pt>
                <c:pt idx="2">
                  <c:v>98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55D5-43AA-9E80-1140C2BD88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gapDepth val="153"/>
        <c:shape val="box"/>
        <c:axId val="680241224"/>
        <c:axId val="680241880"/>
        <c:axId val="0"/>
      </c:bar3DChart>
      <c:catAx>
        <c:axId val="68024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0241880"/>
        <c:crosses val="autoZero"/>
        <c:auto val="1"/>
        <c:lblAlgn val="ctr"/>
        <c:lblOffset val="100"/>
        <c:noMultiLvlLbl val="0"/>
      </c:catAx>
      <c:valAx>
        <c:axId val="680241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0241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rgbClr val="00B0F0"/>
        </a:gs>
        <a:gs pos="38000">
          <a:schemeClr val="accent1">
            <a:lumMod val="45000"/>
            <a:lumOff val="55000"/>
          </a:schemeClr>
        </a:gs>
        <a:gs pos="63000">
          <a:srgbClr val="FFFFCC"/>
        </a:gs>
        <a:gs pos="100000">
          <a:srgbClr val="FFFF66"/>
        </a:gs>
      </a:gsLst>
      <a:lin ang="5400000" scaled="1"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фмте!$O$302</c:f>
              <c:strCache>
                <c:ptCount val="1"/>
                <c:pt idx="0">
                  <c:v>АУ %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6817969416828626E-2"/>
                  <c:y val="0.52777777777777779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C29-4F0E-A4EE-2624D02D80E5}"/>
                </c:ext>
              </c:extLst>
            </c:dLbl>
            <c:dLbl>
              <c:idx val="1"/>
              <c:layout>
                <c:manualLayout>
                  <c:x val="1.3979197583003774E-2"/>
                  <c:y val="0.509259259259259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C29-4F0E-A4EE-2624D02D80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overflow" horzOverflow="overflow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гф!$N$303:$N$304</c:f>
              <c:strCache>
                <c:ptCount val="2"/>
                <c:pt idx="0">
                  <c:v>бакалавр</c:v>
                </c:pt>
                <c:pt idx="1">
                  <c:v>магістр</c:v>
                </c:pt>
              </c:strCache>
            </c:strRef>
          </c:cat>
          <c:val>
            <c:numRef>
              <c:f>фмте!$O$303:$O$304</c:f>
              <c:numCache>
                <c:formatCode>General</c:formatCode>
                <c:ptCount val="2"/>
                <c:pt idx="0">
                  <c:v>67</c:v>
                </c:pt>
                <c:pt idx="1">
                  <c:v>79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2-1C29-4F0E-A4EE-2624D02D80E5}"/>
            </c:ext>
          </c:extLst>
        </c:ser>
        <c:ser>
          <c:idx val="1"/>
          <c:order val="1"/>
          <c:tx>
            <c:strRef>
              <c:f>фмте!$P$302</c:f>
              <c:strCache>
                <c:ptCount val="1"/>
                <c:pt idx="0">
                  <c:v>ПЯ %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9598136639758072E-2"/>
                  <c:y val="0.35185185185185186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29-4F0E-A4EE-2624D02D80E5}"/>
                </c:ext>
              </c:extLst>
            </c:dLbl>
            <c:dLbl>
              <c:idx val="1"/>
              <c:layout>
                <c:manualLayout>
                  <c:x val="1.9617671510056469E-2"/>
                  <c:y val="0.45833333333333331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C29-4F0E-A4EE-2624D02D80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гф!$N$303:$N$304</c:f>
              <c:strCache>
                <c:ptCount val="2"/>
                <c:pt idx="0">
                  <c:v>бакалавр</c:v>
                </c:pt>
                <c:pt idx="1">
                  <c:v>магістр</c:v>
                </c:pt>
              </c:strCache>
            </c:strRef>
          </c:cat>
          <c:val>
            <c:numRef>
              <c:f>фмте!$P$303:$P$304</c:f>
              <c:numCache>
                <c:formatCode>General</c:formatCode>
                <c:ptCount val="2"/>
                <c:pt idx="0">
                  <c:v>47</c:v>
                </c:pt>
                <c:pt idx="1">
                  <c:v>71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5-1C29-4F0E-A4EE-2624D02D80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4545776"/>
        <c:axId val="874553320"/>
        <c:axId val="0"/>
      </c:bar3DChart>
      <c:catAx>
        <c:axId val="87454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4553320"/>
        <c:crosses val="autoZero"/>
        <c:auto val="1"/>
        <c:lblAlgn val="ctr"/>
        <c:lblOffset val="100"/>
        <c:noMultiLvlLbl val="0"/>
      </c:catAx>
      <c:valAx>
        <c:axId val="874553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4545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rgbClr val="00B0F0"/>
        </a:gs>
        <a:gs pos="38000">
          <a:schemeClr val="accent1">
            <a:lumMod val="45000"/>
            <a:lumOff val="55000"/>
          </a:schemeClr>
        </a:gs>
        <a:gs pos="63000">
          <a:srgbClr val="FFFFCC"/>
        </a:gs>
        <a:gs pos="100000">
          <a:srgbClr val="FFFF66"/>
        </a:gs>
      </a:gsLst>
      <a:lin ang="2700000" scaled="1"/>
      <a:tileRect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разом</c:v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139700" dist="952500" dir="14280000" sx="97000" sy="97000" kx="-1200000" algn="bl" rotWithShape="0">
                <a:prstClr val="black">
                  <a:alpha val="58000"/>
                </a:prstClr>
              </a:outerShdw>
            </a:effectLst>
            <a:sp3d>
              <a:contourClr>
                <a:schemeClr val="tx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4C4-4991-BD2B-FBF7A58BB38C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4C4-4991-BD2B-FBF7A58BB38C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4C4-4991-BD2B-FBF7A58BB38C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4C4-4991-BD2B-FBF7A58BB38C}"/>
              </c:ext>
            </c:extLst>
          </c:dPt>
          <c:dLbls>
            <c:dLbl>
              <c:idx val="0"/>
              <c:layout>
                <c:manualLayout>
                  <c:x val="2.39455802835143E-2"/>
                  <c:y val="-4.3537421184840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C4-4991-BD2B-FBF7A58BB38C}"/>
                </c:ext>
              </c:extLst>
            </c:dLbl>
            <c:dLbl>
              <c:idx val="1"/>
              <c:layout>
                <c:manualLayout>
                  <c:x val="1.9877353025736708E-2"/>
                  <c:y val="-1.8140592160350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4C4-4991-BD2B-FBF7A58BB38C}"/>
                </c:ext>
              </c:extLst>
            </c:dLbl>
            <c:dLbl>
              <c:idx val="2"/>
              <c:layout>
                <c:manualLayout>
                  <c:x val="1.4558748185588314E-2"/>
                  <c:y val="-3.0408039850125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4C4-4991-BD2B-FBF7A58BB38C}"/>
                </c:ext>
              </c:extLst>
            </c:dLbl>
            <c:dLbl>
              <c:idx val="3"/>
              <c:layout>
                <c:manualLayout>
                  <c:x val="9.0471254076904088E-3"/>
                  <c:y val="-2.2169437846397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4C4-4991-BD2B-FBF7A58BB38C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уфкс!$E$301:$H$301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уфкс!$E$302:$H$302</c:f>
              <c:numCache>
                <c:formatCode>General</c:formatCode>
                <c:ptCount val="4"/>
                <c:pt idx="0">
                  <c:v>1779</c:v>
                </c:pt>
                <c:pt idx="1">
                  <c:v>252</c:v>
                </c:pt>
                <c:pt idx="2">
                  <c:v>439</c:v>
                </c:pt>
                <c:pt idx="3">
                  <c:v>323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4C4-4991-BD2B-FBF7A58BB38C}"/>
            </c:ext>
          </c:extLst>
        </c:ser>
        <c:ser>
          <c:idx val="1"/>
          <c:order val="1"/>
          <c:tx>
            <c:v>бак</c:v>
          </c:tx>
          <c:spPr>
            <a:solidFill>
              <a:srgbClr val="92D05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3.9552436236653714E-2"/>
                  <c:y val="-2.1768710592420318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4C4-4991-BD2B-FBF7A58BB38C}"/>
                </c:ext>
              </c:extLst>
            </c:dLbl>
            <c:dLbl>
              <c:idx val="1"/>
              <c:layout>
                <c:manualLayout>
                  <c:x val="2.2723102112553649E-2"/>
                  <c:y val="-3.588057431063397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4C4-4991-BD2B-FBF7A58BB38C}"/>
                </c:ext>
              </c:extLst>
            </c:dLbl>
            <c:dLbl>
              <c:idx val="2"/>
              <c:layout>
                <c:manualLayout>
                  <c:x val="2.1906153811959986E-2"/>
                  <c:y val="-2.539684914682576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4C4-4991-BD2B-FBF7A58BB38C}"/>
                </c:ext>
              </c:extLst>
            </c:dLbl>
            <c:dLbl>
              <c:idx val="3"/>
              <c:layout>
                <c:manualLayout>
                  <c:x val="1.5661072741167736E-2"/>
                  <c:y val="-2.176869221513581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4C4-4991-BD2B-FBF7A58BB3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уфкс!$E$301:$H$301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уфкс!$E$303:$H$303</c:f>
              <c:numCache>
                <c:formatCode>General</c:formatCode>
                <c:ptCount val="4"/>
                <c:pt idx="0">
                  <c:v>1156</c:v>
                </c:pt>
                <c:pt idx="1">
                  <c:v>166</c:v>
                </c:pt>
                <c:pt idx="2">
                  <c:v>272</c:v>
                </c:pt>
                <c:pt idx="3">
                  <c:v>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4C4-4991-BD2B-FBF7A58BB38C}"/>
            </c:ext>
          </c:extLst>
        </c:ser>
        <c:ser>
          <c:idx val="2"/>
          <c:order val="2"/>
          <c:tx>
            <c:v>маг</c:v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A4C4-4991-BD2B-FBF7A58BB38C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A4C4-4991-BD2B-FBF7A58BB38C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A4C4-4991-BD2B-FBF7A58BB38C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A4C4-4991-BD2B-FBF7A58BB38C}"/>
              </c:ext>
            </c:extLst>
          </c:dPt>
          <c:dLbls>
            <c:dLbl>
              <c:idx val="0"/>
              <c:layout>
                <c:manualLayout>
                  <c:x val="2.7062193214552544E-2"/>
                  <c:y val="-2.5396829024490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4C4-4991-BD2B-FBF7A58BB38C}"/>
                </c:ext>
              </c:extLst>
            </c:dLbl>
            <c:dLbl>
              <c:idx val="1"/>
              <c:layout>
                <c:manualLayout>
                  <c:x val="2.498048604420227E-2"/>
                  <c:y val="-2.1768710592420318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4C4-4991-BD2B-FBF7A58BB38C}"/>
                </c:ext>
              </c:extLst>
            </c:dLbl>
            <c:dLbl>
              <c:idx val="2"/>
              <c:layout>
                <c:manualLayout>
                  <c:x val="2.7062193214552544E-2"/>
                  <c:y val="-2.5396829024490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4C4-4991-BD2B-FBF7A58BB38C}"/>
                </c:ext>
              </c:extLst>
            </c:dLbl>
            <c:dLbl>
              <c:idx val="3"/>
              <c:layout>
                <c:manualLayout>
                  <c:x val="2.2898778873851999E-2"/>
                  <c:y val="-2.5396829024490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4C4-4991-BD2B-FBF7A58BB3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уфкс!$E$301:$H$301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уфкс!$E$304:$H$304</c:f>
              <c:numCache>
                <c:formatCode>General</c:formatCode>
                <c:ptCount val="4"/>
                <c:pt idx="0">
                  <c:v>623</c:v>
                </c:pt>
                <c:pt idx="1">
                  <c:v>86</c:v>
                </c:pt>
                <c:pt idx="2">
                  <c:v>167</c:v>
                </c:pt>
                <c:pt idx="3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A4C4-4991-BD2B-FBF7A58BB3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gapDepth val="153"/>
        <c:shape val="box"/>
        <c:axId val="680241224"/>
        <c:axId val="680241880"/>
        <c:axId val="0"/>
      </c:bar3DChart>
      <c:catAx>
        <c:axId val="68024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0241880"/>
        <c:crosses val="autoZero"/>
        <c:auto val="1"/>
        <c:lblAlgn val="ctr"/>
        <c:lblOffset val="100"/>
        <c:noMultiLvlLbl val="0"/>
      </c:catAx>
      <c:valAx>
        <c:axId val="680241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0241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rgbClr val="00B0F0"/>
        </a:gs>
        <a:gs pos="38000">
          <a:schemeClr val="accent1">
            <a:lumMod val="45000"/>
            <a:lumOff val="55000"/>
          </a:schemeClr>
        </a:gs>
        <a:gs pos="63000">
          <a:srgbClr val="FFFFCC"/>
        </a:gs>
        <a:gs pos="100000">
          <a:srgbClr val="FFFF66"/>
        </a:gs>
      </a:gsLst>
      <a:lin ang="5400000" scaled="1"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уфкс!$O$302</c:f>
              <c:strCache>
                <c:ptCount val="1"/>
                <c:pt idx="0">
                  <c:v>АУ %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3998683021537469E-2"/>
                  <c:y val="0.44907407407407407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B62-457E-ADCC-72191BD801A1}"/>
                </c:ext>
              </c:extLst>
            </c:dLbl>
            <c:dLbl>
              <c:idx val="1"/>
              <c:layout>
                <c:manualLayout>
                  <c:x val="1.6798434546530173E-2"/>
                  <c:y val="0.52314814814814814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62-457E-ADCC-72191BD801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overflow" horzOverflow="overflow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гф!$N$303:$N$304</c:f>
              <c:strCache>
                <c:ptCount val="2"/>
                <c:pt idx="0">
                  <c:v>бакалавр</c:v>
                </c:pt>
                <c:pt idx="1">
                  <c:v>магістр</c:v>
                </c:pt>
              </c:strCache>
            </c:strRef>
          </c:cat>
          <c:val>
            <c:numRef>
              <c:f>уфкс!$O$303:$O$304</c:f>
              <c:numCache>
                <c:formatCode>General</c:formatCode>
                <c:ptCount val="2"/>
                <c:pt idx="0">
                  <c:v>57</c:v>
                </c:pt>
                <c:pt idx="1">
                  <c:v>56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2-AB62-457E-ADCC-72191BD801A1}"/>
            </c:ext>
          </c:extLst>
        </c:ser>
        <c:ser>
          <c:idx val="1"/>
          <c:order val="1"/>
          <c:tx>
            <c:strRef>
              <c:f>уфкс!$P$302</c:f>
              <c:strCache>
                <c:ptCount val="1"/>
                <c:pt idx="0">
                  <c:v>ПЯ %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9598156230152406E-2"/>
                  <c:y val="0.3101851851851851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B62-457E-ADCC-72191BD801A1}"/>
                </c:ext>
              </c:extLst>
            </c:dLbl>
            <c:dLbl>
              <c:idx val="1"/>
              <c:layout>
                <c:manualLayout>
                  <c:x val="1.6798434546530072E-2"/>
                  <c:y val="0.40740740740740738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B62-457E-ADCC-72191BD801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гф!$N$303:$N$304</c:f>
              <c:strCache>
                <c:ptCount val="2"/>
                <c:pt idx="0">
                  <c:v>бакалавр</c:v>
                </c:pt>
                <c:pt idx="1">
                  <c:v>магістр</c:v>
                </c:pt>
              </c:strCache>
            </c:strRef>
          </c:cat>
          <c:val>
            <c:numRef>
              <c:f>уфкс!$P$303:$P$304</c:f>
              <c:numCache>
                <c:formatCode>General</c:formatCode>
                <c:ptCount val="2"/>
                <c:pt idx="0">
                  <c:v>37</c:v>
                </c:pt>
                <c:pt idx="1">
                  <c:v>40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5-AB62-457E-ADCC-72191BD801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4545776"/>
        <c:axId val="874553320"/>
        <c:axId val="0"/>
      </c:bar3DChart>
      <c:catAx>
        <c:axId val="87454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4553320"/>
        <c:crosses val="autoZero"/>
        <c:auto val="1"/>
        <c:lblAlgn val="ctr"/>
        <c:lblOffset val="100"/>
        <c:noMultiLvlLbl val="0"/>
      </c:catAx>
      <c:valAx>
        <c:axId val="874553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4545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rgbClr val="00B0F0"/>
        </a:gs>
        <a:gs pos="38000">
          <a:schemeClr val="accent1">
            <a:lumMod val="45000"/>
            <a:lumOff val="55000"/>
          </a:schemeClr>
        </a:gs>
        <a:gs pos="63000">
          <a:srgbClr val="FFFFCC"/>
        </a:gs>
        <a:gs pos="100000">
          <a:srgbClr val="FFFF66"/>
        </a:gs>
      </a:gsLst>
      <a:lin ang="2700000" scaled="1"/>
      <a:tileRect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разом</c:v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>
              <a:outerShdw blurRad="139700" dist="952500" dir="14280000" sx="97000" sy="97000" kx="-1200000" algn="bl" rotWithShape="0">
                <a:prstClr val="black">
                  <a:alpha val="58000"/>
                </a:prstClr>
              </a:outerShdw>
            </a:effectLst>
            <a:sp3d>
              <a:contourClr>
                <a:sysClr val="windowText" lastClr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solidFill>
                  <a:sysClr val="windowText" lastClr="000000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E73-416E-A2D1-CC60154BA957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ysClr val="windowText" lastClr="000000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E73-416E-A2D1-CC60154BA957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solidFill>
                  <a:sysClr val="windowText" lastClr="000000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E73-416E-A2D1-CC60154BA957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solidFill>
                  <a:sysClr val="windowText" lastClr="000000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E73-416E-A2D1-CC60154BA957}"/>
              </c:ext>
            </c:extLst>
          </c:dPt>
          <c:dLbls>
            <c:dLbl>
              <c:idx val="0"/>
              <c:layout>
                <c:manualLayout>
                  <c:x val="2.39455802835143E-2"/>
                  <c:y val="-4.3537421184840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E73-416E-A2D1-CC60154BA957}"/>
                </c:ext>
              </c:extLst>
            </c:dLbl>
            <c:dLbl>
              <c:idx val="1"/>
              <c:layout>
                <c:manualLayout>
                  <c:x val="1.9877353025736708E-2"/>
                  <c:y val="-1.8140592160350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E73-416E-A2D1-CC60154BA957}"/>
                </c:ext>
              </c:extLst>
            </c:dLbl>
            <c:dLbl>
              <c:idx val="2"/>
              <c:layout>
                <c:manualLayout>
                  <c:x val="1.274932310405014E-2"/>
                  <c:y val="-3.357510239961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E73-416E-A2D1-CC60154BA957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юф!$E$301:$H$301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юф!$E$302:$H$302</c:f>
              <c:numCache>
                <c:formatCode>General</c:formatCode>
                <c:ptCount val="4"/>
                <c:pt idx="0">
                  <c:v>1784</c:v>
                </c:pt>
                <c:pt idx="1">
                  <c:v>207</c:v>
                </c:pt>
                <c:pt idx="2">
                  <c:v>435</c:v>
                </c:pt>
                <c:pt idx="3">
                  <c:v>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E73-416E-A2D1-CC60154BA957}"/>
            </c:ext>
          </c:extLst>
        </c:ser>
        <c:ser>
          <c:idx val="1"/>
          <c:order val="1"/>
          <c:tx>
            <c:v>бак</c:v>
          </c:tx>
          <c:spPr>
            <a:solidFill>
              <a:srgbClr val="92D05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-2.5488672998989569E-4"/>
                  <c:y val="0.31077287548082611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E73-416E-A2D1-CC60154BA957}"/>
                </c:ext>
              </c:extLst>
            </c:dLbl>
            <c:dLbl>
              <c:idx val="1"/>
              <c:layout>
                <c:manualLayout>
                  <c:x val="2.4532527194091689E-2"/>
                  <c:y val="-2.3212324112692563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E73-416E-A2D1-CC60154BA957}"/>
                </c:ext>
              </c:extLst>
            </c:dLbl>
            <c:dLbl>
              <c:idx val="2"/>
              <c:layout>
                <c:manualLayout>
                  <c:x val="2.0096728730421877E-2"/>
                  <c:y val="-2.539684914682576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E73-416E-A2D1-CC60154BA957}"/>
                </c:ext>
              </c:extLst>
            </c:dLbl>
            <c:dLbl>
              <c:idx val="3"/>
              <c:layout>
                <c:manualLayout>
                  <c:x val="2.2898778873851999E-2"/>
                  <c:y val="-2.1768710592420318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E73-416E-A2D1-CC60154BA9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юф!$E$301:$H$301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юф!$E$303:$H$303</c:f>
              <c:numCache>
                <c:formatCode>General</c:formatCode>
                <c:ptCount val="4"/>
                <c:pt idx="0">
                  <c:v>1564</c:v>
                </c:pt>
                <c:pt idx="1">
                  <c:v>172</c:v>
                </c:pt>
                <c:pt idx="2">
                  <c:v>393</c:v>
                </c:pt>
                <c:pt idx="3">
                  <c:v>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E73-416E-A2D1-CC60154BA957}"/>
            </c:ext>
          </c:extLst>
        </c:ser>
        <c:ser>
          <c:idx val="2"/>
          <c:order val="2"/>
          <c:tx>
            <c:v>маг</c:v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AE73-416E-A2D1-CC60154BA957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AE73-416E-A2D1-CC60154BA957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AE73-416E-A2D1-CC60154BA957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AE73-416E-A2D1-CC60154BA957}"/>
              </c:ext>
            </c:extLst>
          </c:dPt>
          <c:dLbls>
            <c:dLbl>
              <c:idx val="0"/>
              <c:layout>
                <c:manualLayout>
                  <c:x val="2.7062193214552544E-2"/>
                  <c:y val="-2.5396829024490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E73-416E-A2D1-CC60154BA957}"/>
                </c:ext>
              </c:extLst>
            </c:dLbl>
            <c:dLbl>
              <c:idx val="1"/>
              <c:layout>
                <c:manualLayout>
                  <c:x val="2.498048604420227E-2"/>
                  <c:y val="-2.1768710592420318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E73-416E-A2D1-CC60154BA957}"/>
                </c:ext>
              </c:extLst>
            </c:dLbl>
            <c:dLbl>
              <c:idx val="2"/>
              <c:layout>
                <c:manualLayout>
                  <c:x val="2.1633885203234057E-2"/>
                  <c:y val="-2.539684914682576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E73-416E-A2D1-CC60154BA957}"/>
                </c:ext>
              </c:extLst>
            </c:dLbl>
            <c:dLbl>
              <c:idx val="3"/>
              <c:layout>
                <c:manualLayout>
                  <c:x val="2.2898778873851999E-2"/>
                  <c:y val="-2.5396829024490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E73-416E-A2D1-CC60154BA9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юф!$E$301:$H$301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юф!$E$304:$H$304</c:f>
              <c:numCache>
                <c:formatCode>General</c:formatCode>
                <c:ptCount val="4"/>
                <c:pt idx="0">
                  <c:v>220</c:v>
                </c:pt>
                <c:pt idx="1">
                  <c:v>35</c:v>
                </c:pt>
                <c:pt idx="2">
                  <c:v>42</c:v>
                </c:pt>
                <c:pt idx="3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AE73-416E-A2D1-CC60154BA9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gapDepth val="153"/>
        <c:shape val="box"/>
        <c:axId val="680241224"/>
        <c:axId val="680241880"/>
        <c:axId val="0"/>
      </c:bar3DChart>
      <c:catAx>
        <c:axId val="68024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0241880"/>
        <c:crosses val="autoZero"/>
        <c:auto val="1"/>
        <c:lblAlgn val="ctr"/>
        <c:lblOffset val="100"/>
        <c:noMultiLvlLbl val="0"/>
      </c:catAx>
      <c:valAx>
        <c:axId val="680241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0241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rgbClr val="00B0F0"/>
        </a:gs>
        <a:gs pos="38000">
          <a:schemeClr val="accent1">
            <a:lumMod val="45000"/>
            <a:lumOff val="55000"/>
          </a:schemeClr>
        </a:gs>
        <a:gs pos="63000">
          <a:srgbClr val="FFFFCC"/>
        </a:gs>
        <a:gs pos="100000">
          <a:srgbClr val="FFFF66"/>
        </a:gs>
      </a:gsLst>
      <a:lin ang="5400000" scaled="1"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юф!$O$302</c:f>
              <c:strCache>
                <c:ptCount val="1"/>
                <c:pt idx="0">
                  <c:v>АУ %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3998732453302225E-2"/>
                  <c:y val="0.53240740740740744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4A-4B4A-9081-C2BAECC6DFEC}"/>
                </c:ext>
              </c:extLst>
            </c:dLbl>
            <c:dLbl>
              <c:idx val="1"/>
              <c:layout>
                <c:manualLayout>
                  <c:x val="1.3979197583003774E-2"/>
                  <c:y val="0.4675925925925926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4A-4B4A-9081-C2BAECC6DF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overflow" horzOverflow="overflow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гф!$N$303:$N$304</c:f>
              <c:strCache>
                <c:ptCount val="2"/>
                <c:pt idx="0">
                  <c:v>бакалавр</c:v>
                </c:pt>
                <c:pt idx="1">
                  <c:v>магістр</c:v>
                </c:pt>
              </c:strCache>
            </c:strRef>
          </c:cat>
          <c:val>
            <c:numRef>
              <c:f>юф!$O$303:$O$304</c:f>
              <c:numCache>
                <c:formatCode>General</c:formatCode>
                <c:ptCount val="2"/>
                <c:pt idx="0">
                  <c:v>54</c:v>
                </c:pt>
                <c:pt idx="1">
                  <c:v>45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2-C14A-4B4A-9081-C2BAECC6DFEC}"/>
            </c:ext>
          </c:extLst>
        </c:ser>
        <c:ser>
          <c:idx val="1"/>
          <c:order val="1"/>
          <c:tx>
            <c:strRef>
              <c:f>юф!$P$302</c:f>
              <c:strCache>
                <c:ptCount val="1"/>
                <c:pt idx="0">
                  <c:v>ПЯ %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9598136639758072E-2"/>
                  <c:y val="0.36111111111111105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4A-4B4A-9081-C2BAECC6DFEC}"/>
                </c:ext>
              </c:extLst>
            </c:dLbl>
            <c:dLbl>
              <c:idx val="1"/>
              <c:layout>
                <c:manualLayout>
                  <c:x val="2.2436908473582869E-2"/>
                  <c:y val="0.35648148148148145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14A-4B4A-9081-C2BAECC6DF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гф!$N$303:$N$304</c:f>
              <c:strCache>
                <c:ptCount val="2"/>
                <c:pt idx="0">
                  <c:v>бакалавр</c:v>
                </c:pt>
                <c:pt idx="1">
                  <c:v>магістр</c:v>
                </c:pt>
              </c:strCache>
            </c:strRef>
          </c:cat>
          <c:val>
            <c:numRef>
              <c:f>юф!$P$303:$P$304</c:f>
              <c:numCache>
                <c:formatCode>General</c:formatCode>
                <c:ptCount val="2"/>
                <c:pt idx="0">
                  <c:v>36</c:v>
                </c:pt>
                <c:pt idx="1">
                  <c:v>35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5-C14A-4B4A-9081-C2BAECC6DF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4545776"/>
        <c:axId val="874553320"/>
        <c:axId val="0"/>
      </c:bar3DChart>
      <c:catAx>
        <c:axId val="87454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4553320"/>
        <c:crosses val="autoZero"/>
        <c:auto val="1"/>
        <c:lblAlgn val="ctr"/>
        <c:lblOffset val="100"/>
        <c:noMultiLvlLbl val="0"/>
      </c:catAx>
      <c:valAx>
        <c:axId val="874553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4545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rgbClr val="00B0F0"/>
        </a:gs>
        <a:gs pos="38000">
          <a:schemeClr val="accent1">
            <a:lumMod val="45000"/>
            <a:lumOff val="55000"/>
          </a:schemeClr>
        </a:gs>
        <a:gs pos="63000">
          <a:srgbClr val="FFFFCC"/>
        </a:gs>
        <a:gs pos="100000">
          <a:srgbClr val="FFFF66"/>
        </a:gs>
      </a:gsLst>
      <a:lin ang="2700000" scaled="1"/>
      <a:tileRect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разом</c:v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139700" dist="952500" dir="14280000" sx="97000" sy="97000" kx="-1200000" algn="bl" rotWithShape="0">
                <a:prstClr val="black">
                  <a:alpha val="58000"/>
                </a:prstClr>
              </a:outerShdw>
            </a:effectLst>
            <a:sp3d>
              <a:contourClr>
                <a:schemeClr val="tx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8BD-442F-9B25-16275ED37583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8BD-442F-9B25-16275ED37583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8BD-442F-9B25-16275ED37583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8BD-442F-9B25-16275ED37583}"/>
              </c:ext>
            </c:extLst>
          </c:dPt>
          <c:dLbls>
            <c:dLbl>
              <c:idx val="0"/>
              <c:layout>
                <c:manualLayout>
                  <c:x val="1.6707832274558441E-2"/>
                  <c:y val="-2.4535009133359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BD-442F-9B25-16275ED37583}"/>
                </c:ext>
              </c:extLst>
            </c:dLbl>
            <c:dLbl>
              <c:idx val="1"/>
              <c:layout>
                <c:manualLayout>
                  <c:x val="1.9877353025736708E-2"/>
                  <c:y val="-1.8140592160350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8BD-442F-9B25-16275ED37583}"/>
                </c:ext>
              </c:extLst>
            </c:dLbl>
            <c:dLbl>
              <c:idx val="2"/>
              <c:layout>
                <c:manualLayout>
                  <c:x val="1.4558748185588314E-2"/>
                  <c:y val="-3.0408039850125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8BD-442F-9B25-16275ED37583}"/>
                </c:ext>
              </c:extLst>
            </c:dLbl>
            <c:dLbl>
              <c:idx val="3"/>
              <c:layout>
                <c:manualLayout>
                  <c:x val="9.0471254076904088E-3"/>
                  <c:y val="-2.2169437846397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8BD-442F-9B25-16275ED37583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сн!$E$301:$H$301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сн!$E$302:$H$302</c:f>
              <c:numCache>
                <c:formatCode>General</c:formatCode>
                <c:ptCount val="4"/>
                <c:pt idx="0">
                  <c:v>1128</c:v>
                </c:pt>
                <c:pt idx="1">
                  <c:v>250</c:v>
                </c:pt>
                <c:pt idx="2">
                  <c:v>328</c:v>
                </c:pt>
                <c:pt idx="3">
                  <c:v>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8BD-442F-9B25-16275ED37583}"/>
            </c:ext>
          </c:extLst>
        </c:ser>
        <c:ser>
          <c:idx val="1"/>
          <c:order val="1"/>
          <c:tx>
            <c:v>бак</c:v>
          </c:tx>
          <c:spPr>
            <a:solidFill>
              <a:srgbClr val="92D05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2.3267639330005477E-2"/>
                  <c:y val="-2.1768692215135846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8BD-442F-9B25-16275ED37583}"/>
                </c:ext>
              </c:extLst>
            </c:dLbl>
            <c:dLbl>
              <c:idx val="1"/>
              <c:layout>
                <c:manualLayout>
                  <c:x val="2.2723102112553649E-2"/>
                  <c:y val="-3.588057431063397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8BD-442F-9B25-16275ED37583}"/>
                </c:ext>
              </c:extLst>
            </c:dLbl>
            <c:dLbl>
              <c:idx val="2"/>
              <c:layout>
                <c:manualLayout>
                  <c:x val="2.1906153811959986E-2"/>
                  <c:y val="-2.539684914682576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8BD-442F-9B25-16275ED37583}"/>
                </c:ext>
              </c:extLst>
            </c:dLbl>
            <c:dLbl>
              <c:idx val="3"/>
              <c:layout>
                <c:manualLayout>
                  <c:x val="1.5661072741167736E-2"/>
                  <c:y val="-2.176869221513581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8BD-442F-9B25-16275ED375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сн!$E$301:$H$301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сн!$E$303:$H$303</c:f>
              <c:numCache>
                <c:formatCode>General</c:formatCode>
                <c:ptCount val="4"/>
                <c:pt idx="0">
                  <c:v>844</c:v>
                </c:pt>
                <c:pt idx="1">
                  <c:v>196</c:v>
                </c:pt>
                <c:pt idx="2">
                  <c:v>213</c:v>
                </c:pt>
                <c:pt idx="3">
                  <c:v>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8BD-442F-9B25-16275ED37583}"/>
            </c:ext>
          </c:extLst>
        </c:ser>
        <c:ser>
          <c:idx val="2"/>
          <c:order val="2"/>
          <c:tx>
            <c:v>маг</c:v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28BD-442F-9B25-16275ED37583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28BD-442F-9B25-16275ED37583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28BD-442F-9B25-16275ED37583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28BD-442F-9B25-16275ED37583}"/>
              </c:ext>
            </c:extLst>
          </c:dPt>
          <c:dLbls>
            <c:dLbl>
              <c:idx val="0"/>
              <c:layout>
                <c:manualLayout>
                  <c:x val="2.7062193214552544E-2"/>
                  <c:y val="-2.5396829024490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8BD-442F-9B25-16275ED37583}"/>
                </c:ext>
              </c:extLst>
            </c:dLbl>
            <c:dLbl>
              <c:idx val="1"/>
              <c:layout>
                <c:manualLayout>
                  <c:x val="2.498048604420227E-2"/>
                  <c:y val="-2.1768710592420318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8BD-442F-9B25-16275ED37583}"/>
                </c:ext>
              </c:extLst>
            </c:dLbl>
            <c:dLbl>
              <c:idx val="2"/>
              <c:layout>
                <c:manualLayout>
                  <c:x val="2.7062193214552544E-2"/>
                  <c:y val="-2.5396829024490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8BD-442F-9B25-16275ED37583}"/>
                </c:ext>
              </c:extLst>
            </c:dLbl>
            <c:dLbl>
              <c:idx val="3"/>
              <c:layout>
                <c:manualLayout>
                  <c:x val="2.2898778873851999E-2"/>
                  <c:y val="-2.5396829024490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8BD-442F-9B25-16275ED375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сн!$E$301:$H$301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сн!$E$304:$H$304</c:f>
              <c:numCache>
                <c:formatCode>General</c:formatCode>
                <c:ptCount val="4"/>
                <c:pt idx="0">
                  <c:v>284</c:v>
                </c:pt>
                <c:pt idx="1">
                  <c:v>54</c:v>
                </c:pt>
                <c:pt idx="2">
                  <c:v>115</c:v>
                </c:pt>
                <c:pt idx="3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28BD-442F-9B25-16275ED375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gapDepth val="153"/>
        <c:shape val="box"/>
        <c:axId val="680241224"/>
        <c:axId val="680241880"/>
        <c:axId val="0"/>
      </c:bar3DChart>
      <c:catAx>
        <c:axId val="68024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0241880"/>
        <c:crosses val="autoZero"/>
        <c:auto val="1"/>
        <c:lblAlgn val="ctr"/>
        <c:lblOffset val="100"/>
        <c:noMultiLvlLbl val="0"/>
      </c:catAx>
      <c:valAx>
        <c:axId val="680241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0241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rgbClr val="00B0F0"/>
        </a:gs>
        <a:gs pos="38000">
          <a:schemeClr val="accent1">
            <a:lumMod val="45000"/>
            <a:lumOff val="55000"/>
          </a:schemeClr>
        </a:gs>
        <a:gs pos="63000">
          <a:srgbClr val="FFFFCC"/>
        </a:gs>
        <a:gs pos="100000">
          <a:srgbClr val="FFFF66"/>
        </a:gs>
      </a:gsLst>
      <a:lin ang="5400000" scaled="1"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сн!$O$302</c:f>
              <c:strCache>
                <c:ptCount val="1"/>
                <c:pt idx="0">
                  <c:v>АУ %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6817969416828626E-2"/>
                  <c:y val="0.47222222222222221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743-407A-BE43-87F4DE7C8015}"/>
                </c:ext>
              </c:extLst>
            </c:dLbl>
            <c:dLbl>
              <c:idx val="1"/>
              <c:layout>
                <c:manualLayout>
                  <c:x val="1.6798434546530173E-2"/>
                  <c:y val="0.4861111111111111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43-407A-BE43-87F4DE7C80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overflow" horzOverflow="overflow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гф!$N$303:$N$304</c:f>
              <c:strCache>
                <c:ptCount val="2"/>
                <c:pt idx="0">
                  <c:v>бакалавр</c:v>
                </c:pt>
                <c:pt idx="1">
                  <c:v>магістр</c:v>
                </c:pt>
              </c:strCache>
            </c:strRef>
          </c:cat>
          <c:val>
            <c:numRef>
              <c:f>сн!$O$303:$O$304</c:f>
              <c:numCache>
                <c:formatCode>General</c:formatCode>
                <c:ptCount val="2"/>
                <c:pt idx="0">
                  <c:v>64</c:v>
                </c:pt>
                <c:pt idx="1">
                  <c:v>76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2-7743-407A-BE43-87F4DE7C8015}"/>
            </c:ext>
          </c:extLst>
        </c:ser>
        <c:ser>
          <c:idx val="1"/>
          <c:order val="1"/>
          <c:tx>
            <c:strRef>
              <c:f>сн!$P$302</c:f>
              <c:strCache>
                <c:ptCount val="1"/>
                <c:pt idx="0">
                  <c:v>ПЯ %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9598136639758072E-2"/>
                  <c:y val="0.35185185185185186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743-407A-BE43-87F4DE7C8015}"/>
                </c:ext>
              </c:extLst>
            </c:dLbl>
            <c:dLbl>
              <c:idx val="1"/>
              <c:layout>
                <c:manualLayout>
                  <c:x val="1.6798434546530072E-2"/>
                  <c:y val="0.41666666666666669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743-407A-BE43-87F4DE7C80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гф!$N$303:$N$304</c:f>
              <c:strCache>
                <c:ptCount val="2"/>
                <c:pt idx="0">
                  <c:v>бакалавр</c:v>
                </c:pt>
                <c:pt idx="1">
                  <c:v>магістр</c:v>
                </c:pt>
              </c:strCache>
            </c:strRef>
          </c:cat>
          <c:val>
            <c:numRef>
              <c:f>сн!$P$303:$P$304</c:f>
              <c:numCache>
                <c:formatCode>General</c:formatCode>
                <c:ptCount val="2"/>
                <c:pt idx="0">
                  <c:v>48</c:v>
                </c:pt>
                <c:pt idx="1">
                  <c:v>59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5-7743-407A-BE43-87F4DE7C80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4545776"/>
        <c:axId val="874553320"/>
        <c:axId val="0"/>
      </c:bar3DChart>
      <c:catAx>
        <c:axId val="87454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4553320"/>
        <c:crosses val="autoZero"/>
        <c:auto val="1"/>
        <c:lblAlgn val="ctr"/>
        <c:lblOffset val="100"/>
        <c:noMultiLvlLbl val="0"/>
      </c:catAx>
      <c:valAx>
        <c:axId val="874553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4545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rgbClr val="00B0F0"/>
        </a:gs>
        <a:gs pos="38000">
          <a:schemeClr val="accent1">
            <a:lumMod val="45000"/>
            <a:lumOff val="55000"/>
          </a:schemeClr>
        </a:gs>
        <a:gs pos="63000">
          <a:srgbClr val="FFFFCC"/>
        </a:gs>
        <a:gs pos="100000">
          <a:srgbClr val="FFFF66"/>
        </a:gs>
      </a:gsLst>
      <a:lin ang="2700000" scaled="1"/>
      <a:tileRect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3"/>
          <c:order val="2"/>
          <c:tx>
            <c:strRef>
              <c:f>всі!$F$2</c:f>
              <c:strCache>
                <c:ptCount val="1"/>
                <c:pt idx="0">
                  <c:v>74-60 балів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spPr>
              <a:solidFill>
                <a:schemeClr val="accent6">
                  <a:lumMod val="60000"/>
                  <a:lumOff val="40000"/>
                  <a:alpha val="55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(всі!$A$4:$B$4,всі!$A$7:$B$7,всі!$A$10:$B$10,всі!$A$13:$B$13,всі!$A$16:$B$16,всі!$A$19:$B$19,всі!$A$22:$B$22,всі!$A$25:$B$25,всі!$A$28:$B$28,всі!$A$31:$B$31,всі!$A$34:$B$34,всі!$A$37:$B$37,всі!$A$40:$B$40)</c:f>
              <c:strCache>
                <c:ptCount val="13"/>
                <c:pt idx="0">
                  <c:v>ФБАД</c:v>
                </c:pt>
                <c:pt idx="1">
                  <c:v>ГФ</c:v>
                </c:pt>
                <c:pt idx="2">
                  <c:v>ЕФ</c:v>
                </c:pt>
                <c:pt idx="3">
                  <c:v>ІФ</c:v>
                </c:pt>
                <c:pt idx="4">
                  <c:v>ФКНТ</c:v>
                </c:pt>
                <c:pt idx="5">
                  <c:v>МФ</c:v>
                </c:pt>
                <c:pt idx="6">
                  <c:v>ФСН</c:v>
                </c:pt>
                <c:pt idx="7">
                  <c:v>ТФ</c:v>
                </c:pt>
                <c:pt idx="8">
                  <c:v>ФЕУ</c:v>
                </c:pt>
                <c:pt idx="9">
                  <c:v>ФМТЕ</c:v>
                </c:pt>
                <c:pt idx="10">
                  <c:v>ФРЕТ</c:v>
                </c:pt>
                <c:pt idx="11">
                  <c:v>ФУФКС</c:v>
                </c:pt>
                <c:pt idx="12">
                  <c:v>ЮФ</c:v>
                </c:pt>
              </c:strCache>
            </c:strRef>
          </c:cat>
          <c:val>
            <c:numRef>
              <c:f>(всі!$F$4,всі!$F$7,всі!$F$10,всі!$F$13,всі!$F$16,всі!$F$19,всі!$F$22,всі!$F$25,всі!$F$28,всі!$F$31,всі!$F$34,всі!$F$37,всі!$F$40)</c:f>
              <c:numCache>
                <c:formatCode>General</c:formatCode>
                <c:ptCount val="13"/>
                <c:pt idx="0">
                  <c:v>219</c:v>
                </c:pt>
                <c:pt idx="1">
                  <c:v>118</c:v>
                </c:pt>
                <c:pt idx="2">
                  <c:v>219</c:v>
                </c:pt>
                <c:pt idx="3">
                  <c:v>109</c:v>
                </c:pt>
                <c:pt idx="4">
                  <c:v>482</c:v>
                </c:pt>
                <c:pt idx="5">
                  <c:v>222</c:v>
                </c:pt>
                <c:pt idx="6">
                  <c:v>137</c:v>
                </c:pt>
                <c:pt idx="7">
                  <c:v>222</c:v>
                </c:pt>
                <c:pt idx="8">
                  <c:v>197</c:v>
                </c:pt>
                <c:pt idx="9">
                  <c:v>237</c:v>
                </c:pt>
                <c:pt idx="10">
                  <c:v>157</c:v>
                </c:pt>
                <c:pt idx="11">
                  <c:v>225</c:v>
                </c:pt>
                <c:pt idx="12">
                  <c:v>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F1-4B21-B28B-FB9EC1F2212A}"/>
            </c:ext>
          </c:extLst>
        </c:ser>
        <c:ser>
          <c:idx val="2"/>
          <c:order val="3"/>
          <c:tx>
            <c:strRef>
              <c:f>всі!$E$2</c:f>
              <c:strCache>
                <c:ptCount val="1"/>
                <c:pt idx="0">
                  <c:v>89-75 балів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spPr>
              <a:solidFill>
                <a:srgbClr val="00B0F0">
                  <a:alpha val="49000"/>
                </a:srgbClr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(всі!$A$4:$B$4,всі!$A$7:$B$7,всі!$A$10:$B$10,всі!$A$13:$B$13,всі!$A$16:$B$16,всі!$A$19:$B$19,всі!$A$22:$B$22,всі!$A$25:$B$25,всі!$A$28:$B$28,всі!$A$31:$B$31,всі!$A$34:$B$34,всі!$A$37:$B$37,всі!$A$40:$B$40)</c:f>
              <c:strCache>
                <c:ptCount val="13"/>
                <c:pt idx="0">
                  <c:v>ФБАД</c:v>
                </c:pt>
                <c:pt idx="1">
                  <c:v>ГФ</c:v>
                </c:pt>
                <c:pt idx="2">
                  <c:v>ЕФ</c:v>
                </c:pt>
                <c:pt idx="3">
                  <c:v>ІФ</c:v>
                </c:pt>
                <c:pt idx="4">
                  <c:v>ФКНТ</c:v>
                </c:pt>
                <c:pt idx="5">
                  <c:v>МФ</c:v>
                </c:pt>
                <c:pt idx="6">
                  <c:v>ФСН</c:v>
                </c:pt>
                <c:pt idx="7">
                  <c:v>ТФ</c:v>
                </c:pt>
                <c:pt idx="8">
                  <c:v>ФЕУ</c:v>
                </c:pt>
                <c:pt idx="9">
                  <c:v>ФМТЕ</c:v>
                </c:pt>
                <c:pt idx="10">
                  <c:v>ФРЕТ</c:v>
                </c:pt>
                <c:pt idx="11">
                  <c:v>ФУФКС</c:v>
                </c:pt>
                <c:pt idx="12">
                  <c:v>ЮФ</c:v>
                </c:pt>
              </c:strCache>
            </c:strRef>
          </c:cat>
          <c:val>
            <c:numRef>
              <c:f>(всі!$E$4,всі!$E$7,всі!$E$10,всі!$E$13,всі!$E$16,всі!$E$19,всі!$E$22,всі!$E$25,всі!$E$28,всі!$E$31,всі!$E$34,всі!$E$37,всі!$E$40)</c:f>
              <c:numCache>
                <c:formatCode>General</c:formatCode>
                <c:ptCount val="13"/>
                <c:pt idx="0">
                  <c:v>450</c:v>
                </c:pt>
                <c:pt idx="1">
                  <c:v>198</c:v>
                </c:pt>
                <c:pt idx="2">
                  <c:v>382</c:v>
                </c:pt>
                <c:pt idx="3">
                  <c:v>170</c:v>
                </c:pt>
                <c:pt idx="4">
                  <c:v>497</c:v>
                </c:pt>
                <c:pt idx="5">
                  <c:v>341</c:v>
                </c:pt>
                <c:pt idx="6">
                  <c:v>213</c:v>
                </c:pt>
                <c:pt idx="7">
                  <c:v>190</c:v>
                </c:pt>
                <c:pt idx="8">
                  <c:v>289</c:v>
                </c:pt>
                <c:pt idx="9">
                  <c:v>326</c:v>
                </c:pt>
                <c:pt idx="10">
                  <c:v>156</c:v>
                </c:pt>
                <c:pt idx="11">
                  <c:v>272</c:v>
                </c:pt>
                <c:pt idx="12">
                  <c:v>393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F1-4B21-B28B-FB9EC1F2212A}"/>
            </c:ext>
          </c:extLst>
        </c:ser>
        <c:ser>
          <c:idx val="1"/>
          <c:order val="4"/>
          <c:tx>
            <c:strRef>
              <c:f>всі!$D$2</c:f>
              <c:strCache>
                <c:ptCount val="1"/>
                <c:pt idx="0">
                  <c:v>100-90 балів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spPr>
              <a:solidFill>
                <a:srgbClr val="00B050">
                  <a:alpha val="50000"/>
                </a:srgbClr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(всі!$A$4:$B$4,всі!$A$7:$B$7,всі!$A$10:$B$10,всі!$A$13:$B$13,всі!$A$16:$B$16,всі!$A$19:$B$19,всі!$A$22:$B$22,всі!$A$25:$B$25,всі!$A$28:$B$28,всі!$A$31:$B$31,всі!$A$34:$B$34,всі!$A$37:$B$37,всі!$A$40:$B$40)</c:f>
              <c:strCache>
                <c:ptCount val="13"/>
                <c:pt idx="0">
                  <c:v>ФБАД</c:v>
                </c:pt>
                <c:pt idx="1">
                  <c:v>ГФ</c:v>
                </c:pt>
                <c:pt idx="2">
                  <c:v>ЕФ</c:v>
                </c:pt>
                <c:pt idx="3">
                  <c:v>ІФ</c:v>
                </c:pt>
                <c:pt idx="4">
                  <c:v>ФКНТ</c:v>
                </c:pt>
                <c:pt idx="5">
                  <c:v>МФ</c:v>
                </c:pt>
                <c:pt idx="6">
                  <c:v>ФСН</c:v>
                </c:pt>
                <c:pt idx="7">
                  <c:v>ТФ</c:v>
                </c:pt>
                <c:pt idx="8">
                  <c:v>ФЕУ</c:v>
                </c:pt>
                <c:pt idx="9">
                  <c:v>ФМТЕ</c:v>
                </c:pt>
                <c:pt idx="10">
                  <c:v>ФРЕТ</c:v>
                </c:pt>
                <c:pt idx="11">
                  <c:v>ФУФКС</c:v>
                </c:pt>
                <c:pt idx="12">
                  <c:v>ЮФ</c:v>
                </c:pt>
              </c:strCache>
            </c:strRef>
          </c:cat>
          <c:val>
            <c:numRef>
              <c:f>(всі!$D$4,всі!$D$7,всі!$D$10,всі!$D$13,всі!$D$16,всі!$D$19,всі!$D$22,всі!$D$25,всі!$D$28,всі!$D$31,всі!$D$34,всі!$D$37,всі!$D$40)</c:f>
              <c:numCache>
                <c:formatCode>General</c:formatCode>
                <c:ptCount val="13"/>
                <c:pt idx="0">
                  <c:v>427</c:v>
                </c:pt>
                <c:pt idx="1">
                  <c:v>103</c:v>
                </c:pt>
                <c:pt idx="2">
                  <c:v>632</c:v>
                </c:pt>
                <c:pt idx="3">
                  <c:v>134</c:v>
                </c:pt>
                <c:pt idx="4">
                  <c:v>516</c:v>
                </c:pt>
                <c:pt idx="5">
                  <c:v>262</c:v>
                </c:pt>
                <c:pt idx="6">
                  <c:v>196</c:v>
                </c:pt>
                <c:pt idx="7">
                  <c:v>113</c:v>
                </c:pt>
                <c:pt idx="8">
                  <c:v>282</c:v>
                </c:pt>
                <c:pt idx="9">
                  <c:v>232</c:v>
                </c:pt>
                <c:pt idx="10">
                  <c:v>142</c:v>
                </c:pt>
                <c:pt idx="11">
                  <c:v>166</c:v>
                </c:pt>
                <c:pt idx="12">
                  <c:v>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F1-4B21-B28B-FB9EC1F2212A}"/>
            </c:ext>
          </c:extLst>
        </c:ser>
        <c:ser>
          <c:idx val="0"/>
          <c:order val="6"/>
          <c:tx>
            <c:strRef>
              <c:f>всі!$C$2</c:f>
              <c:strCache>
                <c:ptCount val="1"/>
                <c:pt idx="0">
                  <c:v>Кільк. Студ.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ysClr val="windowText" lastClr="00000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p3d>
              <a:contourClr>
                <a:sysClr val="windowText" lastClr="000000"/>
              </a:contourClr>
            </a:sp3d>
          </c:spPr>
          <c:invertIfNegative val="0"/>
          <c:dLbls>
            <c:spPr>
              <a:solidFill>
                <a:srgbClr val="0070C0">
                  <a:alpha val="50000"/>
                </a:srgbClr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(всі!$A$4:$B$4,всі!$A$7:$B$7,всі!$A$10:$B$10,всі!$A$13:$B$13,всі!$A$16:$B$16,всі!$A$19:$B$19,всі!$A$22:$B$22,всі!$A$25:$B$25,всі!$A$28:$B$28,всі!$A$31:$B$31,всі!$A$34:$B$34,всі!$A$37:$B$37,всі!$A$40:$B$40)</c:f>
              <c:strCache>
                <c:ptCount val="13"/>
                <c:pt idx="0">
                  <c:v>ФБАД</c:v>
                </c:pt>
                <c:pt idx="1">
                  <c:v>ГФ</c:v>
                </c:pt>
                <c:pt idx="2">
                  <c:v>ЕФ</c:v>
                </c:pt>
                <c:pt idx="3">
                  <c:v>ІФ</c:v>
                </c:pt>
                <c:pt idx="4">
                  <c:v>ФКНТ</c:v>
                </c:pt>
                <c:pt idx="5">
                  <c:v>МФ</c:v>
                </c:pt>
                <c:pt idx="6">
                  <c:v>ФСН</c:v>
                </c:pt>
                <c:pt idx="7">
                  <c:v>ТФ</c:v>
                </c:pt>
                <c:pt idx="8">
                  <c:v>ФЕУ</c:v>
                </c:pt>
                <c:pt idx="9">
                  <c:v>ФМТЕ</c:v>
                </c:pt>
                <c:pt idx="10">
                  <c:v>ФРЕТ</c:v>
                </c:pt>
                <c:pt idx="11">
                  <c:v>ФУФКС</c:v>
                </c:pt>
                <c:pt idx="12">
                  <c:v>ЮФ</c:v>
                </c:pt>
              </c:strCache>
            </c:strRef>
          </c:cat>
          <c:val>
            <c:numRef>
              <c:f>(всі!$C$4,всі!$C$7,всі!$C$10,всі!$C$13,всі!$C$16,всі!$C$19,всі!$C$22,всі!$C$25,всі!$C$28,всі!$C$31,всі!$C$34,всі!$C$37,всі!$C$40)</c:f>
              <c:numCache>
                <c:formatCode>General</c:formatCode>
                <c:ptCount val="13"/>
                <c:pt idx="0">
                  <c:v>1974</c:v>
                </c:pt>
                <c:pt idx="1">
                  <c:v>633</c:v>
                </c:pt>
                <c:pt idx="2">
                  <c:v>2140</c:v>
                </c:pt>
                <c:pt idx="3">
                  <c:v>1174</c:v>
                </c:pt>
                <c:pt idx="4">
                  <c:v>3321</c:v>
                </c:pt>
                <c:pt idx="5">
                  <c:v>1707</c:v>
                </c:pt>
                <c:pt idx="6">
                  <c:v>844</c:v>
                </c:pt>
                <c:pt idx="7">
                  <c:v>1102</c:v>
                </c:pt>
                <c:pt idx="8">
                  <c:v>1081</c:v>
                </c:pt>
                <c:pt idx="9">
                  <c:v>1185</c:v>
                </c:pt>
                <c:pt idx="10">
                  <c:v>768</c:v>
                </c:pt>
                <c:pt idx="11">
                  <c:v>1156</c:v>
                </c:pt>
                <c:pt idx="12">
                  <c:v>1564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EF1-4B21-B28B-FB9EC1F221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62016144"/>
        <c:axId val="762019096"/>
        <c:axId val="780905360"/>
        <c:extLst>
          <c:ext xmlns:c15="http://schemas.microsoft.com/office/drawing/2012/chart" uri="{02D57815-91ED-43cb-92C2-25804820EDAC}">
            <c15:filteredBarSeries>
              <c15:ser>
                <c:idx val="5"/>
                <c:order val="0"/>
                <c:tx>
                  <c:strRef>
                    <c:extLst>
                      <c:ext uri="{02D57815-91ED-43cb-92C2-25804820EDAC}">
                        <c15:formulaRef>
                          <c15:sqref>всі!$H$2</c15:sqref>
                        </c15:formulaRef>
                      </c:ext>
                    </c:extLst>
                    <c:strCache>
                      <c:ptCount val="1"/>
                      <c:pt idx="0">
                        <c:v>АУ %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(всі!$A$4:$B$4,всі!$A$7:$B$7,всі!$A$10:$B$10,всі!$A$13:$B$13,всі!$A$16:$B$16,всі!$A$19:$B$19,всі!$A$22:$B$22,всі!$A$25:$B$25,всі!$A$28:$B$28,всі!$A$31:$B$31,всі!$A$34:$B$34,всі!$A$37:$B$37,всі!$A$40:$B$40)</c15:sqref>
                        </c15:formulaRef>
                      </c:ext>
                    </c:extLst>
                    <c:strCache>
                      <c:ptCount val="13"/>
                      <c:pt idx="0">
                        <c:v>ФБАД</c:v>
                      </c:pt>
                      <c:pt idx="1">
                        <c:v>ГФ</c:v>
                      </c:pt>
                      <c:pt idx="2">
                        <c:v>ЕФ</c:v>
                      </c:pt>
                      <c:pt idx="3">
                        <c:v>ІФ</c:v>
                      </c:pt>
                      <c:pt idx="4">
                        <c:v>ФКНТ</c:v>
                      </c:pt>
                      <c:pt idx="5">
                        <c:v>МФ</c:v>
                      </c:pt>
                      <c:pt idx="6">
                        <c:v>ФСН</c:v>
                      </c:pt>
                      <c:pt idx="7">
                        <c:v>ТФ</c:v>
                      </c:pt>
                      <c:pt idx="8">
                        <c:v>ФЕУ</c:v>
                      </c:pt>
                      <c:pt idx="9">
                        <c:v>ФМТЕ</c:v>
                      </c:pt>
                      <c:pt idx="10">
                        <c:v>ФРЕТ</c:v>
                      </c:pt>
                      <c:pt idx="11">
                        <c:v>ФУФКС</c:v>
                      </c:pt>
                      <c:pt idx="12">
                        <c:v>ЮФ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(всі!$H$4,всі!$H$7,всі!$H$10,всі!$H$13,всі!$H$16,всі!$H$19,всі!$H$22,всі!$H$25,всі!$H$28,всі!$H$31,всі!$H$34,всі!$H$37,всі!$H$40)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9EF1-4B21-B28B-FB9EC1F2212A}"/>
                  </c:ext>
                </c:extLst>
              </c15:ser>
            </c15:filteredBarSeries>
            <c15:filteredBarSeries>
              <c15:ser>
                <c:idx val="6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всі!$I$2</c15:sqref>
                        </c15:formulaRef>
                      </c:ext>
                    </c:extLst>
                    <c:strCache>
                      <c:ptCount val="1"/>
                      <c:pt idx="0">
                        <c:v>ПЯ %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(всі!$A$4:$B$4,всі!$A$7:$B$7,всі!$A$10:$B$10,всі!$A$13:$B$13,всі!$A$16:$B$16,всі!$A$19:$B$19,всі!$A$22:$B$22,всі!$A$25:$B$25,всі!$A$28:$B$28,всі!$A$31:$B$31,всі!$A$34:$B$34,всі!$A$37:$B$37,всі!$A$40:$B$40)</c15:sqref>
                        </c15:formulaRef>
                      </c:ext>
                    </c:extLst>
                    <c:strCache>
                      <c:ptCount val="13"/>
                      <c:pt idx="0">
                        <c:v>ФБАД</c:v>
                      </c:pt>
                      <c:pt idx="1">
                        <c:v>ГФ</c:v>
                      </c:pt>
                      <c:pt idx="2">
                        <c:v>ЕФ</c:v>
                      </c:pt>
                      <c:pt idx="3">
                        <c:v>ІФ</c:v>
                      </c:pt>
                      <c:pt idx="4">
                        <c:v>ФКНТ</c:v>
                      </c:pt>
                      <c:pt idx="5">
                        <c:v>МФ</c:v>
                      </c:pt>
                      <c:pt idx="6">
                        <c:v>ФСН</c:v>
                      </c:pt>
                      <c:pt idx="7">
                        <c:v>ТФ</c:v>
                      </c:pt>
                      <c:pt idx="8">
                        <c:v>ФЕУ</c:v>
                      </c:pt>
                      <c:pt idx="9">
                        <c:v>ФМТЕ</c:v>
                      </c:pt>
                      <c:pt idx="10">
                        <c:v>ФРЕТ</c:v>
                      </c:pt>
                      <c:pt idx="11">
                        <c:v>ФУФКС</c:v>
                      </c:pt>
                      <c:pt idx="12">
                        <c:v>ЮФ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(всі!$I$4,всі!$I$7,всі!$I$10,всі!$I$13,всі!$I$16,всі!$I$19,всі!$I$22,всі!$I$25,всі!$I$28,всі!$I$31,всі!$I$34,всі!$I$37,всі!$I$40)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9EF1-4B21-B28B-FB9EC1F2212A}"/>
                  </c:ext>
                </c:extLst>
              </c15:ser>
            </c15:filteredBarSeries>
            <c15:filteredBarSeries>
              <c15:ser>
                <c:idx val="4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всі!$G$2</c15:sqref>
                        </c15:formulaRef>
                      </c:ext>
                    </c:extLst>
                    <c:strCache>
                      <c:ptCount val="1"/>
                      <c:pt idx="0">
                        <c:v>&lt; 60 балів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solidFill>
                      <a:sysClr val="windowText" lastClr="000000"/>
                    </a:solidFill>
                  </a:ln>
                  <a:effectLst/>
                  <a:sp3d>
                    <a:contourClr>
                      <a:sysClr val="windowText" lastClr="000000"/>
                    </a:contourClr>
                  </a:sp3d>
                </c:spPr>
                <c:invertIfNegative val="0"/>
                <c:dLbls>
                  <c:spPr>
                    <a:solidFill>
                      <a:srgbClr val="FF0000">
                        <a:alpha val="50000"/>
                      </a:srgbClr>
                    </a:solidFill>
                    <a:ln>
                      <a:solidFill>
                        <a:sysClr val="windowText" lastClr="000000"/>
                      </a:solidFill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(всі!$A$4:$B$4,всі!$A$7:$B$7,всі!$A$10:$B$10,всі!$A$13:$B$13,всі!$A$16:$B$16,всі!$A$19:$B$19,всі!$A$22:$B$22,всі!$A$25:$B$25,всі!$A$28:$B$28,всі!$A$31:$B$31,всі!$A$34:$B$34,всі!$A$37:$B$37,всі!$A$40:$B$40)</c15:sqref>
                        </c15:formulaRef>
                      </c:ext>
                    </c:extLst>
                    <c:strCache>
                      <c:ptCount val="13"/>
                      <c:pt idx="0">
                        <c:v>ФБАД</c:v>
                      </c:pt>
                      <c:pt idx="1">
                        <c:v>ГФ</c:v>
                      </c:pt>
                      <c:pt idx="2">
                        <c:v>ЕФ</c:v>
                      </c:pt>
                      <c:pt idx="3">
                        <c:v>ІФ</c:v>
                      </c:pt>
                      <c:pt idx="4">
                        <c:v>ФКНТ</c:v>
                      </c:pt>
                      <c:pt idx="5">
                        <c:v>МФ</c:v>
                      </c:pt>
                      <c:pt idx="6">
                        <c:v>ФСН</c:v>
                      </c:pt>
                      <c:pt idx="7">
                        <c:v>ТФ</c:v>
                      </c:pt>
                      <c:pt idx="8">
                        <c:v>ФЕУ</c:v>
                      </c:pt>
                      <c:pt idx="9">
                        <c:v>ФМТЕ</c:v>
                      </c:pt>
                      <c:pt idx="10">
                        <c:v>ФРЕТ</c:v>
                      </c:pt>
                      <c:pt idx="11">
                        <c:v>ФУФКС</c:v>
                      </c:pt>
                      <c:pt idx="12">
                        <c:v>ЮФ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(всі!$G$4,всі!$G$7,всі!$G$10,всі!$G$13,всі!$G$16,всі!$G$19,всі!$G$22,всі!$G$25,всі!$G$28,всі!$G$31,всі!$G$34,всі!$G$37,всі!$G$40)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878</c:v>
                      </c:pt>
                      <c:pt idx="1">
                        <c:v>214</c:v>
                      </c:pt>
                      <c:pt idx="2">
                        <c:v>907</c:v>
                      </c:pt>
                      <c:pt idx="3">
                        <c:v>761</c:v>
                      </c:pt>
                      <c:pt idx="4">
                        <c:v>1826</c:v>
                      </c:pt>
                      <c:pt idx="5">
                        <c:v>882</c:v>
                      </c:pt>
                      <c:pt idx="6">
                        <c:v>298</c:v>
                      </c:pt>
                      <c:pt idx="7">
                        <c:v>577</c:v>
                      </c:pt>
                      <c:pt idx="8">
                        <c:v>313</c:v>
                      </c:pt>
                      <c:pt idx="9">
                        <c:v>390</c:v>
                      </c:pt>
                      <c:pt idx="10">
                        <c:v>313</c:v>
                      </c:pt>
                      <c:pt idx="11">
                        <c:v>493</c:v>
                      </c:pt>
                      <c:pt idx="12">
                        <c:v>713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9EF1-4B21-B28B-FB9EC1F2212A}"/>
                  </c:ext>
                </c:extLst>
              </c15:ser>
            </c15:filteredBarSeries>
          </c:ext>
        </c:extLst>
      </c:bar3DChart>
      <c:catAx>
        <c:axId val="762016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2019096"/>
        <c:crosses val="autoZero"/>
        <c:auto val="1"/>
        <c:lblAlgn val="ctr"/>
        <c:lblOffset val="100"/>
        <c:noMultiLvlLbl val="0"/>
      </c:catAx>
      <c:valAx>
        <c:axId val="762019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2016144"/>
        <c:crosses val="autoZero"/>
        <c:crossBetween val="between"/>
      </c:valAx>
      <c:serAx>
        <c:axId val="78090536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2019096"/>
        <c:crosses val="autoZero"/>
      </c:ser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rgbClr val="00B0F0"/>
        </a:gs>
        <a:gs pos="38000">
          <a:schemeClr val="accent1">
            <a:lumMod val="45000"/>
            <a:lumOff val="55000"/>
          </a:schemeClr>
        </a:gs>
        <a:gs pos="63000">
          <a:srgbClr val="FFFFCC"/>
        </a:gs>
        <a:gs pos="100000">
          <a:srgbClr val="FFFF66"/>
        </a:gs>
      </a:gsLst>
      <a:lin ang="5400000" scaled="1"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3"/>
          <c:order val="2"/>
          <c:tx>
            <c:strRef>
              <c:f>всі!$F$2</c:f>
              <c:strCache>
                <c:ptCount val="1"/>
                <c:pt idx="0">
                  <c:v>74-60 балів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spPr>
              <a:solidFill>
                <a:schemeClr val="accent6">
                  <a:lumMod val="60000"/>
                  <a:lumOff val="40000"/>
                  <a:alpha val="55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(всі!$A$4:$B$4,всі!$A$7:$B$7,всі!$A$10:$B$10,всі!$A$13:$B$13,всі!$A$16:$B$16,всі!$A$19:$B$19,всі!$A$22:$B$22,всі!$A$25:$B$25,всі!$A$28:$B$28,всі!$A$31:$B$31,всі!$A$34:$B$34,всі!$A$37:$B$37,всі!$A$40:$B$40)</c:f>
              <c:strCache>
                <c:ptCount val="13"/>
                <c:pt idx="0">
                  <c:v>ФБАД</c:v>
                </c:pt>
                <c:pt idx="1">
                  <c:v>ГФ</c:v>
                </c:pt>
                <c:pt idx="2">
                  <c:v>ЕФ</c:v>
                </c:pt>
                <c:pt idx="3">
                  <c:v>ІФ</c:v>
                </c:pt>
                <c:pt idx="4">
                  <c:v>ФКНТ</c:v>
                </c:pt>
                <c:pt idx="5">
                  <c:v>МФ</c:v>
                </c:pt>
                <c:pt idx="6">
                  <c:v>ФСН</c:v>
                </c:pt>
                <c:pt idx="7">
                  <c:v>ТФ</c:v>
                </c:pt>
                <c:pt idx="8">
                  <c:v>ФЕУ</c:v>
                </c:pt>
                <c:pt idx="9">
                  <c:v>ФМТЕ</c:v>
                </c:pt>
                <c:pt idx="10">
                  <c:v>ФРЕТ</c:v>
                </c:pt>
                <c:pt idx="11">
                  <c:v>ФУФКС</c:v>
                </c:pt>
                <c:pt idx="12">
                  <c:v>ЮФ</c:v>
                </c:pt>
              </c:strCache>
            </c:strRef>
          </c:cat>
          <c:val>
            <c:numRef>
              <c:f>(всі!$F$5,всі!$F$8,всі!$F$11,всі!$F$14,всі!$F$17,всі!$F$20,всі!$F$23,всі!$F$26,всі!$F$29,всі!$F$32,всі!$F$35,всі!$F$38,всі!$F$41)</c:f>
              <c:numCache>
                <c:formatCode>General</c:formatCode>
                <c:ptCount val="13"/>
                <c:pt idx="0">
                  <c:v>32</c:v>
                </c:pt>
                <c:pt idx="1">
                  <c:v>19</c:v>
                </c:pt>
                <c:pt idx="2">
                  <c:v>113</c:v>
                </c:pt>
                <c:pt idx="3">
                  <c:v>121</c:v>
                </c:pt>
                <c:pt idx="4">
                  <c:v>103</c:v>
                </c:pt>
                <c:pt idx="5">
                  <c:v>174</c:v>
                </c:pt>
                <c:pt idx="6">
                  <c:v>48</c:v>
                </c:pt>
                <c:pt idx="7">
                  <c:v>122</c:v>
                </c:pt>
                <c:pt idx="8">
                  <c:v>12</c:v>
                </c:pt>
                <c:pt idx="9">
                  <c:v>56</c:v>
                </c:pt>
                <c:pt idx="10">
                  <c:v>76</c:v>
                </c:pt>
                <c:pt idx="11">
                  <c:v>98</c:v>
                </c:pt>
                <c:pt idx="1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7F-4246-BD37-02990579AFFA}"/>
            </c:ext>
          </c:extLst>
        </c:ser>
        <c:ser>
          <c:idx val="2"/>
          <c:order val="3"/>
          <c:tx>
            <c:strRef>
              <c:f>всі!$E$2</c:f>
              <c:strCache>
                <c:ptCount val="1"/>
                <c:pt idx="0">
                  <c:v>89-75 балів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1"/>
              <c:spPr>
                <a:solidFill>
                  <a:srgbClr val="00B0F0"/>
                </a:solidFill>
                <a:ln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E7F-4246-BD37-02990579AFFA}"/>
                </c:ext>
              </c:extLst>
            </c:dLbl>
            <c:spPr>
              <a:solidFill>
                <a:srgbClr val="00B0F0">
                  <a:alpha val="49000"/>
                </a:srgbClr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(всі!$A$4:$B$4,всі!$A$7:$B$7,всі!$A$10:$B$10,всі!$A$13:$B$13,всі!$A$16:$B$16,всі!$A$19:$B$19,всі!$A$22:$B$22,всі!$A$25:$B$25,всі!$A$28:$B$28,всі!$A$31:$B$31,всі!$A$34:$B$34,всі!$A$37:$B$37,всі!$A$40:$B$40)</c:f>
              <c:strCache>
                <c:ptCount val="13"/>
                <c:pt idx="0">
                  <c:v>ФБАД</c:v>
                </c:pt>
                <c:pt idx="1">
                  <c:v>ГФ</c:v>
                </c:pt>
                <c:pt idx="2">
                  <c:v>ЕФ</c:v>
                </c:pt>
                <c:pt idx="3">
                  <c:v>ІФ</c:v>
                </c:pt>
                <c:pt idx="4">
                  <c:v>ФКНТ</c:v>
                </c:pt>
                <c:pt idx="5">
                  <c:v>МФ</c:v>
                </c:pt>
                <c:pt idx="6">
                  <c:v>ФСН</c:v>
                </c:pt>
                <c:pt idx="7">
                  <c:v>ТФ</c:v>
                </c:pt>
                <c:pt idx="8">
                  <c:v>ФЕУ</c:v>
                </c:pt>
                <c:pt idx="9">
                  <c:v>ФМТЕ</c:v>
                </c:pt>
                <c:pt idx="10">
                  <c:v>ФРЕТ</c:v>
                </c:pt>
                <c:pt idx="11">
                  <c:v>ФУФКС</c:v>
                </c:pt>
                <c:pt idx="12">
                  <c:v>ЮФ</c:v>
                </c:pt>
              </c:strCache>
            </c:strRef>
          </c:cat>
          <c:val>
            <c:numRef>
              <c:f>(всі!$E$5,всі!$E$8,всі!$E$11,всі!$E$14,всі!$E$17,всі!$E$20,всі!$E$23,всі!$E$26,всі!$E$29,всі!$E$32,всі!$E$35,всі!$E$38,всі!$E$41)</c:f>
              <c:numCache>
                <c:formatCode>General</c:formatCode>
                <c:ptCount val="13"/>
                <c:pt idx="0">
                  <c:v>157</c:v>
                </c:pt>
                <c:pt idx="1">
                  <c:v>37</c:v>
                </c:pt>
                <c:pt idx="2">
                  <c:v>262</c:v>
                </c:pt>
                <c:pt idx="3">
                  <c:v>106</c:v>
                </c:pt>
                <c:pt idx="4">
                  <c:v>120</c:v>
                </c:pt>
                <c:pt idx="5">
                  <c:v>222</c:v>
                </c:pt>
                <c:pt idx="6">
                  <c:v>115</c:v>
                </c:pt>
                <c:pt idx="7">
                  <c:v>128</c:v>
                </c:pt>
                <c:pt idx="8">
                  <c:v>98</c:v>
                </c:pt>
                <c:pt idx="9">
                  <c:v>356</c:v>
                </c:pt>
                <c:pt idx="10">
                  <c:v>59</c:v>
                </c:pt>
                <c:pt idx="11">
                  <c:v>167</c:v>
                </c:pt>
                <c:pt idx="12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7F-4246-BD37-02990579AFFA}"/>
            </c:ext>
          </c:extLst>
        </c:ser>
        <c:ser>
          <c:idx val="1"/>
          <c:order val="4"/>
          <c:tx>
            <c:strRef>
              <c:f>всі!$D$2</c:f>
              <c:strCache>
                <c:ptCount val="1"/>
                <c:pt idx="0">
                  <c:v>100-90 балів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spPr>
              <a:solidFill>
                <a:srgbClr val="0070C0">
                  <a:alpha val="50000"/>
                </a:srgbClr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(всі!$A$4:$B$4,всі!$A$7:$B$7,всі!$A$10:$B$10,всі!$A$13:$B$13,всі!$A$16:$B$16,всі!$A$19:$B$19,всі!$A$22:$B$22,всі!$A$25:$B$25,всі!$A$28:$B$28,всі!$A$31:$B$31,всі!$A$34:$B$34,всі!$A$37:$B$37,всі!$A$40:$B$40)</c:f>
              <c:strCache>
                <c:ptCount val="13"/>
                <c:pt idx="0">
                  <c:v>ФБАД</c:v>
                </c:pt>
                <c:pt idx="1">
                  <c:v>ГФ</c:v>
                </c:pt>
                <c:pt idx="2">
                  <c:v>ЕФ</c:v>
                </c:pt>
                <c:pt idx="3">
                  <c:v>ІФ</c:v>
                </c:pt>
                <c:pt idx="4">
                  <c:v>ФКНТ</c:v>
                </c:pt>
                <c:pt idx="5">
                  <c:v>МФ</c:v>
                </c:pt>
                <c:pt idx="6">
                  <c:v>ФСН</c:v>
                </c:pt>
                <c:pt idx="7">
                  <c:v>ТФ</c:v>
                </c:pt>
                <c:pt idx="8">
                  <c:v>ФЕУ</c:v>
                </c:pt>
                <c:pt idx="9">
                  <c:v>ФМТЕ</c:v>
                </c:pt>
                <c:pt idx="10">
                  <c:v>ФРЕТ</c:v>
                </c:pt>
                <c:pt idx="11">
                  <c:v>ФУФКС</c:v>
                </c:pt>
                <c:pt idx="12">
                  <c:v>ЮФ</c:v>
                </c:pt>
              </c:strCache>
            </c:strRef>
          </c:cat>
          <c:val>
            <c:numRef>
              <c:f>(всі!$D$5,всі!$D$8,всі!$D$11,всі!$D$14,всі!$D$17,всі!$D$20,всі!$D$23,всі!$D$26,всі!$D$29,всі!$D$32,всі!$D$35,всі!$D$38,всі!$D$41)</c:f>
              <c:numCache>
                <c:formatCode>General</c:formatCode>
                <c:ptCount val="13"/>
                <c:pt idx="0">
                  <c:v>191</c:v>
                </c:pt>
                <c:pt idx="1">
                  <c:v>16</c:v>
                </c:pt>
                <c:pt idx="2">
                  <c:v>549</c:v>
                </c:pt>
                <c:pt idx="3">
                  <c:v>61</c:v>
                </c:pt>
                <c:pt idx="4">
                  <c:v>115</c:v>
                </c:pt>
                <c:pt idx="5">
                  <c:v>304</c:v>
                </c:pt>
                <c:pt idx="6">
                  <c:v>54</c:v>
                </c:pt>
                <c:pt idx="7">
                  <c:v>66</c:v>
                </c:pt>
                <c:pt idx="8">
                  <c:v>63</c:v>
                </c:pt>
                <c:pt idx="9">
                  <c:v>122</c:v>
                </c:pt>
                <c:pt idx="10">
                  <c:v>76</c:v>
                </c:pt>
                <c:pt idx="11">
                  <c:v>86</c:v>
                </c:pt>
                <c:pt idx="1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7F-4246-BD37-02990579AFFA}"/>
            </c:ext>
          </c:extLst>
        </c:ser>
        <c:ser>
          <c:idx val="0"/>
          <c:order val="6"/>
          <c:tx>
            <c:strRef>
              <c:f>всі!$C$2</c:f>
              <c:strCache>
                <c:ptCount val="1"/>
                <c:pt idx="0">
                  <c:v>Кільк. Студ.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ysClr val="windowText" lastClr="00000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p3d>
              <a:contourClr>
                <a:sysClr val="windowText" lastClr="000000"/>
              </a:contourClr>
            </a:sp3d>
          </c:spPr>
          <c:invertIfNegative val="0"/>
          <c:dLbls>
            <c:spPr>
              <a:solidFill>
                <a:srgbClr val="0070C0">
                  <a:alpha val="50000"/>
                </a:srgbClr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(всі!$A$4:$B$4,всі!$A$7:$B$7,всі!$A$10:$B$10,всі!$A$13:$B$13,всі!$A$16:$B$16,всі!$A$19:$B$19,всі!$A$22:$B$22,всі!$A$25:$B$25,всі!$A$28:$B$28,всі!$A$31:$B$31,всі!$A$34:$B$34,всі!$A$37:$B$37,всі!$A$40:$B$40)</c:f>
              <c:strCache>
                <c:ptCount val="13"/>
                <c:pt idx="0">
                  <c:v>ФБАД</c:v>
                </c:pt>
                <c:pt idx="1">
                  <c:v>ГФ</c:v>
                </c:pt>
                <c:pt idx="2">
                  <c:v>ЕФ</c:v>
                </c:pt>
                <c:pt idx="3">
                  <c:v>ІФ</c:v>
                </c:pt>
                <c:pt idx="4">
                  <c:v>ФКНТ</c:v>
                </c:pt>
                <c:pt idx="5">
                  <c:v>МФ</c:v>
                </c:pt>
                <c:pt idx="6">
                  <c:v>ФСН</c:v>
                </c:pt>
                <c:pt idx="7">
                  <c:v>ТФ</c:v>
                </c:pt>
                <c:pt idx="8">
                  <c:v>ФЕУ</c:v>
                </c:pt>
                <c:pt idx="9">
                  <c:v>ФМТЕ</c:v>
                </c:pt>
                <c:pt idx="10">
                  <c:v>ФРЕТ</c:v>
                </c:pt>
                <c:pt idx="11">
                  <c:v>ФУФКС</c:v>
                </c:pt>
                <c:pt idx="12">
                  <c:v>ЮФ</c:v>
                </c:pt>
              </c:strCache>
            </c:strRef>
          </c:cat>
          <c:val>
            <c:numRef>
              <c:f>(всі!$C$5,всі!$C$8,всі!$C$11,всі!$C$14,всі!$C$17,всі!$C$20,всі!$C$23,всі!$C$26,всі!$C$29,всі!$C$32,всі!$C$35,всі!$C$38,всі!$C$41)</c:f>
              <c:numCache>
                <c:formatCode>General</c:formatCode>
                <c:ptCount val="13"/>
                <c:pt idx="0">
                  <c:v>741</c:v>
                </c:pt>
                <c:pt idx="1">
                  <c:v>132</c:v>
                </c:pt>
                <c:pt idx="2">
                  <c:v>1424</c:v>
                </c:pt>
                <c:pt idx="3">
                  <c:v>710</c:v>
                </c:pt>
                <c:pt idx="4">
                  <c:v>960</c:v>
                </c:pt>
                <c:pt idx="5">
                  <c:v>950</c:v>
                </c:pt>
                <c:pt idx="6">
                  <c:v>284</c:v>
                </c:pt>
                <c:pt idx="7">
                  <c:v>431</c:v>
                </c:pt>
                <c:pt idx="8">
                  <c:v>287</c:v>
                </c:pt>
                <c:pt idx="9">
                  <c:v>673</c:v>
                </c:pt>
                <c:pt idx="10">
                  <c:v>396</c:v>
                </c:pt>
                <c:pt idx="11">
                  <c:v>623</c:v>
                </c:pt>
                <c:pt idx="12">
                  <c:v>220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E7F-4246-BD37-02990579AF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62016144"/>
        <c:axId val="762019096"/>
        <c:axId val="780905360"/>
        <c:extLst>
          <c:ext xmlns:c15="http://schemas.microsoft.com/office/drawing/2012/chart" uri="{02D57815-91ED-43cb-92C2-25804820EDAC}">
            <c15:filteredBarSeries>
              <c15:ser>
                <c:idx val="5"/>
                <c:order val="0"/>
                <c:tx>
                  <c:strRef>
                    <c:extLst>
                      <c:ext uri="{02D57815-91ED-43cb-92C2-25804820EDAC}">
                        <c15:formulaRef>
                          <c15:sqref>всі!$H$2</c15:sqref>
                        </c15:formulaRef>
                      </c:ext>
                    </c:extLst>
                    <c:strCache>
                      <c:ptCount val="1"/>
                      <c:pt idx="0">
                        <c:v>АУ %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(всі!$A$4:$B$4,всі!$A$7:$B$7,всі!$A$10:$B$10,всі!$A$13:$B$13,всі!$A$16:$B$16,всі!$A$19:$B$19,всі!$A$22:$B$22,всі!$A$25:$B$25,всі!$A$28:$B$28,всі!$A$31:$B$31,всі!$A$34:$B$34,всі!$A$37:$B$37,всі!$A$40:$B$40)</c15:sqref>
                        </c15:formulaRef>
                      </c:ext>
                    </c:extLst>
                    <c:strCache>
                      <c:ptCount val="13"/>
                      <c:pt idx="0">
                        <c:v>ФБАД</c:v>
                      </c:pt>
                      <c:pt idx="1">
                        <c:v>ГФ</c:v>
                      </c:pt>
                      <c:pt idx="2">
                        <c:v>ЕФ</c:v>
                      </c:pt>
                      <c:pt idx="3">
                        <c:v>ІФ</c:v>
                      </c:pt>
                      <c:pt idx="4">
                        <c:v>ФКНТ</c:v>
                      </c:pt>
                      <c:pt idx="5">
                        <c:v>МФ</c:v>
                      </c:pt>
                      <c:pt idx="6">
                        <c:v>ФСН</c:v>
                      </c:pt>
                      <c:pt idx="7">
                        <c:v>ТФ</c:v>
                      </c:pt>
                      <c:pt idx="8">
                        <c:v>ФЕУ</c:v>
                      </c:pt>
                      <c:pt idx="9">
                        <c:v>ФМТЕ</c:v>
                      </c:pt>
                      <c:pt idx="10">
                        <c:v>ФРЕТ</c:v>
                      </c:pt>
                      <c:pt idx="11">
                        <c:v>ФУФКС</c:v>
                      </c:pt>
                      <c:pt idx="12">
                        <c:v>ЮФ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(всі!$H$4,всі!$H$7,всі!$H$10,всі!$H$13,всі!$H$16,всі!$H$19,всі!$H$22,всі!$H$25,всі!$H$28,всі!$H$31,всі!$H$34,всі!$H$37,всі!$H$40)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4E7F-4246-BD37-02990579AFFA}"/>
                  </c:ext>
                </c:extLst>
              </c15:ser>
            </c15:filteredBarSeries>
            <c15:filteredBarSeries>
              <c15:ser>
                <c:idx val="6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всі!$I$2</c15:sqref>
                        </c15:formulaRef>
                      </c:ext>
                    </c:extLst>
                    <c:strCache>
                      <c:ptCount val="1"/>
                      <c:pt idx="0">
                        <c:v>ПЯ %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(всі!$A$4:$B$4,всі!$A$7:$B$7,всі!$A$10:$B$10,всі!$A$13:$B$13,всі!$A$16:$B$16,всі!$A$19:$B$19,всі!$A$22:$B$22,всі!$A$25:$B$25,всі!$A$28:$B$28,всі!$A$31:$B$31,всі!$A$34:$B$34,всі!$A$37:$B$37,всі!$A$40:$B$40)</c15:sqref>
                        </c15:formulaRef>
                      </c:ext>
                    </c:extLst>
                    <c:strCache>
                      <c:ptCount val="13"/>
                      <c:pt idx="0">
                        <c:v>ФБАД</c:v>
                      </c:pt>
                      <c:pt idx="1">
                        <c:v>ГФ</c:v>
                      </c:pt>
                      <c:pt idx="2">
                        <c:v>ЕФ</c:v>
                      </c:pt>
                      <c:pt idx="3">
                        <c:v>ІФ</c:v>
                      </c:pt>
                      <c:pt idx="4">
                        <c:v>ФКНТ</c:v>
                      </c:pt>
                      <c:pt idx="5">
                        <c:v>МФ</c:v>
                      </c:pt>
                      <c:pt idx="6">
                        <c:v>ФСН</c:v>
                      </c:pt>
                      <c:pt idx="7">
                        <c:v>ТФ</c:v>
                      </c:pt>
                      <c:pt idx="8">
                        <c:v>ФЕУ</c:v>
                      </c:pt>
                      <c:pt idx="9">
                        <c:v>ФМТЕ</c:v>
                      </c:pt>
                      <c:pt idx="10">
                        <c:v>ФРЕТ</c:v>
                      </c:pt>
                      <c:pt idx="11">
                        <c:v>ФУФКС</c:v>
                      </c:pt>
                      <c:pt idx="12">
                        <c:v>ЮФ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(всі!$I$4,всі!$I$7,всі!$I$10,всі!$I$13,всі!$I$16,всі!$I$19,всі!$I$22,всі!$I$25,всі!$I$28,всі!$I$31,всі!$I$34,всі!$I$37,всі!$I$40)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4E7F-4246-BD37-02990579AFFA}"/>
                  </c:ext>
                </c:extLst>
              </c15:ser>
            </c15:filteredBarSeries>
            <c15:filteredBarSeries>
              <c15:ser>
                <c:idx val="4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всі!$G$2</c15:sqref>
                        </c15:formulaRef>
                      </c:ext>
                    </c:extLst>
                    <c:strCache>
                      <c:ptCount val="1"/>
                      <c:pt idx="0">
                        <c:v>&lt; 60 балів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solidFill>
                      <a:sysClr val="windowText" lastClr="000000"/>
                    </a:solidFill>
                  </a:ln>
                  <a:effectLst/>
                  <a:sp3d>
                    <a:contourClr>
                      <a:sysClr val="windowText" lastClr="000000"/>
                    </a:contourClr>
                  </a:sp3d>
                </c:spPr>
                <c:invertIfNegative val="0"/>
                <c:dLbls>
                  <c:spPr>
                    <a:solidFill>
                      <a:srgbClr val="FF0000">
                        <a:alpha val="50000"/>
                      </a:srgbClr>
                    </a:solidFill>
                    <a:ln>
                      <a:solidFill>
                        <a:sysClr val="windowText" lastClr="000000"/>
                      </a:solidFill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(всі!$A$4:$B$4,всі!$A$7:$B$7,всі!$A$10:$B$10,всі!$A$13:$B$13,всі!$A$16:$B$16,всі!$A$19:$B$19,всі!$A$22:$B$22,всі!$A$25:$B$25,всі!$A$28:$B$28,всі!$A$31:$B$31,всі!$A$34:$B$34,всі!$A$37:$B$37,всі!$A$40:$B$40)</c15:sqref>
                        </c15:formulaRef>
                      </c:ext>
                    </c:extLst>
                    <c:strCache>
                      <c:ptCount val="13"/>
                      <c:pt idx="0">
                        <c:v>ФБАД</c:v>
                      </c:pt>
                      <c:pt idx="1">
                        <c:v>ГФ</c:v>
                      </c:pt>
                      <c:pt idx="2">
                        <c:v>ЕФ</c:v>
                      </c:pt>
                      <c:pt idx="3">
                        <c:v>ІФ</c:v>
                      </c:pt>
                      <c:pt idx="4">
                        <c:v>ФКНТ</c:v>
                      </c:pt>
                      <c:pt idx="5">
                        <c:v>МФ</c:v>
                      </c:pt>
                      <c:pt idx="6">
                        <c:v>ФСН</c:v>
                      </c:pt>
                      <c:pt idx="7">
                        <c:v>ТФ</c:v>
                      </c:pt>
                      <c:pt idx="8">
                        <c:v>ФЕУ</c:v>
                      </c:pt>
                      <c:pt idx="9">
                        <c:v>ФМТЕ</c:v>
                      </c:pt>
                      <c:pt idx="10">
                        <c:v>ФРЕТ</c:v>
                      </c:pt>
                      <c:pt idx="11">
                        <c:v>ФУФКС</c:v>
                      </c:pt>
                      <c:pt idx="12">
                        <c:v>ЮФ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(всі!$G$5,всі!$G$8,всі!$G$11,всі!$G$14,всі!$G$17,всі!$G$20,всі!$G$23,всі!$G$26,всі!$G$29,всі!$G$32,всі!$G$35,всі!$G$38,всі!$G$41)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361</c:v>
                      </c:pt>
                      <c:pt idx="1">
                        <c:v>60</c:v>
                      </c:pt>
                      <c:pt idx="2">
                        <c:v>500</c:v>
                      </c:pt>
                      <c:pt idx="3">
                        <c:v>422</c:v>
                      </c:pt>
                      <c:pt idx="4">
                        <c:v>622</c:v>
                      </c:pt>
                      <c:pt idx="5">
                        <c:v>250</c:v>
                      </c:pt>
                      <c:pt idx="6">
                        <c:v>67</c:v>
                      </c:pt>
                      <c:pt idx="7">
                        <c:v>115</c:v>
                      </c:pt>
                      <c:pt idx="8">
                        <c:v>114</c:v>
                      </c:pt>
                      <c:pt idx="9">
                        <c:v>139</c:v>
                      </c:pt>
                      <c:pt idx="10">
                        <c:v>185</c:v>
                      </c:pt>
                      <c:pt idx="11">
                        <c:v>272</c:v>
                      </c:pt>
                      <c:pt idx="12">
                        <c:v>120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4E7F-4246-BD37-02990579AFFA}"/>
                  </c:ext>
                </c:extLst>
              </c15:ser>
            </c15:filteredBarSeries>
          </c:ext>
        </c:extLst>
      </c:bar3DChart>
      <c:catAx>
        <c:axId val="762016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2019096"/>
        <c:crosses val="autoZero"/>
        <c:auto val="1"/>
        <c:lblAlgn val="ctr"/>
        <c:lblOffset val="100"/>
        <c:noMultiLvlLbl val="0"/>
      </c:catAx>
      <c:valAx>
        <c:axId val="762019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2016144"/>
        <c:crosses val="autoZero"/>
        <c:crossBetween val="between"/>
      </c:valAx>
      <c:serAx>
        <c:axId val="78090536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2019096"/>
        <c:crosses val="autoZero"/>
      </c:ser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rgbClr val="00B0F0"/>
        </a:gs>
        <a:gs pos="38000">
          <a:schemeClr val="accent1">
            <a:lumMod val="45000"/>
            <a:lumOff val="55000"/>
          </a:schemeClr>
        </a:gs>
        <a:gs pos="63000">
          <a:srgbClr val="FFFFCC"/>
        </a:gs>
        <a:gs pos="100000">
          <a:srgbClr val="FFFF66"/>
        </a:gs>
      </a:gsLst>
      <a:lin ang="5400000" scaled="1"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6"/>
          <c:order val="0"/>
          <c:tx>
            <c:strRef>
              <c:f>всі!$L$2</c:f>
              <c:strCache>
                <c:ptCount val="1"/>
                <c:pt idx="0">
                  <c:v>ПЯ %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spPr>
              <a:solidFill>
                <a:srgbClr val="00B0F0">
                  <a:alpha val="50000"/>
                </a:srgbClr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(всі!$A$4:$B$4,всі!$A$7:$B$7,всі!$A$10:$B$10,всі!$A$13:$B$13,всі!$A$16:$B$16,всі!$A$19:$B$19,всі!$A$22:$B$22,всі!$A$25:$B$25,всі!$A$28:$B$28,всі!$A$31:$B$31,всі!$A$34:$B$34,всі!$A$37:$B$37,всі!$A$40:$B$40)</c:f>
              <c:strCache>
                <c:ptCount val="13"/>
                <c:pt idx="0">
                  <c:v>ФБАД</c:v>
                </c:pt>
                <c:pt idx="1">
                  <c:v>ГФ</c:v>
                </c:pt>
                <c:pt idx="2">
                  <c:v>ЕФ</c:v>
                </c:pt>
                <c:pt idx="3">
                  <c:v>ІФ</c:v>
                </c:pt>
                <c:pt idx="4">
                  <c:v>ФКНТ</c:v>
                </c:pt>
                <c:pt idx="5">
                  <c:v>МФ</c:v>
                </c:pt>
                <c:pt idx="6">
                  <c:v>ФСН</c:v>
                </c:pt>
                <c:pt idx="7">
                  <c:v>ТФ</c:v>
                </c:pt>
                <c:pt idx="8">
                  <c:v>ФЕУ</c:v>
                </c:pt>
                <c:pt idx="9">
                  <c:v>ФМТЕ</c:v>
                </c:pt>
                <c:pt idx="10">
                  <c:v>ФРЕТ</c:v>
                </c:pt>
                <c:pt idx="11">
                  <c:v>ФУФКС</c:v>
                </c:pt>
                <c:pt idx="12">
                  <c:v>ЮФ</c:v>
                </c:pt>
              </c:strCache>
              <c:extLst xmlns:c15="http://schemas.microsoft.com/office/drawing/2012/chart"/>
            </c:strRef>
          </c:cat>
          <c:val>
            <c:numRef>
              <c:f>(всі!$L$4,всі!$L$7,всі!$L$10,всі!$L$13,всі!$L$16,всі!$L$19,всі!$L$22,всі!$L$25,всі!$L$28,всі!$L$31,всі!$L$34,всі!$L$37,всі!$L$40)</c:f>
              <c:numCache>
                <c:formatCode>General</c:formatCode>
                <c:ptCount val="13"/>
                <c:pt idx="0">
                  <c:v>44</c:v>
                </c:pt>
                <c:pt idx="1">
                  <c:v>47</c:v>
                </c:pt>
                <c:pt idx="2">
                  <c:v>47</c:v>
                </c:pt>
                <c:pt idx="3">
                  <c:v>25</c:v>
                </c:pt>
                <c:pt idx="4">
                  <c:v>30</c:v>
                </c:pt>
                <c:pt idx="5">
                  <c:v>35</c:v>
                </c:pt>
                <c:pt idx="6">
                  <c:v>48</c:v>
                </c:pt>
                <c:pt idx="7">
                  <c:v>27</c:v>
                </c:pt>
                <c:pt idx="8">
                  <c:v>52</c:v>
                </c:pt>
                <c:pt idx="9">
                  <c:v>47</c:v>
                </c:pt>
                <c:pt idx="10">
                  <c:v>39</c:v>
                </c:pt>
                <c:pt idx="11">
                  <c:v>37</c:v>
                </c:pt>
                <c:pt idx="12">
                  <c:v>36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0E78-490C-B024-31EB02F23CB5}"/>
            </c:ext>
          </c:extLst>
        </c:ser>
        <c:ser>
          <c:idx val="5"/>
          <c:order val="1"/>
          <c:tx>
            <c:strRef>
              <c:f>всі!$K$2</c:f>
              <c:strCache>
                <c:ptCount val="1"/>
                <c:pt idx="0">
                  <c:v>АУ %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spPr>
              <a:solidFill>
                <a:srgbClr val="00B050">
                  <a:alpha val="45000"/>
                </a:srgbClr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(всі!$A$4:$B$4,всі!$A$7:$B$7,всі!$A$10:$B$10,всі!$A$13:$B$13,всі!$A$16:$B$16,всі!$A$19:$B$19,всі!$A$22:$B$22,всі!$A$25:$B$25,всі!$A$28:$B$28,всі!$A$31:$B$31,всі!$A$34:$B$34,всі!$A$37:$B$37,всі!$A$40:$B$40)</c:f>
              <c:strCache>
                <c:ptCount val="13"/>
                <c:pt idx="0">
                  <c:v>ФБАД</c:v>
                </c:pt>
                <c:pt idx="1">
                  <c:v>ГФ</c:v>
                </c:pt>
                <c:pt idx="2">
                  <c:v>ЕФ</c:v>
                </c:pt>
                <c:pt idx="3">
                  <c:v>ІФ</c:v>
                </c:pt>
                <c:pt idx="4">
                  <c:v>ФКНТ</c:v>
                </c:pt>
                <c:pt idx="5">
                  <c:v>МФ</c:v>
                </c:pt>
                <c:pt idx="6">
                  <c:v>ФСН</c:v>
                </c:pt>
                <c:pt idx="7">
                  <c:v>ТФ</c:v>
                </c:pt>
                <c:pt idx="8">
                  <c:v>ФЕУ</c:v>
                </c:pt>
                <c:pt idx="9">
                  <c:v>ФМТЕ</c:v>
                </c:pt>
                <c:pt idx="10">
                  <c:v>ФРЕТ</c:v>
                </c:pt>
                <c:pt idx="11">
                  <c:v>ФУФКС</c:v>
                </c:pt>
                <c:pt idx="12">
                  <c:v>ЮФ</c:v>
                </c:pt>
              </c:strCache>
              <c:extLst xmlns:c15="http://schemas.microsoft.com/office/drawing/2012/chart"/>
            </c:strRef>
          </c:cat>
          <c:val>
            <c:numRef>
              <c:f>(всі!$K$4,всі!$K$7,всі!$K$10,всі!$K$13,всі!$K$16,всі!$K$19,всі!$K$22,всі!$K$25,всі!$K$28,всі!$K$31,всі!$K$34,всі!$K$37,всі!$K$40)</c:f>
              <c:numCache>
                <c:formatCode>General</c:formatCode>
                <c:ptCount val="13"/>
                <c:pt idx="0">
                  <c:v>55</c:v>
                </c:pt>
                <c:pt idx="1">
                  <c:v>66</c:v>
                </c:pt>
                <c:pt idx="2">
                  <c:v>57</c:v>
                </c:pt>
                <c:pt idx="3">
                  <c:v>35</c:v>
                </c:pt>
                <c:pt idx="4">
                  <c:v>45</c:v>
                </c:pt>
                <c:pt idx="5">
                  <c:v>48</c:v>
                </c:pt>
                <c:pt idx="6">
                  <c:v>64</c:v>
                </c:pt>
                <c:pt idx="7">
                  <c:v>47</c:v>
                </c:pt>
                <c:pt idx="8">
                  <c:v>71</c:v>
                </c:pt>
                <c:pt idx="9">
                  <c:v>67</c:v>
                </c:pt>
                <c:pt idx="10">
                  <c:v>59</c:v>
                </c:pt>
                <c:pt idx="11">
                  <c:v>57</c:v>
                </c:pt>
                <c:pt idx="12">
                  <c:v>54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0E78-490C-B024-31EB02F23C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100"/>
        <c:shape val="box"/>
        <c:axId val="762016144"/>
        <c:axId val="762019096"/>
        <c:axId val="780905360"/>
        <c:extLst>
          <c:ext xmlns:c15="http://schemas.microsoft.com/office/drawing/2012/chart" uri="{02D57815-91ED-43cb-92C2-25804820EDAC}">
            <c15:filteredBarSeries>
              <c15:ser>
                <c:idx val="3"/>
                <c:order val="2"/>
                <c:tx>
                  <c:strRef>
                    <c:extLst>
                      <c:ext uri="{02D57815-91ED-43cb-92C2-25804820EDAC}">
                        <c15:formulaRef>
                          <c15:sqref>всі!$F$2</c15:sqref>
                        </c15:formulaRef>
                      </c:ext>
                    </c:extLst>
                    <c:strCache>
                      <c:ptCount val="1"/>
                      <c:pt idx="0">
                        <c:v>74-60 балів</c:v>
                      </c:pt>
                    </c:strCache>
                  </c:strRef>
                </c:tx>
                <c:spPr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solidFill>
                      <a:sysClr val="windowText" lastClr="000000"/>
                    </a:solidFill>
                  </a:ln>
                  <a:effectLst/>
                  <a:sp3d>
                    <a:contourClr>
                      <a:sysClr val="windowText" lastClr="000000"/>
                    </a:contourClr>
                  </a:sp3d>
                </c:spPr>
                <c:invertIfNegative val="0"/>
                <c:dLbls>
                  <c:spPr>
                    <a:solidFill>
                      <a:schemeClr val="accent6">
                        <a:lumMod val="60000"/>
                        <a:lumOff val="40000"/>
                        <a:alpha val="55000"/>
                      </a:schemeClr>
                    </a:solidFill>
                    <a:ln>
                      <a:solidFill>
                        <a:sysClr val="windowText" lastClr="000000"/>
                      </a:solidFill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(всі!$A$4:$B$4,всі!$A$7:$B$7,всі!$A$10:$B$10,всі!$A$13:$B$13,всі!$A$16:$B$16,всі!$A$19:$B$19,всі!$A$22:$B$22,всі!$A$25:$B$25,всі!$A$28:$B$28,всі!$A$31:$B$31,всі!$A$34:$B$34,всі!$A$37:$B$37,всі!$A$40:$B$40)</c15:sqref>
                        </c15:formulaRef>
                      </c:ext>
                    </c:extLst>
                    <c:strCache>
                      <c:ptCount val="13"/>
                      <c:pt idx="0">
                        <c:v>ФБАД</c:v>
                      </c:pt>
                      <c:pt idx="1">
                        <c:v>ГФ</c:v>
                      </c:pt>
                      <c:pt idx="2">
                        <c:v>ЕФ</c:v>
                      </c:pt>
                      <c:pt idx="3">
                        <c:v>ІФ</c:v>
                      </c:pt>
                      <c:pt idx="4">
                        <c:v>ФКНТ</c:v>
                      </c:pt>
                      <c:pt idx="5">
                        <c:v>МФ</c:v>
                      </c:pt>
                      <c:pt idx="6">
                        <c:v>ФСН</c:v>
                      </c:pt>
                      <c:pt idx="7">
                        <c:v>ТФ</c:v>
                      </c:pt>
                      <c:pt idx="8">
                        <c:v>ФЕУ</c:v>
                      </c:pt>
                      <c:pt idx="9">
                        <c:v>ФМТЕ</c:v>
                      </c:pt>
                      <c:pt idx="10">
                        <c:v>ФРЕТ</c:v>
                      </c:pt>
                      <c:pt idx="11">
                        <c:v>ФУФКС</c:v>
                      </c:pt>
                      <c:pt idx="12">
                        <c:v>ЮФ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(всі!$F$4,всі!$F$7,всі!$F$10,всі!$F$13,всі!$F$16,всі!$F$19,всі!$F$22,всі!$F$25,всі!$F$28,всі!$F$31,всі!$F$34,всі!$F$37,всі!$F$40)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219</c:v>
                      </c:pt>
                      <c:pt idx="1">
                        <c:v>118</c:v>
                      </c:pt>
                      <c:pt idx="2">
                        <c:v>219</c:v>
                      </c:pt>
                      <c:pt idx="3">
                        <c:v>109</c:v>
                      </c:pt>
                      <c:pt idx="4">
                        <c:v>482</c:v>
                      </c:pt>
                      <c:pt idx="5">
                        <c:v>222</c:v>
                      </c:pt>
                      <c:pt idx="6">
                        <c:v>137</c:v>
                      </c:pt>
                      <c:pt idx="7">
                        <c:v>222</c:v>
                      </c:pt>
                      <c:pt idx="8">
                        <c:v>197</c:v>
                      </c:pt>
                      <c:pt idx="9">
                        <c:v>237</c:v>
                      </c:pt>
                      <c:pt idx="10">
                        <c:v>157</c:v>
                      </c:pt>
                      <c:pt idx="11">
                        <c:v>225</c:v>
                      </c:pt>
                      <c:pt idx="12">
                        <c:v>286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0E78-490C-B024-31EB02F23CB5}"/>
                  </c:ext>
                </c:extLst>
              </c15:ser>
            </c15:filteredBarSeries>
            <c15:filteredBarSeries>
              <c15:ser>
                <c:idx val="2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всі!$E$2</c15:sqref>
                        </c15:formulaRef>
                      </c:ext>
                    </c:extLst>
                    <c:strCache>
                      <c:ptCount val="1"/>
                      <c:pt idx="0">
                        <c:v>89-75 балів</c:v>
                      </c:pt>
                    </c:strCache>
                  </c:strRef>
                </c:tx>
                <c:spPr>
                  <a:solidFill>
                    <a:srgbClr val="00B0F0"/>
                  </a:solidFill>
                  <a:ln>
                    <a:solidFill>
                      <a:sysClr val="windowText" lastClr="000000"/>
                    </a:solidFill>
                  </a:ln>
                  <a:effectLst/>
                  <a:sp3d>
                    <a:contourClr>
                      <a:sysClr val="windowText" lastClr="000000"/>
                    </a:contourClr>
                  </a:sp3d>
                </c:spPr>
                <c:invertIfNegative val="0"/>
                <c:dLbls>
                  <c:spPr>
                    <a:solidFill>
                      <a:srgbClr val="00B0F0">
                        <a:alpha val="49000"/>
                      </a:srgbClr>
                    </a:solidFill>
                    <a:ln>
                      <a:solidFill>
                        <a:sysClr val="windowText" lastClr="000000"/>
                      </a:solidFill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(всі!$A$4:$B$4,всі!$A$7:$B$7,всі!$A$10:$B$10,всі!$A$13:$B$13,всі!$A$16:$B$16,всі!$A$19:$B$19,всі!$A$22:$B$22,всі!$A$25:$B$25,всі!$A$28:$B$28,всі!$A$31:$B$31,всі!$A$34:$B$34,всі!$A$37:$B$37,всі!$A$40:$B$40)</c15:sqref>
                        </c15:formulaRef>
                      </c:ext>
                    </c:extLst>
                    <c:strCache>
                      <c:ptCount val="13"/>
                      <c:pt idx="0">
                        <c:v>ФБАД</c:v>
                      </c:pt>
                      <c:pt idx="1">
                        <c:v>ГФ</c:v>
                      </c:pt>
                      <c:pt idx="2">
                        <c:v>ЕФ</c:v>
                      </c:pt>
                      <c:pt idx="3">
                        <c:v>ІФ</c:v>
                      </c:pt>
                      <c:pt idx="4">
                        <c:v>ФКНТ</c:v>
                      </c:pt>
                      <c:pt idx="5">
                        <c:v>МФ</c:v>
                      </c:pt>
                      <c:pt idx="6">
                        <c:v>ФСН</c:v>
                      </c:pt>
                      <c:pt idx="7">
                        <c:v>ТФ</c:v>
                      </c:pt>
                      <c:pt idx="8">
                        <c:v>ФЕУ</c:v>
                      </c:pt>
                      <c:pt idx="9">
                        <c:v>ФМТЕ</c:v>
                      </c:pt>
                      <c:pt idx="10">
                        <c:v>ФРЕТ</c:v>
                      </c:pt>
                      <c:pt idx="11">
                        <c:v>ФУФКС</c:v>
                      </c:pt>
                      <c:pt idx="12">
                        <c:v>ЮФ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(всі!$E$4,всі!$E$7,всі!$E$10,всі!$E$13,всі!$E$16,всі!$E$19,всі!$E$22,всі!$E$25,всі!$E$28,всі!$E$31,всі!$E$34,всі!$E$37,всі!$E$40)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450</c:v>
                      </c:pt>
                      <c:pt idx="1">
                        <c:v>198</c:v>
                      </c:pt>
                      <c:pt idx="2">
                        <c:v>382</c:v>
                      </c:pt>
                      <c:pt idx="3">
                        <c:v>170</c:v>
                      </c:pt>
                      <c:pt idx="4">
                        <c:v>497</c:v>
                      </c:pt>
                      <c:pt idx="5">
                        <c:v>341</c:v>
                      </c:pt>
                      <c:pt idx="6">
                        <c:v>213</c:v>
                      </c:pt>
                      <c:pt idx="7">
                        <c:v>190</c:v>
                      </c:pt>
                      <c:pt idx="8">
                        <c:v>289</c:v>
                      </c:pt>
                      <c:pt idx="9">
                        <c:v>326</c:v>
                      </c:pt>
                      <c:pt idx="10">
                        <c:v>156</c:v>
                      </c:pt>
                      <c:pt idx="11">
                        <c:v>272</c:v>
                      </c:pt>
                      <c:pt idx="12">
                        <c:v>393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0E78-490C-B024-31EB02F23CB5}"/>
                  </c:ext>
                </c:extLst>
              </c15:ser>
            </c15:filteredBarSeries>
            <c15:filteredBarSeries>
              <c15:ser>
                <c:idx val="1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всі!$D$2</c15:sqref>
                        </c15:formulaRef>
                      </c:ext>
                    </c:extLst>
                    <c:strCache>
                      <c:ptCount val="1"/>
                      <c:pt idx="0">
                        <c:v>100-90 балів</c:v>
                      </c:pt>
                    </c:strCache>
                  </c:strRef>
                </c:tx>
                <c:spPr>
                  <a:solidFill>
                    <a:srgbClr val="0070C0"/>
                  </a:solidFill>
                  <a:ln>
                    <a:solidFill>
                      <a:sysClr val="windowText" lastClr="000000"/>
                    </a:solidFill>
                  </a:ln>
                  <a:effectLst/>
                  <a:sp3d>
                    <a:contourClr>
                      <a:sysClr val="windowText" lastClr="000000"/>
                    </a:contourClr>
                  </a:sp3d>
                </c:spPr>
                <c:invertIfNegative val="0"/>
                <c:dLbls>
                  <c:spPr>
                    <a:solidFill>
                      <a:srgbClr val="0070C0">
                        <a:alpha val="50000"/>
                      </a:srgbClr>
                    </a:solidFill>
                    <a:ln>
                      <a:solidFill>
                        <a:sysClr val="windowText" lastClr="000000"/>
                      </a:solidFill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(всі!$A$4:$B$4,всі!$A$7:$B$7,всі!$A$10:$B$10,всі!$A$13:$B$13,всі!$A$16:$B$16,всі!$A$19:$B$19,всі!$A$22:$B$22,всі!$A$25:$B$25,всі!$A$28:$B$28,всі!$A$31:$B$31,всі!$A$34:$B$34,всі!$A$37:$B$37,всі!$A$40:$B$40)</c15:sqref>
                        </c15:formulaRef>
                      </c:ext>
                    </c:extLst>
                    <c:strCache>
                      <c:ptCount val="13"/>
                      <c:pt idx="0">
                        <c:v>ФБАД</c:v>
                      </c:pt>
                      <c:pt idx="1">
                        <c:v>ГФ</c:v>
                      </c:pt>
                      <c:pt idx="2">
                        <c:v>ЕФ</c:v>
                      </c:pt>
                      <c:pt idx="3">
                        <c:v>ІФ</c:v>
                      </c:pt>
                      <c:pt idx="4">
                        <c:v>ФКНТ</c:v>
                      </c:pt>
                      <c:pt idx="5">
                        <c:v>МФ</c:v>
                      </c:pt>
                      <c:pt idx="6">
                        <c:v>ФСН</c:v>
                      </c:pt>
                      <c:pt idx="7">
                        <c:v>ТФ</c:v>
                      </c:pt>
                      <c:pt idx="8">
                        <c:v>ФЕУ</c:v>
                      </c:pt>
                      <c:pt idx="9">
                        <c:v>ФМТЕ</c:v>
                      </c:pt>
                      <c:pt idx="10">
                        <c:v>ФРЕТ</c:v>
                      </c:pt>
                      <c:pt idx="11">
                        <c:v>ФУФКС</c:v>
                      </c:pt>
                      <c:pt idx="12">
                        <c:v>ЮФ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(всі!$D$4,всі!$D$7,всі!$D$10,всі!$D$13,всі!$D$16,всі!$D$19,всі!$D$22,всі!$D$25,всі!$D$28,всі!$D$31,всі!$D$34,всі!$D$37,всі!$D$40)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427</c:v>
                      </c:pt>
                      <c:pt idx="1">
                        <c:v>103</c:v>
                      </c:pt>
                      <c:pt idx="2">
                        <c:v>632</c:v>
                      </c:pt>
                      <c:pt idx="3">
                        <c:v>134</c:v>
                      </c:pt>
                      <c:pt idx="4">
                        <c:v>516</c:v>
                      </c:pt>
                      <c:pt idx="5">
                        <c:v>262</c:v>
                      </c:pt>
                      <c:pt idx="6">
                        <c:v>196</c:v>
                      </c:pt>
                      <c:pt idx="7">
                        <c:v>113</c:v>
                      </c:pt>
                      <c:pt idx="8">
                        <c:v>282</c:v>
                      </c:pt>
                      <c:pt idx="9">
                        <c:v>232</c:v>
                      </c:pt>
                      <c:pt idx="10">
                        <c:v>142</c:v>
                      </c:pt>
                      <c:pt idx="11">
                        <c:v>166</c:v>
                      </c:pt>
                      <c:pt idx="12">
                        <c:v>172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0E78-490C-B024-31EB02F23CB5}"/>
                  </c:ext>
                </c:extLst>
              </c15:ser>
            </c15:filteredBarSeries>
            <c15:filteredBarSeries>
              <c15:ser>
                <c:idx val="4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всі!$G$2</c15:sqref>
                        </c15:formulaRef>
                      </c:ext>
                    </c:extLst>
                    <c:strCache>
                      <c:ptCount val="1"/>
                      <c:pt idx="0">
                        <c:v>&lt; 60 балів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solidFill>
                      <a:sysClr val="windowText" lastClr="000000"/>
                    </a:solidFill>
                  </a:ln>
                  <a:effectLst/>
                  <a:sp3d>
                    <a:contourClr>
                      <a:sysClr val="windowText" lastClr="000000"/>
                    </a:contourClr>
                  </a:sp3d>
                </c:spPr>
                <c:invertIfNegative val="0"/>
                <c:dLbls>
                  <c:spPr>
                    <a:solidFill>
                      <a:srgbClr val="FF0000">
                        <a:alpha val="50000"/>
                      </a:srgbClr>
                    </a:solidFill>
                    <a:ln>
                      <a:solidFill>
                        <a:sysClr val="windowText" lastClr="000000"/>
                      </a:solidFill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(всі!$A$4:$B$4,всі!$A$7:$B$7,всі!$A$10:$B$10,всі!$A$13:$B$13,всі!$A$16:$B$16,всі!$A$19:$B$19,всі!$A$22:$B$22,всі!$A$25:$B$25,всі!$A$28:$B$28,всі!$A$31:$B$31,всі!$A$34:$B$34,всі!$A$37:$B$37,всі!$A$40:$B$40)</c15:sqref>
                        </c15:formulaRef>
                      </c:ext>
                    </c:extLst>
                    <c:strCache>
                      <c:ptCount val="13"/>
                      <c:pt idx="0">
                        <c:v>ФБАД</c:v>
                      </c:pt>
                      <c:pt idx="1">
                        <c:v>ГФ</c:v>
                      </c:pt>
                      <c:pt idx="2">
                        <c:v>ЕФ</c:v>
                      </c:pt>
                      <c:pt idx="3">
                        <c:v>ІФ</c:v>
                      </c:pt>
                      <c:pt idx="4">
                        <c:v>ФКНТ</c:v>
                      </c:pt>
                      <c:pt idx="5">
                        <c:v>МФ</c:v>
                      </c:pt>
                      <c:pt idx="6">
                        <c:v>ФСН</c:v>
                      </c:pt>
                      <c:pt idx="7">
                        <c:v>ТФ</c:v>
                      </c:pt>
                      <c:pt idx="8">
                        <c:v>ФЕУ</c:v>
                      </c:pt>
                      <c:pt idx="9">
                        <c:v>ФМТЕ</c:v>
                      </c:pt>
                      <c:pt idx="10">
                        <c:v>ФРЕТ</c:v>
                      </c:pt>
                      <c:pt idx="11">
                        <c:v>ФУФКС</c:v>
                      </c:pt>
                      <c:pt idx="12">
                        <c:v>ЮФ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(всі!$G$4,всі!$G$7,всі!$G$10,всі!$G$13,всі!$G$16,всі!$G$19,всі!$G$22,всі!$G$25,всі!$G$28,всі!$G$31,всі!$G$34,всі!$G$37,всі!$G$40)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878</c:v>
                      </c:pt>
                      <c:pt idx="1">
                        <c:v>214</c:v>
                      </c:pt>
                      <c:pt idx="2">
                        <c:v>907</c:v>
                      </c:pt>
                      <c:pt idx="3">
                        <c:v>761</c:v>
                      </c:pt>
                      <c:pt idx="4">
                        <c:v>1826</c:v>
                      </c:pt>
                      <c:pt idx="5">
                        <c:v>882</c:v>
                      </c:pt>
                      <c:pt idx="6">
                        <c:v>298</c:v>
                      </c:pt>
                      <c:pt idx="7">
                        <c:v>577</c:v>
                      </c:pt>
                      <c:pt idx="8">
                        <c:v>313</c:v>
                      </c:pt>
                      <c:pt idx="9">
                        <c:v>390</c:v>
                      </c:pt>
                      <c:pt idx="10">
                        <c:v>313</c:v>
                      </c:pt>
                      <c:pt idx="11">
                        <c:v>493</c:v>
                      </c:pt>
                      <c:pt idx="12">
                        <c:v>713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0E78-490C-B024-31EB02F23CB5}"/>
                  </c:ext>
                </c:extLst>
              </c15:ser>
            </c15:filteredBarSeries>
            <c15:filteredBarSeries>
              <c15:ser>
                <c:idx val="0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всі!$C$2</c15:sqref>
                        </c15:formulaRef>
                      </c:ext>
                    </c:extLst>
                    <c:strCache>
                      <c:ptCount val="1"/>
                      <c:pt idx="0">
                        <c:v>Кільк. Студ.</c:v>
                      </c:pt>
                    </c:strCache>
                  </c:strRef>
                </c:tx>
                <c:spPr>
                  <a:solidFill>
                    <a:schemeClr val="accent1">
                      <a:lumMod val="75000"/>
                    </a:schemeClr>
                  </a:solidFill>
                  <a:ln>
                    <a:solidFill>
                      <a:sysClr val="windowText" lastClr="000000"/>
                    </a:solidFill>
                  </a:ln>
                  <a:effectLst>
                    <a:outerShdw blurRad="76200" dir="18900000" sy="23000" kx="-1200000" algn="bl" rotWithShape="0">
                      <a:prstClr val="black">
                        <a:alpha val="20000"/>
                      </a:prstClr>
                    </a:outerShdw>
                  </a:effectLst>
                  <a:sp3d>
                    <a:contourClr>
                      <a:sysClr val="windowText" lastClr="000000"/>
                    </a:contourClr>
                  </a:sp3d>
                </c:spPr>
                <c:invertIfNegative val="0"/>
                <c:dLbls>
                  <c:spPr>
                    <a:solidFill>
                      <a:srgbClr val="0070C0">
                        <a:alpha val="50000"/>
                      </a:srgbClr>
                    </a:solidFill>
                    <a:ln>
                      <a:solidFill>
                        <a:sysClr val="windowText" lastClr="000000"/>
                      </a:solidFill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(всі!$A$4:$B$4,всі!$A$7:$B$7,всі!$A$10:$B$10,всі!$A$13:$B$13,всі!$A$16:$B$16,всі!$A$19:$B$19,всі!$A$22:$B$22,всі!$A$25:$B$25,всі!$A$28:$B$28,всі!$A$31:$B$31,всі!$A$34:$B$34,всі!$A$37:$B$37,всі!$A$40:$B$40)</c15:sqref>
                        </c15:formulaRef>
                      </c:ext>
                    </c:extLst>
                    <c:strCache>
                      <c:ptCount val="13"/>
                      <c:pt idx="0">
                        <c:v>ФБАД</c:v>
                      </c:pt>
                      <c:pt idx="1">
                        <c:v>ГФ</c:v>
                      </c:pt>
                      <c:pt idx="2">
                        <c:v>ЕФ</c:v>
                      </c:pt>
                      <c:pt idx="3">
                        <c:v>ІФ</c:v>
                      </c:pt>
                      <c:pt idx="4">
                        <c:v>ФКНТ</c:v>
                      </c:pt>
                      <c:pt idx="5">
                        <c:v>МФ</c:v>
                      </c:pt>
                      <c:pt idx="6">
                        <c:v>ФСН</c:v>
                      </c:pt>
                      <c:pt idx="7">
                        <c:v>ТФ</c:v>
                      </c:pt>
                      <c:pt idx="8">
                        <c:v>ФЕУ</c:v>
                      </c:pt>
                      <c:pt idx="9">
                        <c:v>ФМТЕ</c:v>
                      </c:pt>
                      <c:pt idx="10">
                        <c:v>ФРЕТ</c:v>
                      </c:pt>
                      <c:pt idx="11">
                        <c:v>ФУФКС</c:v>
                      </c:pt>
                      <c:pt idx="12">
                        <c:v>ЮФ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(всі!$C$4,всі!$C$7,всі!$C$10,всі!$C$13,всі!$C$16,всі!$C$19,всі!$C$22,всі!$C$25,всі!$C$28,всі!$C$31,всі!$C$34,всі!$C$37,всі!$C$40)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1974</c:v>
                      </c:pt>
                      <c:pt idx="1">
                        <c:v>633</c:v>
                      </c:pt>
                      <c:pt idx="2">
                        <c:v>2140</c:v>
                      </c:pt>
                      <c:pt idx="3">
                        <c:v>1174</c:v>
                      </c:pt>
                      <c:pt idx="4">
                        <c:v>3321</c:v>
                      </c:pt>
                      <c:pt idx="5">
                        <c:v>1707</c:v>
                      </c:pt>
                      <c:pt idx="6">
                        <c:v>844</c:v>
                      </c:pt>
                      <c:pt idx="7">
                        <c:v>1102</c:v>
                      </c:pt>
                      <c:pt idx="8">
                        <c:v>1081</c:v>
                      </c:pt>
                      <c:pt idx="9">
                        <c:v>1185</c:v>
                      </c:pt>
                      <c:pt idx="10">
                        <c:v>768</c:v>
                      </c:pt>
                      <c:pt idx="11">
                        <c:v>1156</c:v>
                      </c:pt>
                      <c:pt idx="12">
                        <c:v>1564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0E78-490C-B024-31EB02F23CB5}"/>
                  </c:ext>
                </c:extLst>
              </c15:ser>
            </c15:filteredBarSeries>
          </c:ext>
        </c:extLst>
      </c:bar3DChart>
      <c:catAx>
        <c:axId val="762016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2019096"/>
        <c:crosses val="autoZero"/>
        <c:auto val="1"/>
        <c:lblAlgn val="ctr"/>
        <c:lblOffset val="100"/>
        <c:noMultiLvlLbl val="0"/>
      </c:catAx>
      <c:valAx>
        <c:axId val="762019096"/>
        <c:scaling>
          <c:orientation val="minMax"/>
          <c:max val="100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2016144"/>
        <c:crosses val="autoZero"/>
        <c:crossBetween val="between"/>
      </c:valAx>
      <c:serAx>
        <c:axId val="78090536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2019096"/>
        <c:crosses val="autoZero"/>
      </c:ser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rgbClr val="00B0F0"/>
        </a:gs>
        <a:gs pos="38000">
          <a:schemeClr val="accent1">
            <a:lumMod val="45000"/>
            <a:lumOff val="55000"/>
          </a:schemeClr>
        </a:gs>
        <a:gs pos="63000">
          <a:srgbClr val="FFFFCC"/>
        </a:gs>
        <a:gs pos="100000">
          <a:srgbClr val="FFFF66"/>
        </a:gs>
      </a:gsLst>
      <a:lin ang="5400000" scaled="1"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разом</c:v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>
              <a:outerShdw blurRad="139700" dist="952500" dir="14280000" sx="97000" sy="97000" kx="-1200000" algn="bl" rotWithShape="0">
                <a:prstClr val="black">
                  <a:alpha val="58000"/>
                </a:prstClr>
              </a:outerShdw>
            </a:effectLst>
            <a:sp3d>
              <a:contourClr>
                <a:sysClr val="windowText" lastClr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solidFill>
                  <a:sysClr val="windowText" lastClr="000000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07F-43CD-A5F0-5C449891109F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ysClr val="windowText" lastClr="000000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07F-43CD-A5F0-5C449891109F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solidFill>
                  <a:sysClr val="windowText" lastClr="000000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07F-43CD-A5F0-5C449891109F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solidFill>
                  <a:sysClr val="windowText" lastClr="000000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07F-43CD-A5F0-5C449891109F}"/>
              </c:ext>
            </c:extLst>
          </c:dPt>
          <c:dLbls>
            <c:dLbl>
              <c:idx val="0"/>
              <c:layout>
                <c:manualLayout>
                  <c:x val="2.39455802835143E-2"/>
                  <c:y val="-4.3537421184840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7F-43CD-A5F0-5C449891109F}"/>
                </c:ext>
              </c:extLst>
            </c:dLbl>
            <c:dLbl>
              <c:idx val="1"/>
              <c:layout>
                <c:manualLayout>
                  <c:x val="1.9877353025736708E-2"/>
                  <c:y val="-1.8140592160350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07F-43CD-A5F0-5C449891109F}"/>
                </c:ext>
              </c:extLst>
            </c:dLbl>
            <c:dLbl>
              <c:idx val="2"/>
              <c:layout>
                <c:manualLayout>
                  <c:x val="1.8177598348664531E-2"/>
                  <c:y val="-2.40739147511549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7F-43CD-A5F0-5C449891109F}"/>
                </c:ext>
              </c:extLst>
            </c:dLbl>
            <c:dLbl>
              <c:idx val="3"/>
              <c:layout>
                <c:manualLayout>
                  <c:x val="7.2377003261524329E-3"/>
                  <c:y val="-2.2169437846397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07F-43CD-A5F0-5C449891109F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гф!$E$301:$H$301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гф!$E$302:$H$302</c:f>
              <c:numCache>
                <c:formatCode>General</c:formatCode>
                <c:ptCount val="4"/>
                <c:pt idx="0">
                  <c:v>765</c:v>
                </c:pt>
                <c:pt idx="1">
                  <c:v>119</c:v>
                </c:pt>
                <c:pt idx="2">
                  <c:v>235</c:v>
                </c:pt>
                <c:pt idx="3">
                  <c:v>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07F-43CD-A5F0-5C449891109F}"/>
            </c:ext>
          </c:extLst>
        </c:ser>
        <c:ser>
          <c:idx val="1"/>
          <c:order val="1"/>
          <c:tx>
            <c:v>бак</c:v>
          </c:tx>
          <c:spPr>
            <a:solidFill>
              <a:srgbClr val="92D05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-2.5488672998989569E-4"/>
                  <c:y val="0.3424435009756797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07F-43CD-A5F0-5C449891109F}"/>
                </c:ext>
              </c:extLst>
            </c:dLbl>
            <c:dLbl>
              <c:idx val="1"/>
              <c:layout>
                <c:manualLayout>
                  <c:x val="2.2723102112553583E-2"/>
                  <c:y val="-2.3212324112692563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07F-43CD-A5F0-5C449891109F}"/>
                </c:ext>
              </c:extLst>
            </c:dLbl>
            <c:dLbl>
              <c:idx val="2"/>
              <c:layout>
                <c:manualLayout>
                  <c:x val="2.0096728730421745E-2"/>
                  <c:y val="-2.539684914682576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07F-43CD-A5F0-5C449891109F}"/>
                </c:ext>
              </c:extLst>
            </c:dLbl>
            <c:dLbl>
              <c:idx val="3"/>
              <c:layout>
                <c:manualLayout>
                  <c:x val="1.7470497822705842E-2"/>
                  <c:y val="-2.1768692215135933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07F-43CD-A5F0-5C44989110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гф!$E$301:$H$301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гф!$E$303:$H$303</c:f>
              <c:numCache>
                <c:formatCode>General</c:formatCode>
                <c:ptCount val="4"/>
                <c:pt idx="0">
                  <c:v>633</c:v>
                </c:pt>
                <c:pt idx="1">
                  <c:v>103</c:v>
                </c:pt>
                <c:pt idx="2">
                  <c:v>198</c:v>
                </c:pt>
                <c:pt idx="3">
                  <c:v>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07F-43CD-A5F0-5C449891109F}"/>
            </c:ext>
          </c:extLst>
        </c:ser>
        <c:ser>
          <c:idx val="2"/>
          <c:order val="2"/>
          <c:tx>
            <c:v>маг</c:v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407F-43CD-A5F0-5C449891109F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407F-43CD-A5F0-5C449891109F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407F-43CD-A5F0-5C449891109F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407F-43CD-A5F0-5C449891109F}"/>
              </c:ext>
            </c:extLst>
          </c:dPt>
          <c:dLbls>
            <c:dLbl>
              <c:idx val="0"/>
              <c:layout>
                <c:manualLayout>
                  <c:x val="1.8015035040157806E-2"/>
                  <c:y val="-2.539684914682576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07F-43CD-A5F0-5C449891109F}"/>
                </c:ext>
              </c:extLst>
            </c:dLbl>
            <c:dLbl>
              <c:idx val="1"/>
              <c:layout>
                <c:manualLayout>
                  <c:x val="1.7742766431431908E-2"/>
                  <c:y val="-2.810281731410663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07F-43CD-A5F0-5C449891109F}"/>
                </c:ext>
              </c:extLst>
            </c:dLbl>
            <c:dLbl>
              <c:idx val="2"/>
              <c:layout>
                <c:manualLayout>
                  <c:x val="1.9824460121695947E-2"/>
                  <c:y val="-2.2229786597340533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07F-43CD-A5F0-5C449891109F}"/>
                </c:ext>
              </c:extLst>
            </c:dLbl>
            <c:dLbl>
              <c:idx val="3"/>
              <c:layout>
                <c:manualLayout>
                  <c:x val="1.9279922904244084E-2"/>
                  <c:y val="-2.856391169631112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07F-43CD-A5F0-5C44989110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гф!$E$301:$H$301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гф!$E$304:$H$304</c:f>
              <c:numCache>
                <c:formatCode>General</c:formatCode>
                <c:ptCount val="4"/>
                <c:pt idx="0">
                  <c:v>132</c:v>
                </c:pt>
                <c:pt idx="1">
                  <c:v>16</c:v>
                </c:pt>
                <c:pt idx="2">
                  <c:v>37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407F-43CD-A5F0-5C44989110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gapDepth val="153"/>
        <c:shape val="box"/>
        <c:axId val="680241224"/>
        <c:axId val="680241880"/>
        <c:axId val="0"/>
      </c:bar3DChart>
      <c:catAx>
        <c:axId val="68024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0241880"/>
        <c:crosses val="autoZero"/>
        <c:auto val="1"/>
        <c:lblAlgn val="ctr"/>
        <c:lblOffset val="100"/>
        <c:noMultiLvlLbl val="0"/>
      </c:catAx>
      <c:valAx>
        <c:axId val="680241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0241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rgbClr val="00B0F0"/>
        </a:gs>
        <a:gs pos="38000">
          <a:schemeClr val="accent1">
            <a:lumMod val="45000"/>
            <a:lumOff val="55000"/>
          </a:schemeClr>
        </a:gs>
        <a:gs pos="63000">
          <a:srgbClr val="FFFFCC"/>
        </a:gs>
        <a:gs pos="100000">
          <a:srgbClr val="FFFF66"/>
        </a:gs>
      </a:gsLst>
      <a:lin ang="5400000" scaled="1"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6"/>
          <c:order val="0"/>
          <c:tx>
            <c:strRef>
              <c:f>всі!$L$2</c:f>
              <c:strCache>
                <c:ptCount val="1"/>
                <c:pt idx="0">
                  <c:v>ПЯ %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spPr>
              <a:solidFill>
                <a:srgbClr val="00B0F0">
                  <a:alpha val="50000"/>
                </a:srgbClr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(всі!$A$4:$B$4,всі!$A$7:$B$7,всі!$A$10:$B$10,всі!$A$13:$B$13,всі!$A$16:$B$16,всі!$A$19:$B$19,всі!$A$22:$B$22,всі!$A$25:$B$25,всі!$A$28:$B$28,всі!$A$31:$B$31,всі!$A$34:$B$34,всі!$A$37:$B$37,всі!$A$40:$B$40)</c:f>
              <c:strCache>
                <c:ptCount val="13"/>
                <c:pt idx="0">
                  <c:v>ФБАД</c:v>
                </c:pt>
                <c:pt idx="1">
                  <c:v>ГФ</c:v>
                </c:pt>
                <c:pt idx="2">
                  <c:v>ЕФ</c:v>
                </c:pt>
                <c:pt idx="3">
                  <c:v>ІФ</c:v>
                </c:pt>
                <c:pt idx="4">
                  <c:v>ФКНТ</c:v>
                </c:pt>
                <c:pt idx="5">
                  <c:v>МФ</c:v>
                </c:pt>
                <c:pt idx="6">
                  <c:v>ФСН</c:v>
                </c:pt>
                <c:pt idx="7">
                  <c:v>ТФ</c:v>
                </c:pt>
                <c:pt idx="8">
                  <c:v>ФЕУ</c:v>
                </c:pt>
                <c:pt idx="9">
                  <c:v>ФМТЕ</c:v>
                </c:pt>
                <c:pt idx="10">
                  <c:v>ФРЕТ</c:v>
                </c:pt>
                <c:pt idx="11">
                  <c:v>ФУФКС</c:v>
                </c:pt>
                <c:pt idx="12">
                  <c:v>ЮФ</c:v>
                </c:pt>
              </c:strCache>
              <c:extLst xmlns:c15="http://schemas.microsoft.com/office/drawing/2012/chart"/>
            </c:strRef>
          </c:cat>
          <c:val>
            <c:numRef>
              <c:f>(всі!$L$5,всі!$L$8,всі!$L$11,всі!$L$14,всі!$L$17,всі!$L$20,всі!$L$23,всі!$L$26,всі!$L$29,всі!$L$32,всі!$L$35,всі!$L$38,всі!$L$41)</c:f>
              <c:numCache>
                <c:formatCode>General</c:formatCode>
                <c:ptCount val="13"/>
                <c:pt idx="0">
                  <c:v>46</c:v>
                </c:pt>
                <c:pt idx="1">
                  <c:v>40</c:v>
                </c:pt>
                <c:pt idx="2">
                  <c:v>56</c:v>
                </c:pt>
                <c:pt idx="3">
                  <c:v>23</c:v>
                </c:pt>
                <c:pt idx="4">
                  <c:v>24</c:v>
                </c:pt>
                <c:pt idx="5">
                  <c:v>55</c:v>
                </c:pt>
                <c:pt idx="6">
                  <c:v>59</c:v>
                </c:pt>
                <c:pt idx="7">
                  <c:v>45</c:v>
                </c:pt>
                <c:pt idx="8">
                  <c:v>56</c:v>
                </c:pt>
                <c:pt idx="9">
                  <c:v>71</c:v>
                </c:pt>
                <c:pt idx="10">
                  <c:v>34</c:v>
                </c:pt>
                <c:pt idx="11">
                  <c:v>40</c:v>
                </c:pt>
                <c:pt idx="12">
                  <c:v>35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5B6B-4FDD-8C9F-4050674E4DEE}"/>
            </c:ext>
          </c:extLst>
        </c:ser>
        <c:ser>
          <c:idx val="5"/>
          <c:order val="1"/>
          <c:tx>
            <c:strRef>
              <c:f>всі!$K$2</c:f>
              <c:strCache>
                <c:ptCount val="1"/>
                <c:pt idx="0">
                  <c:v>АУ %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spPr>
              <a:solidFill>
                <a:schemeClr val="accent6">
                  <a:lumMod val="75000"/>
                  <a:alpha val="45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(всі!$A$4:$B$4,всі!$A$7:$B$7,всі!$A$10:$B$10,всі!$A$13:$B$13,всі!$A$16:$B$16,всі!$A$19:$B$19,всі!$A$22:$B$22,всі!$A$25:$B$25,всі!$A$28:$B$28,всі!$A$31:$B$31,всі!$A$34:$B$34,всі!$A$37:$B$37,всі!$A$40:$B$40)</c:f>
              <c:strCache>
                <c:ptCount val="13"/>
                <c:pt idx="0">
                  <c:v>ФБАД</c:v>
                </c:pt>
                <c:pt idx="1">
                  <c:v>ГФ</c:v>
                </c:pt>
                <c:pt idx="2">
                  <c:v>ЕФ</c:v>
                </c:pt>
                <c:pt idx="3">
                  <c:v>ІФ</c:v>
                </c:pt>
                <c:pt idx="4">
                  <c:v>ФКНТ</c:v>
                </c:pt>
                <c:pt idx="5">
                  <c:v>МФ</c:v>
                </c:pt>
                <c:pt idx="6">
                  <c:v>ФСН</c:v>
                </c:pt>
                <c:pt idx="7">
                  <c:v>ТФ</c:v>
                </c:pt>
                <c:pt idx="8">
                  <c:v>ФЕУ</c:v>
                </c:pt>
                <c:pt idx="9">
                  <c:v>ФМТЕ</c:v>
                </c:pt>
                <c:pt idx="10">
                  <c:v>ФРЕТ</c:v>
                </c:pt>
                <c:pt idx="11">
                  <c:v>ФУФКС</c:v>
                </c:pt>
                <c:pt idx="12">
                  <c:v>ЮФ</c:v>
                </c:pt>
              </c:strCache>
              <c:extLst xmlns:c15="http://schemas.microsoft.com/office/drawing/2012/chart"/>
            </c:strRef>
          </c:cat>
          <c:val>
            <c:numRef>
              <c:f>(всі!$K$5,всі!$K$8,всі!$K$11,всі!$K$14,всі!$K$17,всі!$K$20,всі!$K$23,всі!$K$26,всі!$K$29,всі!$K$32,всі!$K$35,всі!$K$38,всі!$K$41)</c:f>
              <c:numCache>
                <c:formatCode>General</c:formatCode>
                <c:ptCount val="13"/>
                <c:pt idx="0">
                  <c:v>51</c:v>
                </c:pt>
                <c:pt idx="1">
                  <c:v>54</c:v>
                </c:pt>
                <c:pt idx="2">
                  <c:v>64</c:v>
                </c:pt>
                <c:pt idx="3">
                  <c:v>40</c:v>
                </c:pt>
                <c:pt idx="4">
                  <c:v>35</c:v>
                </c:pt>
                <c:pt idx="5">
                  <c:v>73</c:v>
                </c:pt>
                <c:pt idx="6">
                  <c:v>76</c:v>
                </c:pt>
                <c:pt idx="7">
                  <c:v>73</c:v>
                </c:pt>
                <c:pt idx="8">
                  <c:v>60</c:v>
                </c:pt>
                <c:pt idx="9">
                  <c:v>79</c:v>
                </c:pt>
                <c:pt idx="10">
                  <c:v>53</c:v>
                </c:pt>
                <c:pt idx="11">
                  <c:v>56</c:v>
                </c:pt>
                <c:pt idx="12">
                  <c:v>45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5B6B-4FDD-8C9F-4050674E4D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100"/>
        <c:shape val="box"/>
        <c:axId val="762016144"/>
        <c:axId val="762019096"/>
        <c:axId val="780905360"/>
        <c:extLst>
          <c:ext xmlns:c15="http://schemas.microsoft.com/office/drawing/2012/chart" uri="{02D57815-91ED-43cb-92C2-25804820EDAC}">
            <c15:filteredBarSeries>
              <c15:ser>
                <c:idx val="3"/>
                <c:order val="2"/>
                <c:tx>
                  <c:strRef>
                    <c:extLst>
                      <c:ext uri="{02D57815-91ED-43cb-92C2-25804820EDAC}">
                        <c15:formulaRef>
                          <c15:sqref>всі!$F$2</c15:sqref>
                        </c15:formulaRef>
                      </c:ext>
                    </c:extLst>
                    <c:strCache>
                      <c:ptCount val="1"/>
                      <c:pt idx="0">
                        <c:v>74-60 балів</c:v>
                      </c:pt>
                    </c:strCache>
                  </c:strRef>
                </c:tx>
                <c:spPr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solidFill>
                      <a:sysClr val="windowText" lastClr="000000"/>
                    </a:solidFill>
                  </a:ln>
                  <a:effectLst/>
                  <a:sp3d>
                    <a:contourClr>
                      <a:sysClr val="windowText" lastClr="000000"/>
                    </a:contourClr>
                  </a:sp3d>
                </c:spPr>
                <c:invertIfNegative val="0"/>
                <c:dLbls>
                  <c:spPr>
                    <a:solidFill>
                      <a:schemeClr val="accent6">
                        <a:lumMod val="60000"/>
                        <a:lumOff val="40000"/>
                        <a:alpha val="55000"/>
                      </a:schemeClr>
                    </a:solidFill>
                    <a:ln>
                      <a:solidFill>
                        <a:sysClr val="windowText" lastClr="000000"/>
                      </a:solidFill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(всі!$A$4:$B$4,всі!$A$7:$B$7,всі!$A$10:$B$10,всі!$A$13:$B$13,всі!$A$16:$B$16,всі!$A$19:$B$19,всі!$A$22:$B$22,всі!$A$25:$B$25,всі!$A$28:$B$28,всі!$A$31:$B$31,всі!$A$34:$B$34,всі!$A$37:$B$37,всі!$A$40:$B$40)</c15:sqref>
                        </c15:formulaRef>
                      </c:ext>
                    </c:extLst>
                    <c:strCache>
                      <c:ptCount val="13"/>
                      <c:pt idx="0">
                        <c:v>ФБАД</c:v>
                      </c:pt>
                      <c:pt idx="1">
                        <c:v>ГФ</c:v>
                      </c:pt>
                      <c:pt idx="2">
                        <c:v>ЕФ</c:v>
                      </c:pt>
                      <c:pt idx="3">
                        <c:v>ІФ</c:v>
                      </c:pt>
                      <c:pt idx="4">
                        <c:v>ФКНТ</c:v>
                      </c:pt>
                      <c:pt idx="5">
                        <c:v>МФ</c:v>
                      </c:pt>
                      <c:pt idx="6">
                        <c:v>ФСН</c:v>
                      </c:pt>
                      <c:pt idx="7">
                        <c:v>ТФ</c:v>
                      </c:pt>
                      <c:pt idx="8">
                        <c:v>ФЕУ</c:v>
                      </c:pt>
                      <c:pt idx="9">
                        <c:v>ФМТЕ</c:v>
                      </c:pt>
                      <c:pt idx="10">
                        <c:v>ФРЕТ</c:v>
                      </c:pt>
                      <c:pt idx="11">
                        <c:v>ФУФКС</c:v>
                      </c:pt>
                      <c:pt idx="12">
                        <c:v>ЮФ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(всі!$F$4,всі!$F$7,всі!$F$10,всі!$F$13,всі!$F$16,всі!$F$19,всі!$F$22,всі!$F$25,всі!$F$28,всі!$F$31,всі!$F$34,всі!$F$37,всі!$F$40)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219</c:v>
                      </c:pt>
                      <c:pt idx="1">
                        <c:v>118</c:v>
                      </c:pt>
                      <c:pt idx="2">
                        <c:v>219</c:v>
                      </c:pt>
                      <c:pt idx="3">
                        <c:v>109</c:v>
                      </c:pt>
                      <c:pt idx="4">
                        <c:v>482</c:v>
                      </c:pt>
                      <c:pt idx="5">
                        <c:v>222</c:v>
                      </c:pt>
                      <c:pt idx="6">
                        <c:v>137</c:v>
                      </c:pt>
                      <c:pt idx="7">
                        <c:v>222</c:v>
                      </c:pt>
                      <c:pt idx="8">
                        <c:v>197</c:v>
                      </c:pt>
                      <c:pt idx="9">
                        <c:v>237</c:v>
                      </c:pt>
                      <c:pt idx="10">
                        <c:v>157</c:v>
                      </c:pt>
                      <c:pt idx="11">
                        <c:v>225</c:v>
                      </c:pt>
                      <c:pt idx="12">
                        <c:v>286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5B6B-4FDD-8C9F-4050674E4DEE}"/>
                  </c:ext>
                </c:extLst>
              </c15:ser>
            </c15:filteredBarSeries>
            <c15:filteredBarSeries>
              <c15:ser>
                <c:idx val="2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всі!$E$2</c15:sqref>
                        </c15:formulaRef>
                      </c:ext>
                    </c:extLst>
                    <c:strCache>
                      <c:ptCount val="1"/>
                      <c:pt idx="0">
                        <c:v>89-75 балів</c:v>
                      </c:pt>
                    </c:strCache>
                  </c:strRef>
                </c:tx>
                <c:spPr>
                  <a:solidFill>
                    <a:srgbClr val="00B0F0"/>
                  </a:solidFill>
                  <a:ln>
                    <a:solidFill>
                      <a:sysClr val="windowText" lastClr="000000"/>
                    </a:solidFill>
                  </a:ln>
                  <a:effectLst/>
                  <a:sp3d>
                    <a:contourClr>
                      <a:sysClr val="windowText" lastClr="000000"/>
                    </a:contourClr>
                  </a:sp3d>
                </c:spPr>
                <c:invertIfNegative val="0"/>
                <c:dLbls>
                  <c:spPr>
                    <a:solidFill>
                      <a:srgbClr val="00B0F0">
                        <a:alpha val="49000"/>
                      </a:srgbClr>
                    </a:solidFill>
                    <a:ln>
                      <a:solidFill>
                        <a:sysClr val="windowText" lastClr="000000"/>
                      </a:solidFill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(всі!$A$4:$B$4,всі!$A$7:$B$7,всі!$A$10:$B$10,всі!$A$13:$B$13,всі!$A$16:$B$16,всі!$A$19:$B$19,всі!$A$22:$B$22,всі!$A$25:$B$25,всі!$A$28:$B$28,всі!$A$31:$B$31,всі!$A$34:$B$34,всі!$A$37:$B$37,всі!$A$40:$B$40)</c15:sqref>
                        </c15:formulaRef>
                      </c:ext>
                    </c:extLst>
                    <c:strCache>
                      <c:ptCount val="13"/>
                      <c:pt idx="0">
                        <c:v>ФБАД</c:v>
                      </c:pt>
                      <c:pt idx="1">
                        <c:v>ГФ</c:v>
                      </c:pt>
                      <c:pt idx="2">
                        <c:v>ЕФ</c:v>
                      </c:pt>
                      <c:pt idx="3">
                        <c:v>ІФ</c:v>
                      </c:pt>
                      <c:pt idx="4">
                        <c:v>ФКНТ</c:v>
                      </c:pt>
                      <c:pt idx="5">
                        <c:v>МФ</c:v>
                      </c:pt>
                      <c:pt idx="6">
                        <c:v>ФСН</c:v>
                      </c:pt>
                      <c:pt idx="7">
                        <c:v>ТФ</c:v>
                      </c:pt>
                      <c:pt idx="8">
                        <c:v>ФЕУ</c:v>
                      </c:pt>
                      <c:pt idx="9">
                        <c:v>ФМТЕ</c:v>
                      </c:pt>
                      <c:pt idx="10">
                        <c:v>ФРЕТ</c:v>
                      </c:pt>
                      <c:pt idx="11">
                        <c:v>ФУФКС</c:v>
                      </c:pt>
                      <c:pt idx="12">
                        <c:v>ЮФ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(всі!$E$4,всі!$E$7,всі!$E$10,всі!$E$13,всі!$E$16,всі!$E$19,всі!$E$22,всі!$E$25,всі!$E$28,всі!$E$31,всі!$E$34,всі!$E$37,всі!$E$40)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450</c:v>
                      </c:pt>
                      <c:pt idx="1">
                        <c:v>198</c:v>
                      </c:pt>
                      <c:pt idx="2">
                        <c:v>382</c:v>
                      </c:pt>
                      <c:pt idx="3">
                        <c:v>170</c:v>
                      </c:pt>
                      <c:pt idx="4">
                        <c:v>497</c:v>
                      </c:pt>
                      <c:pt idx="5">
                        <c:v>341</c:v>
                      </c:pt>
                      <c:pt idx="6">
                        <c:v>213</c:v>
                      </c:pt>
                      <c:pt idx="7">
                        <c:v>190</c:v>
                      </c:pt>
                      <c:pt idx="8">
                        <c:v>289</c:v>
                      </c:pt>
                      <c:pt idx="9">
                        <c:v>326</c:v>
                      </c:pt>
                      <c:pt idx="10">
                        <c:v>156</c:v>
                      </c:pt>
                      <c:pt idx="11">
                        <c:v>272</c:v>
                      </c:pt>
                      <c:pt idx="12">
                        <c:v>393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5B6B-4FDD-8C9F-4050674E4DEE}"/>
                  </c:ext>
                </c:extLst>
              </c15:ser>
            </c15:filteredBarSeries>
            <c15:filteredBarSeries>
              <c15:ser>
                <c:idx val="1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всі!$D$2</c15:sqref>
                        </c15:formulaRef>
                      </c:ext>
                    </c:extLst>
                    <c:strCache>
                      <c:ptCount val="1"/>
                      <c:pt idx="0">
                        <c:v>100-90 балів</c:v>
                      </c:pt>
                    </c:strCache>
                  </c:strRef>
                </c:tx>
                <c:spPr>
                  <a:solidFill>
                    <a:srgbClr val="0070C0"/>
                  </a:solidFill>
                  <a:ln>
                    <a:solidFill>
                      <a:sysClr val="windowText" lastClr="000000"/>
                    </a:solidFill>
                  </a:ln>
                  <a:effectLst/>
                  <a:sp3d>
                    <a:contourClr>
                      <a:sysClr val="windowText" lastClr="000000"/>
                    </a:contourClr>
                  </a:sp3d>
                </c:spPr>
                <c:invertIfNegative val="0"/>
                <c:dLbls>
                  <c:spPr>
                    <a:solidFill>
                      <a:srgbClr val="0070C0">
                        <a:alpha val="50000"/>
                      </a:srgbClr>
                    </a:solidFill>
                    <a:ln>
                      <a:solidFill>
                        <a:sysClr val="windowText" lastClr="000000"/>
                      </a:solidFill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(всі!$A$4:$B$4,всі!$A$7:$B$7,всі!$A$10:$B$10,всі!$A$13:$B$13,всі!$A$16:$B$16,всі!$A$19:$B$19,всі!$A$22:$B$22,всі!$A$25:$B$25,всі!$A$28:$B$28,всі!$A$31:$B$31,всі!$A$34:$B$34,всі!$A$37:$B$37,всі!$A$40:$B$40)</c15:sqref>
                        </c15:formulaRef>
                      </c:ext>
                    </c:extLst>
                    <c:strCache>
                      <c:ptCount val="13"/>
                      <c:pt idx="0">
                        <c:v>ФБАД</c:v>
                      </c:pt>
                      <c:pt idx="1">
                        <c:v>ГФ</c:v>
                      </c:pt>
                      <c:pt idx="2">
                        <c:v>ЕФ</c:v>
                      </c:pt>
                      <c:pt idx="3">
                        <c:v>ІФ</c:v>
                      </c:pt>
                      <c:pt idx="4">
                        <c:v>ФКНТ</c:v>
                      </c:pt>
                      <c:pt idx="5">
                        <c:v>МФ</c:v>
                      </c:pt>
                      <c:pt idx="6">
                        <c:v>ФСН</c:v>
                      </c:pt>
                      <c:pt idx="7">
                        <c:v>ТФ</c:v>
                      </c:pt>
                      <c:pt idx="8">
                        <c:v>ФЕУ</c:v>
                      </c:pt>
                      <c:pt idx="9">
                        <c:v>ФМТЕ</c:v>
                      </c:pt>
                      <c:pt idx="10">
                        <c:v>ФРЕТ</c:v>
                      </c:pt>
                      <c:pt idx="11">
                        <c:v>ФУФКС</c:v>
                      </c:pt>
                      <c:pt idx="12">
                        <c:v>ЮФ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(всі!$D$4,всі!$D$7,всі!$D$10,всі!$D$13,всі!$D$16,всі!$D$19,всі!$D$22,всі!$D$25,всі!$D$28,всі!$D$31,всі!$D$34,всі!$D$37,всі!$D$40)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427</c:v>
                      </c:pt>
                      <c:pt idx="1">
                        <c:v>103</c:v>
                      </c:pt>
                      <c:pt idx="2">
                        <c:v>632</c:v>
                      </c:pt>
                      <c:pt idx="3">
                        <c:v>134</c:v>
                      </c:pt>
                      <c:pt idx="4">
                        <c:v>516</c:v>
                      </c:pt>
                      <c:pt idx="5">
                        <c:v>262</c:v>
                      </c:pt>
                      <c:pt idx="6">
                        <c:v>196</c:v>
                      </c:pt>
                      <c:pt idx="7">
                        <c:v>113</c:v>
                      </c:pt>
                      <c:pt idx="8">
                        <c:v>282</c:v>
                      </c:pt>
                      <c:pt idx="9">
                        <c:v>232</c:v>
                      </c:pt>
                      <c:pt idx="10">
                        <c:v>142</c:v>
                      </c:pt>
                      <c:pt idx="11">
                        <c:v>166</c:v>
                      </c:pt>
                      <c:pt idx="12">
                        <c:v>172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5B6B-4FDD-8C9F-4050674E4DEE}"/>
                  </c:ext>
                </c:extLst>
              </c15:ser>
            </c15:filteredBarSeries>
            <c15:filteredBarSeries>
              <c15:ser>
                <c:idx val="4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всі!$G$2</c15:sqref>
                        </c15:formulaRef>
                      </c:ext>
                    </c:extLst>
                    <c:strCache>
                      <c:ptCount val="1"/>
                      <c:pt idx="0">
                        <c:v>&lt; 60 балів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solidFill>
                      <a:sysClr val="windowText" lastClr="000000"/>
                    </a:solidFill>
                  </a:ln>
                  <a:effectLst/>
                  <a:sp3d>
                    <a:contourClr>
                      <a:sysClr val="windowText" lastClr="000000"/>
                    </a:contourClr>
                  </a:sp3d>
                </c:spPr>
                <c:invertIfNegative val="0"/>
                <c:dLbls>
                  <c:spPr>
                    <a:solidFill>
                      <a:srgbClr val="FF0000">
                        <a:alpha val="50000"/>
                      </a:srgbClr>
                    </a:solidFill>
                    <a:ln>
                      <a:solidFill>
                        <a:sysClr val="windowText" lastClr="000000"/>
                      </a:solidFill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(всі!$A$4:$B$4,всі!$A$7:$B$7,всі!$A$10:$B$10,всі!$A$13:$B$13,всі!$A$16:$B$16,всі!$A$19:$B$19,всі!$A$22:$B$22,всі!$A$25:$B$25,всі!$A$28:$B$28,всі!$A$31:$B$31,всі!$A$34:$B$34,всі!$A$37:$B$37,всі!$A$40:$B$40)</c15:sqref>
                        </c15:formulaRef>
                      </c:ext>
                    </c:extLst>
                    <c:strCache>
                      <c:ptCount val="13"/>
                      <c:pt idx="0">
                        <c:v>ФБАД</c:v>
                      </c:pt>
                      <c:pt idx="1">
                        <c:v>ГФ</c:v>
                      </c:pt>
                      <c:pt idx="2">
                        <c:v>ЕФ</c:v>
                      </c:pt>
                      <c:pt idx="3">
                        <c:v>ІФ</c:v>
                      </c:pt>
                      <c:pt idx="4">
                        <c:v>ФКНТ</c:v>
                      </c:pt>
                      <c:pt idx="5">
                        <c:v>МФ</c:v>
                      </c:pt>
                      <c:pt idx="6">
                        <c:v>ФСН</c:v>
                      </c:pt>
                      <c:pt idx="7">
                        <c:v>ТФ</c:v>
                      </c:pt>
                      <c:pt idx="8">
                        <c:v>ФЕУ</c:v>
                      </c:pt>
                      <c:pt idx="9">
                        <c:v>ФМТЕ</c:v>
                      </c:pt>
                      <c:pt idx="10">
                        <c:v>ФРЕТ</c:v>
                      </c:pt>
                      <c:pt idx="11">
                        <c:v>ФУФКС</c:v>
                      </c:pt>
                      <c:pt idx="12">
                        <c:v>ЮФ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(всі!$G$4,всі!$G$7,всі!$G$10,всі!$G$13,всі!$G$16,всі!$G$19,всі!$G$22,всі!$G$25,всі!$G$28,всі!$G$31,всі!$G$34,всі!$G$37,всі!$G$40)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878</c:v>
                      </c:pt>
                      <c:pt idx="1">
                        <c:v>214</c:v>
                      </c:pt>
                      <c:pt idx="2">
                        <c:v>907</c:v>
                      </c:pt>
                      <c:pt idx="3">
                        <c:v>761</c:v>
                      </c:pt>
                      <c:pt idx="4">
                        <c:v>1826</c:v>
                      </c:pt>
                      <c:pt idx="5">
                        <c:v>882</c:v>
                      </c:pt>
                      <c:pt idx="6">
                        <c:v>298</c:v>
                      </c:pt>
                      <c:pt idx="7">
                        <c:v>577</c:v>
                      </c:pt>
                      <c:pt idx="8">
                        <c:v>313</c:v>
                      </c:pt>
                      <c:pt idx="9">
                        <c:v>390</c:v>
                      </c:pt>
                      <c:pt idx="10">
                        <c:v>313</c:v>
                      </c:pt>
                      <c:pt idx="11">
                        <c:v>493</c:v>
                      </c:pt>
                      <c:pt idx="12">
                        <c:v>713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5B6B-4FDD-8C9F-4050674E4DEE}"/>
                  </c:ext>
                </c:extLst>
              </c15:ser>
            </c15:filteredBarSeries>
            <c15:filteredBarSeries>
              <c15:ser>
                <c:idx val="0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всі!$C$2</c15:sqref>
                        </c15:formulaRef>
                      </c:ext>
                    </c:extLst>
                    <c:strCache>
                      <c:ptCount val="1"/>
                      <c:pt idx="0">
                        <c:v>Кільк. Студ.</c:v>
                      </c:pt>
                    </c:strCache>
                  </c:strRef>
                </c:tx>
                <c:spPr>
                  <a:solidFill>
                    <a:schemeClr val="accent1">
                      <a:lumMod val="75000"/>
                    </a:schemeClr>
                  </a:solidFill>
                  <a:ln>
                    <a:solidFill>
                      <a:sysClr val="windowText" lastClr="000000"/>
                    </a:solidFill>
                  </a:ln>
                  <a:effectLst>
                    <a:outerShdw blurRad="76200" dir="18900000" sy="23000" kx="-1200000" algn="bl" rotWithShape="0">
                      <a:prstClr val="black">
                        <a:alpha val="20000"/>
                      </a:prstClr>
                    </a:outerShdw>
                  </a:effectLst>
                  <a:sp3d>
                    <a:contourClr>
                      <a:sysClr val="windowText" lastClr="000000"/>
                    </a:contourClr>
                  </a:sp3d>
                </c:spPr>
                <c:invertIfNegative val="0"/>
                <c:dLbls>
                  <c:spPr>
                    <a:solidFill>
                      <a:srgbClr val="0070C0">
                        <a:alpha val="50000"/>
                      </a:srgbClr>
                    </a:solidFill>
                    <a:ln>
                      <a:solidFill>
                        <a:sysClr val="windowText" lastClr="000000"/>
                      </a:solidFill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(всі!$A$4:$B$4,всі!$A$7:$B$7,всі!$A$10:$B$10,всі!$A$13:$B$13,всі!$A$16:$B$16,всі!$A$19:$B$19,всі!$A$22:$B$22,всі!$A$25:$B$25,всі!$A$28:$B$28,всі!$A$31:$B$31,всі!$A$34:$B$34,всі!$A$37:$B$37,всі!$A$40:$B$40)</c15:sqref>
                        </c15:formulaRef>
                      </c:ext>
                    </c:extLst>
                    <c:strCache>
                      <c:ptCount val="13"/>
                      <c:pt idx="0">
                        <c:v>ФБАД</c:v>
                      </c:pt>
                      <c:pt idx="1">
                        <c:v>ГФ</c:v>
                      </c:pt>
                      <c:pt idx="2">
                        <c:v>ЕФ</c:v>
                      </c:pt>
                      <c:pt idx="3">
                        <c:v>ІФ</c:v>
                      </c:pt>
                      <c:pt idx="4">
                        <c:v>ФКНТ</c:v>
                      </c:pt>
                      <c:pt idx="5">
                        <c:v>МФ</c:v>
                      </c:pt>
                      <c:pt idx="6">
                        <c:v>ФСН</c:v>
                      </c:pt>
                      <c:pt idx="7">
                        <c:v>ТФ</c:v>
                      </c:pt>
                      <c:pt idx="8">
                        <c:v>ФЕУ</c:v>
                      </c:pt>
                      <c:pt idx="9">
                        <c:v>ФМТЕ</c:v>
                      </c:pt>
                      <c:pt idx="10">
                        <c:v>ФРЕТ</c:v>
                      </c:pt>
                      <c:pt idx="11">
                        <c:v>ФУФКС</c:v>
                      </c:pt>
                      <c:pt idx="12">
                        <c:v>ЮФ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(всі!$C$4,всі!$C$7,всі!$C$10,всі!$C$13,всі!$C$16,всі!$C$19,всі!$C$22,всі!$C$25,всі!$C$28,всі!$C$31,всі!$C$34,всі!$C$37,всі!$C$40)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1974</c:v>
                      </c:pt>
                      <c:pt idx="1">
                        <c:v>633</c:v>
                      </c:pt>
                      <c:pt idx="2">
                        <c:v>2140</c:v>
                      </c:pt>
                      <c:pt idx="3">
                        <c:v>1174</c:v>
                      </c:pt>
                      <c:pt idx="4">
                        <c:v>3321</c:v>
                      </c:pt>
                      <c:pt idx="5">
                        <c:v>1707</c:v>
                      </c:pt>
                      <c:pt idx="6">
                        <c:v>844</c:v>
                      </c:pt>
                      <c:pt idx="7">
                        <c:v>1102</c:v>
                      </c:pt>
                      <c:pt idx="8">
                        <c:v>1081</c:v>
                      </c:pt>
                      <c:pt idx="9">
                        <c:v>1185</c:v>
                      </c:pt>
                      <c:pt idx="10">
                        <c:v>768</c:v>
                      </c:pt>
                      <c:pt idx="11">
                        <c:v>1156</c:v>
                      </c:pt>
                      <c:pt idx="12">
                        <c:v>1564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5B6B-4FDD-8C9F-4050674E4DEE}"/>
                  </c:ext>
                </c:extLst>
              </c15:ser>
            </c15:filteredBarSeries>
          </c:ext>
        </c:extLst>
      </c:bar3DChart>
      <c:catAx>
        <c:axId val="762016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2019096"/>
        <c:crosses val="autoZero"/>
        <c:auto val="1"/>
        <c:lblAlgn val="ctr"/>
        <c:lblOffset val="100"/>
        <c:noMultiLvlLbl val="0"/>
      </c:catAx>
      <c:valAx>
        <c:axId val="762019096"/>
        <c:scaling>
          <c:orientation val="minMax"/>
          <c:max val="100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2016144"/>
        <c:crosses val="autoZero"/>
        <c:crossBetween val="between"/>
      </c:valAx>
      <c:serAx>
        <c:axId val="78090536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2019096"/>
        <c:crosses val="autoZero"/>
      </c:ser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rgbClr val="00B0F0"/>
        </a:gs>
        <a:gs pos="38000">
          <a:schemeClr val="accent1">
            <a:lumMod val="45000"/>
            <a:lumOff val="55000"/>
          </a:schemeClr>
        </a:gs>
        <a:gs pos="63000">
          <a:srgbClr val="FFFFCC"/>
        </a:gs>
        <a:gs pos="100000">
          <a:srgbClr val="FFFF66"/>
        </a:gs>
      </a:gsLst>
      <a:lin ang="5400000" scaled="1"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uk-UA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Атестація</a:t>
            </a:r>
            <a:endParaRPr lang="ru-RU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Атестовано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1.2921468205067019E-2"/>
                  <c:y val="-1.1718749279112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C8-466F-AEFA-31D2195B18DA}"/>
                </c:ext>
              </c:extLst>
            </c:dLbl>
            <c:dLbl>
              <c:idx val="1"/>
              <c:layout>
                <c:manualLayout>
                  <c:x val="-2.0824487846187896E-17"/>
                  <c:y val="-4.68749971164494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438-4FB4-9C4A-20E15D3212C4}"/>
                </c:ext>
              </c:extLst>
            </c:dLbl>
            <c:dLbl>
              <c:idx val="2"/>
              <c:layout>
                <c:manualLayout>
                  <c:x val="3.4076828311278978E-3"/>
                  <c:y val="-6.3281246107206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38-4FB4-9C4A-20E15D3212C4}"/>
                </c:ext>
              </c:extLst>
            </c:dLbl>
            <c:dLbl>
              <c:idx val="4"/>
              <c:layout>
                <c:manualLayout>
                  <c:x val="1.9310202709724989E-2"/>
                  <c:y val="-9.37499942328994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438-4FB4-9C4A-20E15D3212C4}"/>
                </c:ext>
              </c:extLst>
            </c:dLbl>
            <c:dLbl>
              <c:idx val="6"/>
              <c:layout>
                <c:manualLayout>
                  <c:x val="1.4766625601554402E-2"/>
                  <c:y val="1.1718749279112373E-3"/>
                </c:manualLayout>
              </c:layout>
              <c:spPr>
                <a:solidFill>
                  <a:srgbClr val="5AB8DE">
                    <a:alpha val="50000"/>
                  </a:srgbClr>
                </a:solidFill>
                <a:ln>
                  <a:solidFill>
                    <a:schemeClr val="bg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ighlight>
                        <a:srgbClr val="C0C0C0"/>
                      </a:highligh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7034283793614982E-2"/>
                      <c:h val="5.249999677042342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438-4FB4-9C4A-20E15D3212C4}"/>
                </c:ext>
              </c:extLst>
            </c:dLbl>
            <c:dLbl>
              <c:idx val="7"/>
              <c:layout>
                <c:manualLayout>
                  <c:x val="1.0223093213630945E-2"/>
                  <c:y val="-1.64062489907573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7034283793614982E-2"/>
                      <c:h val="5.015624691460095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438-4FB4-9C4A-20E15D3212C4}"/>
                </c:ext>
              </c:extLst>
            </c:dLbl>
            <c:dLbl>
              <c:idx val="8"/>
              <c:layout>
                <c:manualLayout>
                  <c:x val="1.1358942770426464E-2"/>
                  <c:y val="-1.1718749279112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438-4FB4-9C4A-20E15D3212C4}"/>
                </c:ext>
              </c:extLst>
            </c:dLbl>
            <c:dLbl>
              <c:idx val="9"/>
              <c:layout>
                <c:manualLayout>
                  <c:x val="1.1358987490673426E-2"/>
                  <c:y val="-9.37499942328989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7034283793614982E-2"/>
                      <c:h val="5.015624691460095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C438-4FB4-9C4A-20E15D3212C4}"/>
                </c:ext>
              </c:extLst>
            </c:dLbl>
            <c:dLbl>
              <c:idx val="10"/>
              <c:layout>
                <c:manualLayout>
                  <c:x val="1.7038414155639697E-2"/>
                  <c:y val="-9.37499942328989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438-4FB4-9C4A-20E15D3212C4}"/>
                </c:ext>
              </c:extLst>
            </c:dLbl>
            <c:dLbl>
              <c:idx val="11"/>
              <c:layout>
                <c:manualLayout>
                  <c:x val="2.0446096986767637E-2"/>
                  <c:y val="-9.37499942328989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438-4FB4-9C4A-20E15D3212C4}"/>
                </c:ext>
              </c:extLst>
            </c:dLbl>
            <c:dLbl>
              <c:idx val="12"/>
              <c:layout>
                <c:manualLayout>
                  <c:x val="1.8174308432682345E-2"/>
                  <c:y val="-4.6874997116449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0B1-4309-96C0-6D2E35872425}"/>
                </c:ext>
              </c:extLst>
            </c:dLbl>
            <c:spPr>
              <a:solidFill>
                <a:srgbClr val="5AB8DE">
                  <a:alpha val="50000"/>
                </a:srgbClr>
              </a:solidFill>
              <a:ln>
                <a:solidFill>
                  <a:schemeClr val="bg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highlight>
                      <a:srgbClr val="C0C0C0"/>
                    </a:highligh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ГФ</c:v>
                </c:pt>
                <c:pt idx="1">
                  <c:v>ЕТФ</c:v>
                </c:pt>
                <c:pt idx="2">
                  <c:v>ІФФ</c:v>
                </c:pt>
                <c:pt idx="3">
                  <c:v>МФ</c:v>
                </c:pt>
                <c:pt idx="4">
                  <c:v>ТФ</c:v>
                </c:pt>
                <c:pt idx="5">
                  <c:v>ФБАД</c:v>
                </c:pt>
                <c:pt idx="6">
                  <c:v>ФЕУ</c:v>
                </c:pt>
                <c:pt idx="7">
                  <c:v>ФКНТ</c:v>
                </c:pt>
                <c:pt idx="8">
                  <c:v>ФМТЕ</c:v>
                </c:pt>
                <c:pt idx="9">
                  <c:v>ФРЕТ</c:v>
                </c:pt>
                <c:pt idx="10">
                  <c:v>ФСН</c:v>
                </c:pt>
                <c:pt idx="11">
                  <c:v>ФУФКС</c:v>
                </c:pt>
                <c:pt idx="12">
                  <c:v>ЮФ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27</c:v>
                </c:pt>
                <c:pt idx="1">
                  <c:v>81</c:v>
                </c:pt>
                <c:pt idx="2">
                  <c:v>20</c:v>
                </c:pt>
                <c:pt idx="3">
                  <c:v>20</c:v>
                </c:pt>
                <c:pt idx="4">
                  <c:v>37</c:v>
                </c:pt>
                <c:pt idx="5">
                  <c:v>40</c:v>
                </c:pt>
                <c:pt idx="6">
                  <c:v>45</c:v>
                </c:pt>
                <c:pt idx="7">
                  <c:v>53</c:v>
                </c:pt>
                <c:pt idx="8">
                  <c:v>60</c:v>
                </c:pt>
                <c:pt idx="9">
                  <c:v>35</c:v>
                </c:pt>
                <c:pt idx="10">
                  <c:v>72</c:v>
                </c:pt>
                <c:pt idx="11">
                  <c:v>125</c:v>
                </c:pt>
                <c:pt idx="12">
                  <c:v>47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487D-4F58-A991-C48FBA83BC32}"/>
            </c:ext>
          </c:extLst>
        </c:ser>
        <c:ser>
          <c:idx val="2"/>
          <c:order val="1"/>
          <c:tx>
            <c:strRef>
              <c:f>Лист1!$E$1</c:f>
              <c:strCache>
                <c:ptCount val="1"/>
                <c:pt idx="0">
                  <c:v>З відзнакою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spPr>
              <a:solidFill>
                <a:srgbClr val="92D050">
                  <a:alpha val="50000"/>
                </a:srgb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ГФ</c:v>
                </c:pt>
                <c:pt idx="1">
                  <c:v>ЕТФ</c:v>
                </c:pt>
                <c:pt idx="2">
                  <c:v>ІФФ</c:v>
                </c:pt>
                <c:pt idx="3">
                  <c:v>МФ</c:v>
                </c:pt>
                <c:pt idx="4">
                  <c:v>ТФ</c:v>
                </c:pt>
                <c:pt idx="5">
                  <c:v>ФБАД</c:v>
                </c:pt>
                <c:pt idx="6">
                  <c:v>ФЕУ</c:v>
                </c:pt>
                <c:pt idx="7">
                  <c:v>ФКНТ</c:v>
                </c:pt>
                <c:pt idx="8">
                  <c:v>ФМТЕ</c:v>
                </c:pt>
                <c:pt idx="9">
                  <c:v>ФРЕТ</c:v>
                </c:pt>
                <c:pt idx="10">
                  <c:v>ФСН</c:v>
                </c:pt>
                <c:pt idx="11">
                  <c:v>ФУФКС</c:v>
                </c:pt>
                <c:pt idx="12">
                  <c:v>ЮФ</c:v>
                </c:pt>
              </c:strCache>
            </c:strRef>
          </c:cat>
          <c:val>
            <c:numRef>
              <c:f>Лист1!$E$2:$E$14</c:f>
              <c:numCache>
                <c:formatCode>General</c:formatCode>
                <c:ptCount val="13"/>
                <c:pt idx="0">
                  <c:v>3</c:v>
                </c:pt>
                <c:pt idx="1">
                  <c:v>22</c:v>
                </c:pt>
                <c:pt idx="2">
                  <c:v>8</c:v>
                </c:pt>
                <c:pt idx="3">
                  <c:v>5</c:v>
                </c:pt>
                <c:pt idx="4">
                  <c:v>3</c:v>
                </c:pt>
                <c:pt idx="5">
                  <c:v>17</c:v>
                </c:pt>
                <c:pt idx="6">
                  <c:v>5</c:v>
                </c:pt>
                <c:pt idx="7">
                  <c:v>10</c:v>
                </c:pt>
                <c:pt idx="8">
                  <c:v>28</c:v>
                </c:pt>
                <c:pt idx="9">
                  <c:v>7</c:v>
                </c:pt>
                <c:pt idx="10">
                  <c:v>19</c:v>
                </c:pt>
                <c:pt idx="11">
                  <c:v>15</c:v>
                </c:pt>
                <c:pt idx="12">
                  <c:v>7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7CAC-49A0-9162-F94B85E4B9D1}"/>
            </c:ext>
          </c:extLst>
        </c:ser>
        <c:ser>
          <c:idx val="1"/>
          <c:order val="2"/>
          <c:tx>
            <c:strRef>
              <c:f>Лист1!$D$1</c:f>
              <c:strCache>
                <c:ptCount val="1"/>
                <c:pt idx="0">
                  <c:v>Не атестовано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4.5435771081705654E-3"/>
                  <c:y val="-1.1718749279112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4C8-466F-AEFA-31D2195B18DA}"/>
                </c:ext>
              </c:extLst>
            </c:dLbl>
            <c:dLbl>
              <c:idx val="12"/>
              <c:layout>
                <c:manualLayout>
                  <c:x val="3.4076828311279395E-3"/>
                  <c:y val="-2.578124841404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0B1-4309-96C0-6D2E35872425}"/>
                </c:ext>
              </c:extLst>
            </c:dLbl>
            <c:spPr>
              <a:solidFill>
                <a:srgbClr val="FF0000">
                  <a:alpha val="51000"/>
                </a:srgb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highlight>
                      <a:srgbClr val="C0C0C0"/>
                    </a:highligh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ГФ</c:v>
                </c:pt>
                <c:pt idx="1">
                  <c:v>ЕТФ</c:v>
                </c:pt>
                <c:pt idx="2">
                  <c:v>ІФФ</c:v>
                </c:pt>
                <c:pt idx="3">
                  <c:v>МФ</c:v>
                </c:pt>
                <c:pt idx="4">
                  <c:v>ТФ</c:v>
                </c:pt>
                <c:pt idx="5">
                  <c:v>ФБАД</c:v>
                </c:pt>
                <c:pt idx="6">
                  <c:v>ФЕУ</c:v>
                </c:pt>
                <c:pt idx="7">
                  <c:v>ФКНТ</c:v>
                </c:pt>
                <c:pt idx="8">
                  <c:v>ФМТЕ</c:v>
                </c:pt>
                <c:pt idx="9">
                  <c:v>ФРЕТ</c:v>
                </c:pt>
                <c:pt idx="10">
                  <c:v>ФСН</c:v>
                </c:pt>
                <c:pt idx="11">
                  <c:v>ФУФКС</c:v>
                </c:pt>
                <c:pt idx="12">
                  <c:v>ЮФ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10</c:v>
                </c:pt>
                <c:pt idx="1">
                  <c:v>31</c:v>
                </c:pt>
                <c:pt idx="2">
                  <c:v>21</c:v>
                </c:pt>
                <c:pt idx="3">
                  <c:v>13</c:v>
                </c:pt>
                <c:pt idx="4">
                  <c:v>1</c:v>
                </c:pt>
                <c:pt idx="5">
                  <c:v>30</c:v>
                </c:pt>
                <c:pt idx="6">
                  <c:v>12</c:v>
                </c:pt>
                <c:pt idx="7">
                  <c:v>46</c:v>
                </c:pt>
                <c:pt idx="8">
                  <c:v>10</c:v>
                </c:pt>
                <c:pt idx="9">
                  <c:v>19</c:v>
                </c:pt>
                <c:pt idx="10">
                  <c:v>0</c:v>
                </c:pt>
                <c:pt idx="11">
                  <c:v>6</c:v>
                </c:pt>
                <c:pt idx="12">
                  <c:v>1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1-487D-4F58-A991-C48FBA83BC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0650576"/>
        <c:axId val="240650904"/>
        <c:axId val="0"/>
      </c:bar3DChart>
      <c:catAx>
        <c:axId val="240650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0650904"/>
        <c:crosses val="autoZero"/>
        <c:auto val="1"/>
        <c:lblAlgn val="ctr"/>
        <c:lblOffset val="100"/>
        <c:noMultiLvlLbl val="0"/>
      </c:catAx>
      <c:valAx>
        <c:axId val="24065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0650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uk-UA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Порівняння атестації магістрів 202</a:t>
            </a: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uk-UA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-2023 років випуску</a:t>
            </a:r>
            <a:endParaRPr lang="ru-RU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Лист1!$K$1</c:f>
              <c:strCache>
                <c:ptCount val="1"/>
                <c:pt idx="0">
                  <c:v>% захистів 2020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5"/>
              <c:layout>
                <c:manualLayout>
                  <c:x val="-9.0871542163411725E-3"/>
                  <c:y val="-2.34374985582251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EF7-49AC-AB05-62A3A744A922}"/>
                </c:ext>
              </c:extLst>
            </c:dLbl>
            <c:dLbl>
              <c:idx val="6"/>
              <c:layout>
                <c:manualLayout>
                  <c:x val="-9.0871542163412557E-3"/>
                  <c:y val="-2.3437498558224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EF7-49AC-AB05-62A3A744A922}"/>
                </c:ext>
              </c:extLst>
            </c:dLbl>
            <c:dLbl>
              <c:idx val="12"/>
              <c:layout>
                <c:manualLayout>
                  <c:x val="-2.2717885540854597E-3"/>
                  <c:y val="-7.03124956746742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0B1-4309-96C0-6D2E358724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12700" cap="flat" cmpd="sng" algn="ctr">
                      <a:solidFill>
                        <a:schemeClr val="tx1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ГФ</c:v>
                </c:pt>
                <c:pt idx="1">
                  <c:v>ЕТФ</c:v>
                </c:pt>
                <c:pt idx="2">
                  <c:v>ІФФ</c:v>
                </c:pt>
                <c:pt idx="3">
                  <c:v>МФ</c:v>
                </c:pt>
                <c:pt idx="4">
                  <c:v>ТФ</c:v>
                </c:pt>
                <c:pt idx="5">
                  <c:v>ФБАД</c:v>
                </c:pt>
                <c:pt idx="6">
                  <c:v>ФЕУ</c:v>
                </c:pt>
                <c:pt idx="7">
                  <c:v>ФКНТ</c:v>
                </c:pt>
                <c:pt idx="8">
                  <c:v>ФМТЕ</c:v>
                </c:pt>
                <c:pt idx="9">
                  <c:v>ФРЕТ</c:v>
                </c:pt>
                <c:pt idx="10">
                  <c:v>ФСН</c:v>
                </c:pt>
                <c:pt idx="11">
                  <c:v>ФУФКС</c:v>
                </c:pt>
                <c:pt idx="12">
                  <c:v>ЮФ</c:v>
                </c:pt>
              </c:strCache>
            </c:strRef>
          </c:cat>
          <c:val>
            <c:numRef>
              <c:f>Лист1!$K$2:$K$14</c:f>
              <c:numCache>
                <c:formatCode>0</c:formatCode>
                <c:ptCount val="13"/>
                <c:pt idx="0">
                  <c:v>91.891891891891888</c:v>
                </c:pt>
                <c:pt idx="1">
                  <c:v>94.067796610169495</c:v>
                </c:pt>
                <c:pt idx="2">
                  <c:v>65</c:v>
                </c:pt>
                <c:pt idx="3">
                  <c:v>73.394495412844037</c:v>
                </c:pt>
                <c:pt idx="4">
                  <c:v>88.15789473684211</c:v>
                </c:pt>
                <c:pt idx="5">
                  <c:v>64.788732394366193</c:v>
                </c:pt>
                <c:pt idx="6">
                  <c:v>76.623376623376629</c:v>
                </c:pt>
                <c:pt idx="7">
                  <c:v>73.599999999999994</c:v>
                </c:pt>
                <c:pt idx="8">
                  <c:v>98.86363636363636</c:v>
                </c:pt>
                <c:pt idx="9">
                  <c:v>86.36363636363636</c:v>
                </c:pt>
                <c:pt idx="10">
                  <c:v>98.181818181818187</c:v>
                </c:pt>
                <c:pt idx="11">
                  <c:v>86.301369863013704</c:v>
                </c:pt>
                <c:pt idx="12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7D-4F58-A991-C48FBA83BC32}"/>
            </c:ext>
          </c:extLst>
        </c:ser>
        <c:ser>
          <c:idx val="1"/>
          <c:order val="1"/>
          <c:tx>
            <c:strRef>
              <c:f>Лист1!$L$1</c:f>
              <c:strCache>
                <c:ptCount val="1"/>
                <c:pt idx="0">
                  <c:v>% захистів 2021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3.4076828311279499E-3"/>
                  <c:y val="-3.5156247837337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4C8-466F-AEFA-31D2195B18DA}"/>
                </c:ext>
              </c:extLst>
            </c:dLbl>
            <c:dLbl>
              <c:idx val="1"/>
              <c:layout>
                <c:manualLayout>
                  <c:x val="1.0223048493383818E-2"/>
                  <c:y val="-5.3906246683916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4C8-466F-AEFA-31D2195B18DA}"/>
                </c:ext>
              </c:extLst>
            </c:dLbl>
            <c:dLbl>
              <c:idx val="2"/>
              <c:layout>
                <c:manualLayout>
                  <c:x val="1.0223048493383818E-2"/>
                  <c:y val="-5.6249996539739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EC-41E7-BE26-7E28809583C2}"/>
                </c:ext>
              </c:extLst>
            </c:dLbl>
            <c:dLbl>
              <c:idx val="3"/>
              <c:layout>
                <c:manualLayout>
                  <c:x val="4.5435771081705446E-3"/>
                  <c:y val="-3.2812497981514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EB-4E76-8C02-6CB7BABB00CD}"/>
                </c:ext>
              </c:extLst>
            </c:dLbl>
            <c:dLbl>
              <c:idx val="4"/>
              <c:layout>
                <c:manualLayout>
                  <c:x val="-8.3297951384751585E-17"/>
                  <c:y val="-2.578124841404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EC-41E7-BE26-7E28809583C2}"/>
                </c:ext>
              </c:extLst>
            </c:dLbl>
            <c:dLbl>
              <c:idx val="5"/>
              <c:layout>
                <c:manualLayout>
                  <c:x val="-8.3297951384751585E-17"/>
                  <c:y val="-2.8124998269869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F7-49AC-AB05-62A3A744A922}"/>
                </c:ext>
              </c:extLst>
            </c:dLbl>
            <c:dLbl>
              <c:idx val="6"/>
              <c:layout>
                <c:manualLayout>
                  <c:x val="-5.6794713852133154E-3"/>
                  <c:y val="-1.8749998846579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EEB-4E76-8C02-6CB7BABB00CD}"/>
                </c:ext>
              </c:extLst>
            </c:dLbl>
            <c:dLbl>
              <c:idx val="7"/>
              <c:layout>
                <c:manualLayout>
                  <c:x val="-1.1358942770426466E-3"/>
                  <c:y val="-4.6874997116449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EF7-49AC-AB05-62A3A744A922}"/>
                </c:ext>
              </c:extLst>
            </c:dLbl>
            <c:dLbl>
              <c:idx val="8"/>
              <c:layout>
                <c:manualLayout>
                  <c:x val="1.1358942770426464E-2"/>
                  <c:y val="-5.8593746395561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BEC-41E7-BE26-7E28809583C2}"/>
                </c:ext>
              </c:extLst>
            </c:dLbl>
            <c:dLbl>
              <c:idx val="9"/>
              <c:layout>
                <c:manualLayout>
                  <c:x val="4.5435771081705862E-3"/>
                  <c:y val="-3.5156247837337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BD6-4395-B491-289B9B119020}"/>
                </c:ext>
              </c:extLst>
            </c:dLbl>
            <c:dLbl>
              <c:idx val="10"/>
              <c:layout>
                <c:manualLayout>
                  <c:x val="5.6794713852132321E-3"/>
                  <c:y val="-2.3437406284608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7390541381522916E-2"/>
                      <c:h val="3.92812475835846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5BEC-41E7-BE26-7E28809583C2}"/>
                </c:ext>
              </c:extLst>
            </c:dLbl>
            <c:dLbl>
              <c:idx val="11"/>
              <c:layout>
                <c:manualLayout>
                  <c:x val="-3.407682831128106E-3"/>
                  <c:y val="-2.578124841404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BEC-41E7-BE26-7E28809583C2}"/>
                </c:ext>
              </c:extLst>
            </c:dLbl>
            <c:dLbl>
              <c:idx val="12"/>
              <c:layout>
                <c:manualLayout>
                  <c:x val="2.2717885540852931E-3"/>
                  <c:y val="-3.5156247837337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0B1-4309-96C0-6D2E358724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12700" cap="flat" cmpd="sng" algn="ctr">
                      <a:solidFill>
                        <a:schemeClr val="tx1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ГФ</c:v>
                </c:pt>
                <c:pt idx="1">
                  <c:v>ЕТФ</c:v>
                </c:pt>
                <c:pt idx="2">
                  <c:v>ІФФ</c:v>
                </c:pt>
                <c:pt idx="3">
                  <c:v>МФ</c:v>
                </c:pt>
                <c:pt idx="4">
                  <c:v>ТФ</c:v>
                </c:pt>
                <c:pt idx="5">
                  <c:v>ФБАД</c:v>
                </c:pt>
                <c:pt idx="6">
                  <c:v>ФЕУ</c:v>
                </c:pt>
                <c:pt idx="7">
                  <c:v>ФКНТ</c:v>
                </c:pt>
                <c:pt idx="8">
                  <c:v>ФМТЕ</c:v>
                </c:pt>
                <c:pt idx="9">
                  <c:v>ФРЕТ</c:v>
                </c:pt>
                <c:pt idx="10">
                  <c:v>ФСН</c:v>
                </c:pt>
                <c:pt idx="11">
                  <c:v>ФУФКС</c:v>
                </c:pt>
                <c:pt idx="12">
                  <c:v>ЮФ</c:v>
                </c:pt>
              </c:strCache>
            </c:strRef>
          </c:cat>
          <c:val>
            <c:numRef>
              <c:f>Лист1!$L$2:$L$14</c:f>
              <c:numCache>
                <c:formatCode>0</c:formatCode>
                <c:ptCount val="13"/>
                <c:pt idx="0">
                  <c:v>89.090909090909093</c:v>
                </c:pt>
                <c:pt idx="1">
                  <c:v>84.507042253521121</c:v>
                </c:pt>
                <c:pt idx="2">
                  <c:v>50</c:v>
                </c:pt>
                <c:pt idx="3">
                  <c:v>72.307692307692307</c:v>
                </c:pt>
                <c:pt idx="4">
                  <c:v>93</c:v>
                </c:pt>
                <c:pt idx="5">
                  <c:v>83.544303797468359</c:v>
                </c:pt>
                <c:pt idx="6">
                  <c:v>94.666666666666671</c:v>
                </c:pt>
                <c:pt idx="7">
                  <c:v>76.15384615384616</c:v>
                </c:pt>
                <c:pt idx="8">
                  <c:v>91.111111111111114</c:v>
                </c:pt>
                <c:pt idx="9">
                  <c:v>83.673469387755105</c:v>
                </c:pt>
                <c:pt idx="10">
                  <c:v>98.876404494382029</c:v>
                </c:pt>
                <c:pt idx="11">
                  <c:v>96.32352941176471</c:v>
                </c:pt>
                <c:pt idx="1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7D-4F58-A991-C48FBA83BC32}"/>
            </c:ext>
          </c:extLst>
        </c:ser>
        <c:ser>
          <c:idx val="2"/>
          <c:order val="2"/>
          <c:tx>
            <c:strRef>
              <c:f>Лист1!$M$1</c:f>
              <c:strCache>
                <c:ptCount val="1"/>
                <c:pt idx="0">
                  <c:v>% захистів 2023</c:v>
                </c:pt>
              </c:strCache>
            </c:strRef>
          </c:tx>
          <c:spPr>
            <a:gradFill>
              <a:gsLst>
                <a:gs pos="0">
                  <a:srgbClr val="FFFF00"/>
                </a:gs>
                <a:gs pos="39000">
                  <a:srgbClr val="E4F070"/>
                </a:gs>
                <a:gs pos="73000">
                  <a:srgbClr val="00B0F0"/>
                </a:gs>
                <a:gs pos="100000">
                  <a:srgbClr val="0070C0"/>
                </a:gs>
              </a:gsLst>
              <a:lin ang="5400000" scaled="1"/>
            </a:gra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6.8153656622558789E-3"/>
                  <c:y val="-2.148412549192168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EF7-49AC-AB05-62A3A744A922}"/>
                </c:ext>
              </c:extLst>
            </c:dLbl>
            <c:dLbl>
              <c:idx val="1"/>
              <c:layout>
                <c:manualLayout>
                  <c:x val="1.1358942770426485E-2"/>
                  <c:y val="-4.296825098384337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EF7-49AC-AB05-62A3A744A922}"/>
                </c:ext>
              </c:extLst>
            </c:dLbl>
            <c:dLbl>
              <c:idx val="2"/>
              <c:layout>
                <c:manualLayout>
                  <c:x val="9.0871542163411308E-3"/>
                  <c:y val="4.68749971164494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EF7-49AC-AB05-62A3A744A922}"/>
                </c:ext>
              </c:extLst>
            </c:dLbl>
            <c:dLbl>
              <c:idx val="3"/>
              <c:layout>
                <c:manualLayout>
                  <c:x val="6.8153656622558373E-3"/>
                  <c:y val="-4.68749971164494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EF7-49AC-AB05-62A3A744A922}"/>
                </c:ext>
              </c:extLst>
            </c:dLbl>
            <c:dLbl>
              <c:idx val="4"/>
              <c:layout>
                <c:manualLayout>
                  <c:x val="1.7038414155639697E-2"/>
                  <c:y val="-2.3437498558224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EF7-49AC-AB05-62A3A744A922}"/>
                </c:ext>
              </c:extLst>
            </c:dLbl>
            <c:dLbl>
              <c:idx val="5"/>
              <c:layout>
                <c:manualLayout>
                  <c:x val="1.1358942770426464E-2"/>
                  <c:y val="-2.3437498558224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EF7-49AC-AB05-62A3A744A922}"/>
                </c:ext>
              </c:extLst>
            </c:dLbl>
            <c:dLbl>
              <c:idx val="6"/>
              <c:layout>
                <c:manualLayout>
                  <c:x val="1.0223048493383818E-2"/>
                  <c:y val="-7.03124956746742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EF7-49AC-AB05-62A3A744A922}"/>
                </c:ext>
              </c:extLst>
            </c:dLbl>
            <c:dLbl>
              <c:idx val="7"/>
              <c:layout>
                <c:manualLayout>
                  <c:x val="9.0871542163411725E-3"/>
                  <c:y val="-4.68749971164503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EF7-49AC-AB05-62A3A744A922}"/>
                </c:ext>
              </c:extLst>
            </c:dLbl>
            <c:dLbl>
              <c:idx val="8"/>
              <c:layout>
                <c:manualLayout>
                  <c:x val="7.9512599392984416E-3"/>
                  <c:y val="-7.03124956746742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EF7-49AC-AB05-62A3A744A922}"/>
                </c:ext>
              </c:extLst>
            </c:dLbl>
            <c:dLbl>
              <c:idx val="9"/>
              <c:layout>
                <c:manualLayout>
                  <c:x val="9.0871542163411725E-3"/>
                  <c:y val="-1.17187492791124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EF7-49AC-AB05-62A3A744A922}"/>
                </c:ext>
              </c:extLst>
            </c:dLbl>
            <c:dLbl>
              <c:idx val="11"/>
              <c:layout>
                <c:manualLayout>
                  <c:x val="7.95125993929852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EF7-49AC-AB05-62A3A744A922}"/>
                </c:ext>
              </c:extLst>
            </c:dLbl>
            <c:dLbl>
              <c:idx val="12"/>
              <c:layout>
                <c:manualLayout>
                  <c:x val="1.2494837047468945E-2"/>
                  <c:y val="-4.68749971164495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F7-49AC-AB05-62A3A744A9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ГФ</c:v>
                </c:pt>
                <c:pt idx="1">
                  <c:v>ЕТФ</c:v>
                </c:pt>
                <c:pt idx="2">
                  <c:v>ІФФ</c:v>
                </c:pt>
                <c:pt idx="3">
                  <c:v>МФ</c:v>
                </c:pt>
                <c:pt idx="4">
                  <c:v>ТФ</c:v>
                </c:pt>
                <c:pt idx="5">
                  <c:v>ФБАД</c:v>
                </c:pt>
                <c:pt idx="6">
                  <c:v>ФЕУ</c:v>
                </c:pt>
                <c:pt idx="7">
                  <c:v>ФКНТ</c:v>
                </c:pt>
                <c:pt idx="8">
                  <c:v>ФМТЕ</c:v>
                </c:pt>
                <c:pt idx="9">
                  <c:v>ФРЕТ</c:v>
                </c:pt>
                <c:pt idx="10">
                  <c:v>ФСН</c:v>
                </c:pt>
                <c:pt idx="11">
                  <c:v>ФУФКС</c:v>
                </c:pt>
                <c:pt idx="12">
                  <c:v>ЮФ</c:v>
                </c:pt>
              </c:strCache>
            </c:strRef>
          </c:cat>
          <c:val>
            <c:numRef>
              <c:f>Лист1!$M$2:$M$14</c:f>
              <c:numCache>
                <c:formatCode>0</c:formatCode>
                <c:ptCount val="13"/>
                <c:pt idx="0">
                  <c:v>72.972972972972968</c:v>
                </c:pt>
                <c:pt idx="1">
                  <c:v>72.321428571428569</c:v>
                </c:pt>
                <c:pt idx="2">
                  <c:v>48.780487804878049</c:v>
                </c:pt>
                <c:pt idx="3">
                  <c:v>60.606060606060609</c:v>
                </c:pt>
                <c:pt idx="4">
                  <c:v>97.368421052631575</c:v>
                </c:pt>
                <c:pt idx="5">
                  <c:v>57.142857142857146</c:v>
                </c:pt>
                <c:pt idx="6">
                  <c:v>78.94736842105263</c:v>
                </c:pt>
                <c:pt idx="7">
                  <c:v>53.535353535353536</c:v>
                </c:pt>
                <c:pt idx="8">
                  <c:v>85.714285714285708</c:v>
                </c:pt>
                <c:pt idx="9">
                  <c:v>64.81481481481481</c:v>
                </c:pt>
                <c:pt idx="10">
                  <c:v>100</c:v>
                </c:pt>
                <c:pt idx="11">
                  <c:v>95.419847328244273</c:v>
                </c:pt>
                <c:pt idx="12">
                  <c:v>97.916666666666671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6EF7-49AC-AB05-62A3A744A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0650576"/>
        <c:axId val="240650904"/>
        <c:axId val="0"/>
      </c:bar3DChart>
      <c:catAx>
        <c:axId val="240650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0650904"/>
        <c:crosses val="autoZero"/>
        <c:auto val="1"/>
        <c:lblAlgn val="ctr"/>
        <c:lblOffset val="100"/>
        <c:noMultiLvlLbl val="0"/>
      </c:catAx>
      <c:valAx>
        <c:axId val="24065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0650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гф!$O$302</c:f>
              <c:strCache>
                <c:ptCount val="1"/>
                <c:pt idx="0">
                  <c:v>АУ %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6798419625844965E-2"/>
                  <c:y val="0.52777777777777779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6E-4793-BDA0-17CDF982E9A0}"/>
                </c:ext>
              </c:extLst>
            </c:dLbl>
            <c:dLbl>
              <c:idx val="1"/>
              <c:layout>
                <c:manualLayout>
                  <c:x val="1.6798419625844965E-2"/>
                  <c:y val="0.4814814814814814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6E-4793-BDA0-17CDF982E9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overflow" horzOverflow="overflow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гф!$N$303:$N$304</c:f>
              <c:strCache>
                <c:ptCount val="2"/>
                <c:pt idx="0">
                  <c:v>бакалавр</c:v>
                </c:pt>
                <c:pt idx="1">
                  <c:v>магістр</c:v>
                </c:pt>
              </c:strCache>
            </c:strRef>
          </c:cat>
          <c:val>
            <c:numRef>
              <c:f>гф!$O$303:$O$304</c:f>
              <c:numCache>
                <c:formatCode>General</c:formatCode>
                <c:ptCount val="2"/>
                <c:pt idx="0">
                  <c:v>66</c:v>
                </c:pt>
                <c:pt idx="1">
                  <c:v>54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2-EA6E-4793-BDA0-17CDF982E9A0}"/>
            </c:ext>
          </c:extLst>
        </c:ser>
        <c:ser>
          <c:idx val="1"/>
          <c:order val="1"/>
          <c:tx>
            <c:strRef>
              <c:f>гф!$P$302</c:f>
              <c:strCache>
                <c:ptCount val="1"/>
                <c:pt idx="0">
                  <c:v>ПЯ %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9598156230152406E-2"/>
                  <c:y val="0.40277777777777779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6E-4793-BDA0-17CDF982E9A0}"/>
                </c:ext>
              </c:extLst>
            </c:dLbl>
            <c:dLbl>
              <c:idx val="1"/>
              <c:layout>
                <c:manualLayout>
                  <c:x val="1.9598156230152458E-2"/>
                  <c:y val="0.3425925925925926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6E-4793-BDA0-17CDF982E9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гф!$N$303:$N$304</c:f>
              <c:strCache>
                <c:ptCount val="2"/>
                <c:pt idx="0">
                  <c:v>бакалавр</c:v>
                </c:pt>
                <c:pt idx="1">
                  <c:v>магістр</c:v>
                </c:pt>
              </c:strCache>
            </c:strRef>
          </c:cat>
          <c:val>
            <c:numRef>
              <c:f>гф!$P$303:$P$304</c:f>
              <c:numCache>
                <c:formatCode>General</c:formatCode>
                <c:ptCount val="2"/>
                <c:pt idx="0">
                  <c:v>46</c:v>
                </c:pt>
                <c:pt idx="1">
                  <c:v>40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5-EA6E-4793-BDA0-17CDF982E9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4545776"/>
        <c:axId val="874553320"/>
        <c:axId val="0"/>
      </c:bar3DChart>
      <c:catAx>
        <c:axId val="87454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4553320"/>
        <c:crosses val="autoZero"/>
        <c:auto val="1"/>
        <c:lblAlgn val="ctr"/>
        <c:lblOffset val="100"/>
        <c:noMultiLvlLbl val="0"/>
      </c:catAx>
      <c:valAx>
        <c:axId val="874553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4545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rgbClr val="00B0F0"/>
        </a:gs>
        <a:gs pos="38000">
          <a:schemeClr val="accent1">
            <a:lumMod val="45000"/>
            <a:lumOff val="55000"/>
          </a:schemeClr>
        </a:gs>
        <a:gs pos="63000">
          <a:srgbClr val="FFFFCC"/>
        </a:gs>
        <a:gs pos="100000">
          <a:srgbClr val="FFFF66"/>
        </a:gs>
      </a:gsLst>
      <a:lin ang="2700000" scaled="1"/>
      <a:tileRect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разом</c:v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139700" dist="952500" dir="14280000" sx="97000" sy="97000" kx="-1200000" algn="bl" rotWithShape="0">
                <a:prstClr val="black">
                  <a:alpha val="58000"/>
                </a:prstClr>
              </a:outerShdw>
            </a:effectLst>
            <a:sp3d>
              <a:contourClr>
                <a:schemeClr val="tx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34D-4398-AA37-8174D0115DE4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34D-4398-AA37-8174D0115DE4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34D-4398-AA37-8174D0115DE4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34D-4398-AA37-8174D0115DE4}"/>
              </c:ext>
            </c:extLst>
          </c:dPt>
          <c:dLbls>
            <c:dLbl>
              <c:idx val="0"/>
              <c:layout>
                <c:manualLayout>
                  <c:x val="2.39455802835143E-2"/>
                  <c:y val="-4.3537421184840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4D-4398-AA37-8174D0115DE4}"/>
                </c:ext>
              </c:extLst>
            </c:dLbl>
            <c:dLbl>
              <c:idx val="1"/>
              <c:layout>
                <c:manualLayout>
                  <c:x val="1.9877353025736708E-2"/>
                  <c:y val="-1.8140592160350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4D-4398-AA37-8174D0115DE4}"/>
                </c:ext>
              </c:extLst>
            </c:dLbl>
            <c:dLbl>
              <c:idx val="2"/>
              <c:layout>
                <c:manualLayout>
                  <c:x val="1.4558748185588314E-2"/>
                  <c:y val="-3.0408039850125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4D-4398-AA37-8174D0115DE4}"/>
                </c:ext>
              </c:extLst>
            </c:dLbl>
            <c:dLbl>
              <c:idx val="3"/>
              <c:layout>
                <c:manualLayout>
                  <c:x val="9.0471254076904088E-3"/>
                  <c:y val="-2.2169437846397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4D-4398-AA37-8174D0115DE4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кнт!$E$308:$H$308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кнт!$E$309:$H$309</c:f>
              <c:numCache>
                <c:formatCode>General</c:formatCode>
                <c:ptCount val="4"/>
                <c:pt idx="0">
                  <c:v>4281</c:v>
                </c:pt>
                <c:pt idx="1">
                  <c:v>631</c:v>
                </c:pt>
                <c:pt idx="2">
                  <c:v>617</c:v>
                </c:pt>
                <c:pt idx="3">
                  <c:v>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34D-4398-AA37-8174D0115DE4}"/>
            </c:ext>
          </c:extLst>
        </c:ser>
        <c:ser>
          <c:idx val="1"/>
          <c:order val="1"/>
          <c:tx>
            <c:v>бак</c:v>
          </c:tx>
          <c:spPr>
            <a:solidFill>
              <a:srgbClr val="92D05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3.9552436236653714E-2"/>
                  <c:y val="-2.1768710592420318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34D-4398-AA37-8174D0115DE4}"/>
                </c:ext>
              </c:extLst>
            </c:dLbl>
            <c:dLbl>
              <c:idx val="1"/>
              <c:layout>
                <c:manualLayout>
                  <c:x val="2.2723102112553649E-2"/>
                  <c:y val="-3.588057431063397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34D-4398-AA37-8174D0115DE4}"/>
                </c:ext>
              </c:extLst>
            </c:dLbl>
            <c:dLbl>
              <c:idx val="2"/>
              <c:layout>
                <c:manualLayout>
                  <c:x val="2.1906153811959986E-2"/>
                  <c:y val="-2.539684914682576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34D-4398-AA37-8174D0115DE4}"/>
                </c:ext>
              </c:extLst>
            </c:dLbl>
            <c:dLbl>
              <c:idx val="3"/>
              <c:layout>
                <c:manualLayout>
                  <c:x val="1.5661072741167736E-2"/>
                  <c:y val="-2.176869221513581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34D-4398-AA37-8174D0115D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кнт!$E$308:$H$308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кнт!$E$310:$H$310</c:f>
              <c:numCache>
                <c:formatCode>General</c:formatCode>
                <c:ptCount val="4"/>
                <c:pt idx="0">
                  <c:v>3321</c:v>
                </c:pt>
                <c:pt idx="1">
                  <c:v>516</c:v>
                </c:pt>
                <c:pt idx="2">
                  <c:v>497</c:v>
                </c:pt>
                <c:pt idx="3">
                  <c:v>482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34D-4398-AA37-8174D0115DE4}"/>
            </c:ext>
          </c:extLst>
        </c:ser>
        <c:ser>
          <c:idx val="2"/>
          <c:order val="2"/>
          <c:tx>
            <c:v>маг</c:v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A34D-4398-AA37-8174D0115DE4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A34D-4398-AA37-8174D0115DE4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A34D-4398-AA37-8174D0115DE4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A34D-4398-AA37-8174D0115DE4}"/>
              </c:ext>
            </c:extLst>
          </c:dPt>
          <c:dLbls>
            <c:dLbl>
              <c:idx val="0"/>
              <c:layout>
                <c:manualLayout>
                  <c:x val="2.7062193214552544E-2"/>
                  <c:y val="-2.5396829024490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34D-4398-AA37-8174D0115DE4}"/>
                </c:ext>
              </c:extLst>
            </c:dLbl>
            <c:dLbl>
              <c:idx val="1"/>
              <c:layout>
                <c:manualLayout>
                  <c:x val="2.498048604420227E-2"/>
                  <c:y val="-2.1768710592420318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34D-4398-AA37-8174D0115DE4}"/>
                </c:ext>
              </c:extLst>
            </c:dLbl>
            <c:dLbl>
              <c:idx val="2"/>
              <c:layout>
                <c:manualLayout>
                  <c:x val="2.7062193214552544E-2"/>
                  <c:y val="-2.5396829024490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34D-4398-AA37-8174D0115DE4}"/>
                </c:ext>
              </c:extLst>
            </c:dLbl>
            <c:dLbl>
              <c:idx val="3"/>
              <c:layout>
                <c:manualLayout>
                  <c:x val="2.2898778873851999E-2"/>
                  <c:y val="-2.5396829024490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34D-4398-AA37-8174D0115D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кнт!$E$308:$H$308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кнт!$E$311:$H$311</c:f>
              <c:numCache>
                <c:formatCode>General</c:formatCode>
                <c:ptCount val="4"/>
                <c:pt idx="0">
                  <c:v>960</c:v>
                </c:pt>
                <c:pt idx="1">
                  <c:v>115</c:v>
                </c:pt>
                <c:pt idx="2">
                  <c:v>120</c:v>
                </c:pt>
                <c:pt idx="3">
                  <c:v>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A34D-4398-AA37-8174D0115D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gapDepth val="153"/>
        <c:shape val="box"/>
        <c:axId val="680241224"/>
        <c:axId val="680241880"/>
        <c:axId val="0"/>
      </c:bar3DChart>
      <c:catAx>
        <c:axId val="68024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0241880"/>
        <c:crosses val="autoZero"/>
        <c:auto val="1"/>
        <c:lblAlgn val="ctr"/>
        <c:lblOffset val="100"/>
        <c:noMultiLvlLbl val="0"/>
      </c:catAx>
      <c:valAx>
        <c:axId val="680241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0241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rgbClr val="00B0F0"/>
        </a:gs>
        <a:gs pos="38000">
          <a:schemeClr val="accent1">
            <a:lumMod val="45000"/>
            <a:lumOff val="55000"/>
          </a:schemeClr>
        </a:gs>
        <a:gs pos="63000">
          <a:srgbClr val="FFFFCC"/>
        </a:gs>
        <a:gs pos="100000">
          <a:srgbClr val="FFFF66"/>
        </a:gs>
      </a:gsLst>
      <a:lin ang="5400000" scaled="1"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кнт!$O$309</c:f>
              <c:strCache>
                <c:ptCount val="1"/>
                <c:pt idx="0">
                  <c:v>АУ %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3998683021537469E-2"/>
                  <c:y val="0.44907407407407407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F2-42A6-81BE-DC50D090E656}"/>
                </c:ext>
              </c:extLst>
            </c:dLbl>
            <c:dLbl>
              <c:idx val="1"/>
              <c:layout>
                <c:manualLayout>
                  <c:x val="1.6798434546530173E-2"/>
                  <c:y val="0.48148148148148145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F2-42A6-81BE-DC50D090E6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overflow" horzOverflow="overflow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гф!$N$303:$N$304</c:f>
              <c:strCache>
                <c:ptCount val="2"/>
                <c:pt idx="0">
                  <c:v>бакалавр</c:v>
                </c:pt>
                <c:pt idx="1">
                  <c:v>магістр</c:v>
                </c:pt>
              </c:strCache>
            </c:strRef>
          </c:cat>
          <c:val>
            <c:numRef>
              <c:f>кнт!$O$310:$O$311</c:f>
              <c:numCache>
                <c:formatCode>General</c:formatCode>
                <c:ptCount val="2"/>
                <c:pt idx="0">
                  <c:v>45</c:v>
                </c:pt>
                <c:pt idx="1">
                  <c:v>35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2-DCF2-42A6-81BE-DC50D090E656}"/>
            </c:ext>
          </c:extLst>
        </c:ser>
        <c:ser>
          <c:idx val="1"/>
          <c:order val="1"/>
          <c:tx>
            <c:strRef>
              <c:f>кнт!$P$309</c:f>
              <c:strCache>
                <c:ptCount val="1"/>
                <c:pt idx="0">
                  <c:v>ПЯ %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9598156230152406E-2"/>
                  <c:y val="0.3101851851851851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F2-42A6-81BE-DC50D090E656}"/>
                </c:ext>
              </c:extLst>
            </c:dLbl>
            <c:dLbl>
              <c:idx val="1"/>
              <c:layout>
                <c:manualLayout>
                  <c:x val="1.6798434546530072E-2"/>
                  <c:y val="0.32870370370370361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CF2-42A6-81BE-DC50D090E6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гф!$N$303:$N$304</c:f>
              <c:strCache>
                <c:ptCount val="2"/>
                <c:pt idx="0">
                  <c:v>бакалавр</c:v>
                </c:pt>
                <c:pt idx="1">
                  <c:v>магістр</c:v>
                </c:pt>
              </c:strCache>
            </c:strRef>
          </c:cat>
          <c:val>
            <c:numRef>
              <c:f>кнт!$P$310:$P$311</c:f>
              <c:numCache>
                <c:formatCode>General</c:formatCode>
                <c:ptCount val="2"/>
                <c:pt idx="0">
                  <c:v>30</c:v>
                </c:pt>
                <c:pt idx="1">
                  <c:v>24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5-DCF2-42A6-81BE-DC50D090E6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4545776"/>
        <c:axId val="874553320"/>
        <c:axId val="0"/>
      </c:bar3DChart>
      <c:catAx>
        <c:axId val="87454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4553320"/>
        <c:crosses val="autoZero"/>
        <c:auto val="1"/>
        <c:lblAlgn val="ctr"/>
        <c:lblOffset val="100"/>
        <c:noMultiLvlLbl val="0"/>
      </c:catAx>
      <c:valAx>
        <c:axId val="874553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4545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rgbClr val="00B0F0"/>
        </a:gs>
        <a:gs pos="38000">
          <a:schemeClr val="accent1">
            <a:lumMod val="45000"/>
            <a:lumOff val="55000"/>
          </a:schemeClr>
        </a:gs>
        <a:gs pos="63000">
          <a:srgbClr val="FFFFCC"/>
        </a:gs>
        <a:gs pos="100000">
          <a:srgbClr val="FFFF66"/>
        </a:gs>
      </a:gsLst>
      <a:lin ang="2700000" scaled="1"/>
      <a:tileRect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разом</c:v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139700" dist="952500" dir="14280000" sx="97000" sy="97000" kx="-1200000" algn="bl" rotWithShape="0">
                <a:prstClr val="black">
                  <a:alpha val="58000"/>
                </a:prstClr>
              </a:outerShdw>
            </a:effectLst>
            <a:sp3d>
              <a:contourClr>
                <a:schemeClr val="tx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9D7-4C75-BD3C-2437D82F9BD7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9D7-4C75-BD3C-2437D82F9BD7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9D7-4C75-BD3C-2437D82F9BD7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9D7-4C75-BD3C-2437D82F9BD7}"/>
              </c:ext>
            </c:extLst>
          </c:dPt>
          <c:dLbls>
            <c:dLbl>
              <c:idx val="0"/>
              <c:layout>
                <c:manualLayout>
                  <c:x val="2.39455802835143E-2"/>
                  <c:y val="-4.3537421184840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D7-4C75-BD3C-2437D82F9BD7}"/>
                </c:ext>
              </c:extLst>
            </c:dLbl>
            <c:dLbl>
              <c:idx val="1"/>
              <c:layout>
                <c:manualLayout>
                  <c:x val="1.9877353025736708E-2"/>
                  <c:y val="-1.8140592160350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D7-4C75-BD3C-2437D82F9BD7}"/>
                </c:ext>
              </c:extLst>
            </c:dLbl>
            <c:dLbl>
              <c:idx val="2"/>
              <c:layout>
                <c:manualLayout>
                  <c:x val="1.4558748185588314E-2"/>
                  <c:y val="-3.0408039850125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D7-4C75-BD3C-2437D82F9BD7}"/>
                </c:ext>
              </c:extLst>
            </c:dLbl>
            <c:dLbl>
              <c:idx val="3"/>
              <c:layout>
                <c:manualLayout>
                  <c:x val="9.0471254076904088E-3"/>
                  <c:y val="-2.2169437846397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9D7-4C75-BD3C-2437D82F9BD7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фрет!$E$301:$H$301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фрет!$E$302:$H$302</c:f>
              <c:numCache>
                <c:formatCode>General</c:formatCode>
                <c:ptCount val="4"/>
                <c:pt idx="0">
                  <c:v>1164</c:v>
                </c:pt>
                <c:pt idx="1">
                  <c:v>218</c:v>
                </c:pt>
                <c:pt idx="2">
                  <c:v>215</c:v>
                </c:pt>
                <c:pt idx="3">
                  <c:v>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9D7-4C75-BD3C-2437D82F9BD7}"/>
            </c:ext>
          </c:extLst>
        </c:ser>
        <c:ser>
          <c:idx val="1"/>
          <c:order val="1"/>
          <c:tx>
            <c:v>бак</c:v>
          </c:tx>
          <c:spPr>
            <a:solidFill>
              <a:srgbClr val="92D05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3.9552436236653714E-2"/>
                  <c:y val="-2.1768710592420318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9D7-4C75-BD3C-2437D82F9BD7}"/>
                </c:ext>
              </c:extLst>
            </c:dLbl>
            <c:dLbl>
              <c:idx val="1"/>
              <c:layout>
                <c:manualLayout>
                  <c:x val="2.2723102112553649E-2"/>
                  <c:y val="-3.588057431063397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9D7-4C75-BD3C-2437D82F9BD7}"/>
                </c:ext>
              </c:extLst>
            </c:dLbl>
            <c:dLbl>
              <c:idx val="2"/>
              <c:layout>
                <c:manualLayout>
                  <c:x val="2.1906153811959986E-2"/>
                  <c:y val="-2.539684914682576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9D7-4C75-BD3C-2437D82F9BD7}"/>
                </c:ext>
              </c:extLst>
            </c:dLbl>
            <c:dLbl>
              <c:idx val="3"/>
              <c:layout>
                <c:manualLayout>
                  <c:x val="1.5661072741167736E-2"/>
                  <c:y val="-2.176869221513581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9D7-4C75-BD3C-2437D82F9B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фрет!$E$301:$H$301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фрет!$E$303:$H$303</c:f>
              <c:numCache>
                <c:formatCode>General</c:formatCode>
                <c:ptCount val="4"/>
                <c:pt idx="0">
                  <c:v>768</c:v>
                </c:pt>
                <c:pt idx="1">
                  <c:v>142</c:v>
                </c:pt>
                <c:pt idx="2">
                  <c:v>156</c:v>
                </c:pt>
                <c:pt idx="3">
                  <c:v>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9D7-4C75-BD3C-2437D82F9BD7}"/>
            </c:ext>
          </c:extLst>
        </c:ser>
        <c:ser>
          <c:idx val="2"/>
          <c:order val="2"/>
          <c:tx>
            <c:v>маг</c:v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29D7-4C75-BD3C-2437D82F9BD7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29D7-4C75-BD3C-2437D82F9BD7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29D7-4C75-BD3C-2437D82F9BD7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29D7-4C75-BD3C-2437D82F9BD7}"/>
              </c:ext>
            </c:extLst>
          </c:dPt>
          <c:dLbls>
            <c:dLbl>
              <c:idx val="0"/>
              <c:layout>
                <c:manualLayout>
                  <c:x val="2.7062193214552544E-2"/>
                  <c:y val="-2.5396829024490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9D7-4C75-BD3C-2437D82F9BD7}"/>
                </c:ext>
              </c:extLst>
            </c:dLbl>
            <c:dLbl>
              <c:idx val="1"/>
              <c:layout>
                <c:manualLayout>
                  <c:x val="2.498048604420227E-2"/>
                  <c:y val="-2.1768710592420318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9D7-4C75-BD3C-2437D82F9BD7}"/>
                </c:ext>
              </c:extLst>
            </c:dLbl>
            <c:dLbl>
              <c:idx val="2"/>
              <c:layout>
                <c:manualLayout>
                  <c:x val="2.7062193214552544E-2"/>
                  <c:y val="-2.5396829024490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9D7-4C75-BD3C-2437D82F9BD7}"/>
                </c:ext>
              </c:extLst>
            </c:dLbl>
            <c:dLbl>
              <c:idx val="3"/>
              <c:layout>
                <c:manualLayout>
                  <c:x val="2.2898778873851999E-2"/>
                  <c:y val="-2.5396829024490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9D7-4C75-BD3C-2437D82F9B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фрет!$E$301:$H$301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фрет!$E$304:$H$304</c:f>
              <c:numCache>
                <c:formatCode>General</c:formatCode>
                <c:ptCount val="4"/>
                <c:pt idx="0">
                  <c:v>396</c:v>
                </c:pt>
                <c:pt idx="1">
                  <c:v>76</c:v>
                </c:pt>
                <c:pt idx="2">
                  <c:v>59</c:v>
                </c:pt>
                <c:pt idx="3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29D7-4C75-BD3C-2437D82F9B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gapDepth val="153"/>
        <c:shape val="box"/>
        <c:axId val="680241224"/>
        <c:axId val="680241880"/>
        <c:axId val="0"/>
      </c:bar3DChart>
      <c:catAx>
        <c:axId val="68024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0241880"/>
        <c:crosses val="autoZero"/>
        <c:auto val="1"/>
        <c:lblAlgn val="ctr"/>
        <c:lblOffset val="100"/>
        <c:noMultiLvlLbl val="0"/>
      </c:catAx>
      <c:valAx>
        <c:axId val="680241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0241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rgbClr val="00B0F0"/>
        </a:gs>
        <a:gs pos="38000">
          <a:schemeClr val="accent1">
            <a:lumMod val="45000"/>
            <a:lumOff val="55000"/>
          </a:schemeClr>
        </a:gs>
        <a:gs pos="63000">
          <a:srgbClr val="FFFFCC"/>
        </a:gs>
        <a:gs pos="100000">
          <a:srgbClr val="FFFF66"/>
        </a:gs>
      </a:gsLst>
      <a:lin ang="5400000" scaled="1"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фрет!$O$302</c:f>
              <c:strCache>
                <c:ptCount val="1"/>
                <c:pt idx="0">
                  <c:v>АУ %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6817969416828626E-2"/>
                  <c:y val="0.53240740740740744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9B-4360-BBE1-A710B5A02FCB}"/>
                </c:ext>
              </c:extLst>
            </c:dLbl>
            <c:dLbl>
              <c:idx val="1"/>
              <c:layout>
                <c:manualLayout>
                  <c:x val="1.6798434546530173E-2"/>
                  <c:y val="0.5416666666666666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C9B-4360-BBE1-A710B5A02F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overflow" horzOverflow="overflow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гф!$N$303:$N$304</c:f>
              <c:strCache>
                <c:ptCount val="2"/>
                <c:pt idx="0">
                  <c:v>бакалавр</c:v>
                </c:pt>
                <c:pt idx="1">
                  <c:v>магістр</c:v>
                </c:pt>
              </c:strCache>
            </c:strRef>
          </c:cat>
          <c:val>
            <c:numRef>
              <c:f>фрет!$O$303:$O$304</c:f>
              <c:numCache>
                <c:formatCode>General</c:formatCode>
                <c:ptCount val="2"/>
                <c:pt idx="0">
                  <c:v>59</c:v>
                </c:pt>
                <c:pt idx="1">
                  <c:v>53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2-BC9B-4360-BBE1-A710B5A02FCB}"/>
            </c:ext>
          </c:extLst>
        </c:ser>
        <c:ser>
          <c:idx val="1"/>
          <c:order val="1"/>
          <c:tx>
            <c:strRef>
              <c:f>фрет!$P$302</c:f>
              <c:strCache>
                <c:ptCount val="1"/>
                <c:pt idx="0">
                  <c:v>ПЯ %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9598136639758072E-2"/>
                  <c:y val="0.39351851851851855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9B-4360-BBE1-A710B5A02FCB}"/>
                </c:ext>
              </c:extLst>
            </c:dLbl>
            <c:dLbl>
              <c:idx val="1"/>
              <c:layout>
                <c:manualLayout>
                  <c:x val="2.2436908473582869E-2"/>
                  <c:y val="0.3425925925925926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C9B-4360-BBE1-A710B5A02F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гф!$N$303:$N$304</c:f>
              <c:strCache>
                <c:ptCount val="2"/>
                <c:pt idx="0">
                  <c:v>бакалавр</c:v>
                </c:pt>
                <c:pt idx="1">
                  <c:v>магістр</c:v>
                </c:pt>
              </c:strCache>
            </c:strRef>
          </c:cat>
          <c:val>
            <c:numRef>
              <c:f>фрет!$P$303:$P$304</c:f>
              <c:numCache>
                <c:formatCode>General</c:formatCode>
                <c:ptCount val="2"/>
                <c:pt idx="0">
                  <c:v>38</c:v>
                </c:pt>
                <c:pt idx="1">
                  <c:v>34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5-BC9B-4360-BBE1-A710B5A02F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4545776"/>
        <c:axId val="874553320"/>
        <c:axId val="0"/>
      </c:bar3DChart>
      <c:catAx>
        <c:axId val="87454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4553320"/>
        <c:crosses val="autoZero"/>
        <c:auto val="1"/>
        <c:lblAlgn val="ctr"/>
        <c:lblOffset val="100"/>
        <c:noMultiLvlLbl val="0"/>
      </c:catAx>
      <c:valAx>
        <c:axId val="874553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4545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rgbClr val="00B0F0"/>
        </a:gs>
        <a:gs pos="38000">
          <a:schemeClr val="accent1">
            <a:lumMod val="45000"/>
            <a:lumOff val="55000"/>
          </a:schemeClr>
        </a:gs>
        <a:gs pos="63000">
          <a:srgbClr val="FFFFCC"/>
        </a:gs>
        <a:gs pos="100000">
          <a:srgbClr val="FFFF66"/>
        </a:gs>
      </a:gsLst>
      <a:lin ang="2700000" scaled="1"/>
      <a:tileRect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разом</c:v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139700" dist="952500" dir="14280000" sx="97000" sy="97000" kx="-1200000" algn="bl" rotWithShape="0">
                <a:prstClr val="black">
                  <a:alpha val="58000"/>
                </a:prstClr>
              </a:outerShdw>
            </a:effectLst>
            <a:sp3d>
              <a:contourClr>
                <a:schemeClr val="tx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18C-44B3-A5B8-B3ACE1E7438B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18C-44B3-A5B8-B3ACE1E7438B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18C-44B3-A5B8-B3ACE1E7438B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139700" dist="952500" dir="14280000" sx="97000" sy="97000" kx="-1200000" algn="bl" rotWithShape="0">
                  <a:prstClr val="black">
                    <a:alpha val="58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18C-44B3-A5B8-B3ACE1E7438B}"/>
              </c:ext>
            </c:extLst>
          </c:dPt>
          <c:dLbls>
            <c:dLbl>
              <c:idx val="0"/>
              <c:layout>
                <c:manualLayout>
                  <c:x val="2.39455802835143E-2"/>
                  <c:y val="-4.3537421184840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18C-44B3-A5B8-B3ACE1E7438B}"/>
                </c:ext>
              </c:extLst>
            </c:dLbl>
            <c:dLbl>
              <c:idx val="1"/>
              <c:layout>
                <c:manualLayout>
                  <c:x val="1.9877353025736708E-2"/>
                  <c:y val="-1.8140592160350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18C-44B3-A5B8-B3ACE1E7438B}"/>
                </c:ext>
              </c:extLst>
            </c:dLbl>
            <c:dLbl>
              <c:idx val="2"/>
              <c:layout>
                <c:manualLayout>
                  <c:x val="1.4558748185588314E-2"/>
                  <c:y val="-3.0408039850125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18C-44B3-A5B8-B3ACE1E7438B}"/>
                </c:ext>
              </c:extLst>
            </c:dLbl>
            <c:dLbl>
              <c:idx val="3"/>
              <c:layout>
                <c:manualLayout>
                  <c:x val="9.0471254076904088E-3"/>
                  <c:y val="-2.2169437846397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18C-44B3-A5B8-B3ACE1E7438B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еф!$E$341:$H$341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еф!$E$342:$H$342</c:f>
              <c:numCache>
                <c:formatCode>General</c:formatCode>
                <c:ptCount val="4"/>
                <c:pt idx="0">
                  <c:v>3931</c:v>
                </c:pt>
                <c:pt idx="1">
                  <c:v>1256</c:v>
                </c:pt>
                <c:pt idx="2">
                  <c:v>739</c:v>
                </c:pt>
                <c:pt idx="3">
                  <c:v>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18C-44B3-A5B8-B3ACE1E7438B}"/>
            </c:ext>
          </c:extLst>
        </c:ser>
        <c:ser>
          <c:idx val="1"/>
          <c:order val="1"/>
          <c:tx>
            <c:v>бак</c:v>
          </c:tx>
          <c:spPr>
            <a:solidFill>
              <a:srgbClr val="92D050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3.9552436236653714E-2"/>
                  <c:y val="-2.1768710592420318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18C-44B3-A5B8-B3ACE1E7438B}"/>
                </c:ext>
              </c:extLst>
            </c:dLbl>
            <c:dLbl>
              <c:idx val="1"/>
              <c:layout>
                <c:manualLayout>
                  <c:x val="2.2723102112553649E-2"/>
                  <c:y val="-3.588057431063397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18C-44B3-A5B8-B3ACE1E7438B}"/>
                </c:ext>
              </c:extLst>
            </c:dLbl>
            <c:dLbl>
              <c:idx val="2"/>
              <c:layout>
                <c:manualLayout>
                  <c:x val="2.1906153811959986E-2"/>
                  <c:y val="-2.539684914682576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18C-44B3-A5B8-B3ACE1E7438B}"/>
                </c:ext>
              </c:extLst>
            </c:dLbl>
            <c:dLbl>
              <c:idx val="3"/>
              <c:layout>
                <c:manualLayout>
                  <c:x val="1.5661072741167736E-2"/>
                  <c:y val="-2.176869221513581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18C-44B3-A5B8-B3ACE1E743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еф!$E$341:$H$341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еф!$E$343:$H$343</c:f>
              <c:numCache>
                <c:formatCode>General</c:formatCode>
                <c:ptCount val="4"/>
                <c:pt idx="0">
                  <c:v>2140</c:v>
                </c:pt>
                <c:pt idx="1">
                  <c:v>632</c:v>
                </c:pt>
                <c:pt idx="2">
                  <c:v>382</c:v>
                </c:pt>
                <c:pt idx="3">
                  <c:v>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18C-44B3-A5B8-B3ACE1E7438B}"/>
            </c:ext>
          </c:extLst>
        </c:ser>
        <c:ser>
          <c:idx val="2"/>
          <c:order val="2"/>
          <c:tx>
            <c:v>маг</c:v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  <a:sp3d>
              <a:contourClr>
                <a:sysClr val="windowText" lastClr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318C-44B3-A5B8-B3ACE1E7438B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318C-44B3-A5B8-B3ACE1E7438B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318C-44B3-A5B8-B3ACE1E7438B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318C-44B3-A5B8-B3ACE1E7438B}"/>
              </c:ext>
            </c:extLst>
          </c:dPt>
          <c:dLbls>
            <c:dLbl>
              <c:idx val="0"/>
              <c:layout>
                <c:manualLayout>
                  <c:x val="2.7062193214552544E-2"/>
                  <c:y val="-2.5396829024490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18C-44B3-A5B8-B3ACE1E7438B}"/>
                </c:ext>
              </c:extLst>
            </c:dLbl>
            <c:dLbl>
              <c:idx val="1"/>
              <c:layout>
                <c:manualLayout>
                  <c:x val="2.498048604420227E-2"/>
                  <c:y val="-2.1768710592420318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18C-44B3-A5B8-B3ACE1E7438B}"/>
                </c:ext>
              </c:extLst>
            </c:dLbl>
            <c:dLbl>
              <c:idx val="2"/>
              <c:layout>
                <c:manualLayout>
                  <c:x val="2.7062193214552544E-2"/>
                  <c:y val="-2.5396829024490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18C-44B3-A5B8-B3ACE1E7438B}"/>
                </c:ext>
              </c:extLst>
            </c:dLbl>
            <c:dLbl>
              <c:idx val="3"/>
              <c:layout>
                <c:manualLayout>
                  <c:x val="2.2898778873851999E-2"/>
                  <c:y val="-2.539682902449037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18C-44B3-A5B8-B3ACE1E743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еф!$E$341:$H$341</c:f>
              <c:strCache>
                <c:ptCount val="4"/>
                <c:pt idx="0">
                  <c:v>Планова кількість студентів</c:v>
                </c:pt>
                <c:pt idx="1">
                  <c:v>100-90 балів</c:v>
                </c:pt>
                <c:pt idx="2">
                  <c:v>89-75 балів</c:v>
                </c:pt>
                <c:pt idx="3">
                  <c:v>74-60 балів</c:v>
                </c:pt>
              </c:strCache>
            </c:strRef>
          </c:cat>
          <c:val>
            <c:numRef>
              <c:f>еф!$E$344:$H$344</c:f>
              <c:numCache>
                <c:formatCode>General</c:formatCode>
                <c:ptCount val="4"/>
                <c:pt idx="0">
                  <c:v>1424</c:v>
                </c:pt>
                <c:pt idx="1">
                  <c:v>549</c:v>
                </c:pt>
                <c:pt idx="2">
                  <c:v>262</c:v>
                </c:pt>
                <c:pt idx="3">
                  <c:v>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318C-44B3-A5B8-B3ACE1E743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gapDepth val="153"/>
        <c:shape val="box"/>
        <c:axId val="680241224"/>
        <c:axId val="680241880"/>
        <c:axId val="0"/>
      </c:bar3DChart>
      <c:catAx>
        <c:axId val="68024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0241880"/>
        <c:crosses val="autoZero"/>
        <c:auto val="1"/>
        <c:lblAlgn val="ctr"/>
        <c:lblOffset val="100"/>
        <c:noMultiLvlLbl val="0"/>
      </c:catAx>
      <c:valAx>
        <c:axId val="680241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0241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rgbClr val="00B0F0"/>
        </a:gs>
        <a:gs pos="38000">
          <a:schemeClr val="accent1">
            <a:lumMod val="45000"/>
            <a:lumOff val="55000"/>
          </a:schemeClr>
        </a:gs>
        <a:gs pos="63000">
          <a:srgbClr val="FFFFCC"/>
        </a:gs>
        <a:gs pos="100000">
          <a:srgbClr val="FFFF66"/>
        </a:gs>
      </a:gsLst>
      <a:lin ang="5400000" scaled="1"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D0C3EC67-C7A2-4556-8459-079E7F113751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25090F9D-6794-498E-9FC4-69BC3F8700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312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52831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6303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31518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80853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29239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02984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92606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78852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6463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9099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3515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51156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7164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428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1333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2942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7613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4564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73082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576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C376DC-CE4E-4748-AEEC-FD13C7402F14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379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75D9CD-2387-4941-AFB1-05201D58CDBD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706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EAD067-B6E6-451D-907D-964C618CAF90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669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85664" y="260650"/>
            <a:ext cx="4334272" cy="527516"/>
          </a:xfrm>
        </p:spPr>
        <p:txBody>
          <a:bodyPr>
            <a:normAutofit/>
          </a:bodyPr>
          <a:lstStyle>
            <a:lvl1pPr algn="l">
              <a:defRPr sz="2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480054" y="260648"/>
            <a:ext cx="480053" cy="480053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 userDrawn="1"/>
        </p:nvSpPr>
        <p:spPr>
          <a:xfrm>
            <a:off x="713587" y="456691"/>
            <a:ext cx="387019" cy="387019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gradFill>
                <a:gsLst>
                  <a:gs pos="0">
                    <a:srgbClr val="66CCFF"/>
                  </a:gs>
                  <a:gs pos="52000">
                    <a:schemeClr val="bg1"/>
                  </a:gs>
                  <a:gs pos="100000">
                    <a:srgbClr val="0070C0"/>
                  </a:gs>
                </a:gsLst>
                <a:lin ang="0" scaled="1"/>
              </a:gradFill>
            </a:endParaRPr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1196615" y="811379"/>
            <a:ext cx="11140078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-7598" y="7101410"/>
            <a:ext cx="12199598" cy="361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20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42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"/>
                            </p:stCondLst>
                            <p:childTnLst>
                              <p:par>
                                <p:cTn id="21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6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841199-8579-4028-86AD-9908B575E5B4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61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D61935-7B2C-4227-AC78-DDA246290D06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527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88FCC1-8265-4597-9596-F2A8A3C90CEA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954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DBD7AB-1DF0-4CD1-836D-557A47FFA2AE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12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6CDE7-F4C9-48C1-AA81-302D600CAC6C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721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43017A-9425-4893-A60B-D6C0744C2AC4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967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37E170-CDAC-4EDD-9D7E-BFE62C0B75B6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59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E1BA16-995B-4269-A7AB-3D363CD10C86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294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EA59C6-805C-4B43-A62F-CA35531C6035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428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22.xml"/><Relationship Id="rId5" Type="http://schemas.openxmlformats.org/officeDocument/2006/relationships/chart" Target="../charts/chart21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24.xml"/><Relationship Id="rId5" Type="http://schemas.openxmlformats.org/officeDocument/2006/relationships/chart" Target="../charts/chart23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26.xml"/><Relationship Id="rId5" Type="http://schemas.openxmlformats.org/officeDocument/2006/relationships/chart" Target="../charts/chart25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2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g"/><Relationship Id="rId4" Type="http://schemas.openxmlformats.org/officeDocument/2006/relationships/chart" Target="../charts/chart2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29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30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3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3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14.xml"/><Relationship Id="rId5" Type="http://schemas.openxmlformats.org/officeDocument/2006/relationships/chart" Target="../charts/chart13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" t="2406" r="76322" b="71285"/>
          <a:stretch/>
        </p:blipFill>
        <p:spPr>
          <a:xfrm>
            <a:off x="59960" y="59960"/>
            <a:ext cx="1349115" cy="17292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4" y="6650059"/>
            <a:ext cx="1000125" cy="200025"/>
          </a:xfrm>
          <a:prstGeom prst="rect">
            <a:avLst/>
          </a:prstGeom>
        </p:spPr>
      </p:pic>
      <p:sp>
        <p:nvSpPr>
          <p:cNvPr id="6" name="Rectangle 1"/>
          <p:cNvSpPr txBox="1">
            <a:spLocks/>
          </p:cNvSpPr>
          <p:nvPr/>
        </p:nvSpPr>
        <p:spPr>
          <a:xfrm>
            <a:off x="3493698" y="232912"/>
            <a:ext cx="7878704" cy="2941609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uk-UA" dirty="0"/>
              <a:t>Підсумки сесії за І семестр 20</a:t>
            </a:r>
            <a:r>
              <a:rPr lang="uk-UA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2</a:t>
            </a:r>
            <a:r>
              <a:rPr lang="uk-UA" dirty="0"/>
              <a:t>/20</a:t>
            </a:r>
            <a:r>
              <a:rPr lang="uk-UA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3</a:t>
            </a:r>
            <a:r>
              <a:rPr lang="uk-UA" dirty="0"/>
              <a:t> навчального року у </a:t>
            </a:r>
            <a:br>
              <a:rPr lang="uk-UA" dirty="0"/>
            </a:br>
            <a:r>
              <a:rPr lang="uk-UA" dirty="0"/>
              <a:t>Національному університеті «Запорізька політехніка»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744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185664" y="260650"/>
            <a:ext cx="7599990" cy="52751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sz="1800" b="1" dirty="0" err="1">
                <a:latin typeface="+mj-ea"/>
              </a:rPr>
              <a:t>Підсумки</a:t>
            </a:r>
            <a:r>
              <a:rPr lang="ru-RU" sz="1800" b="1" dirty="0">
                <a:latin typeface="+mj-ea"/>
              </a:rPr>
              <a:t> </a:t>
            </a:r>
            <a:r>
              <a:rPr lang="ru-RU" sz="1800" b="1" dirty="0" err="1">
                <a:latin typeface="+mj-ea"/>
              </a:rPr>
              <a:t>сесії</a:t>
            </a:r>
            <a:r>
              <a:rPr lang="ru-RU" sz="1800" b="1" dirty="0">
                <a:latin typeface="+mj-ea"/>
              </a:rPr>
              <a:t> за І семестр 202</a:t>
            </a:r>
            <a:r>
              <a:rPr lang="en-US" sz="1800" b="1" dirty="0">
                <a:latin typeface="+mj-ea"/>
              </a:rPr>
              <a:t>2</a:t>
            </a:r>
            <a:r>
              <a:rPr lang="ru-RU" sz="1800" b="1" dirty="0">
                <a:latin typeface="+mj-ea"/>
              </a:rPr>
              <a:t>/202</a:t>
            </a:r>
            <a:r>
              <a:rPr lang="en-US" sz="1800" b="1" dirty="0">
                <a:latin typeface="+mj-ea"/>
              </a:rPr>
              <a:t>3</a:t>
            </a:r>
            <a:r>
              <a:rPr lang="ru-RU" sz="1800" b="1" dirty="0">
                <a:latin typeface="+mj-ea"/>
              </a:rPr>
              <a:t> </a:t>
            </a:r>
            <a:r>
              <a:rPr lang="ru-RU" sz="1800" b="1" dirty="0" err="1">
                <a:latin typeface="+mj-ea"/>
              </a:rPr>
              <a:t>навчального</a:t>
            </a:r>
            <a:r>
              <a:rPr lang="ru-RU" sz="1800" b="1" dirty="0">
                <a:latin typeface="+mj-ea"/>
              </a:rPr>
              <a:t> року</a:t>
            </a:r>
            <a:r>
              <a:rPr lang="uk-UA" sz="1800" b="1" dirty="0">
                <a:latin typeface="+mj-ea"/>
              </a:rPr>
              <a:t> МФ</a:t>
            </a:r>
            <a:endParaRPr lang="ru-RU" sz="1800" b="1" dirty="0">
              <a:latin typeface="+mj-ea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" t="2406" r="76322" b="71285"/>
          <a:stretch/>
        </p:blipFill>
        <p:spPr>
          <a:xfrm>
            <a:off x="11467476" y="59960"/>
            <a:ext cx="568124" cy="7282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4" y="6650059"/>
            <a:ext cx="1000125" cy="200025"/>
          </a:xfrm>
          <a:prstGeom prst="rect">
            <a:avLst/>
          </a:prstGeom>
        </p:spPr>
      </p:pic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37361007-FA73-4480-A81E-52EC173CCD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6606150"/>
              </p:ext>
            </p:extLst>
          </p:nvPr>
        </p:nvGraphicFramePr>
        <p:xfrm>
          <a:off x="291353" y="1423987"/>
          <a:ext cx="7018804" cy="401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D67CFC04-A6F3-4180-AB45-5C8028DE48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3175551"/>
              </p:ext>
            </p:extLst>
          </p:nvPr>
        </p:nvGraphicFramePr>
        <p:xfrm>
          <a:off x="7395882" y="1423987"/>
          <a:ext cx="450476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00072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185664" y="260650"/>
            <a:ext cx="7599990" cy="52751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sz="1800" b="1" dirty="0" err="1">
                <a:latin typeface="+mj-ea"/>
              </a:rPr>
              <a:t>Підсумки</a:t>
            </a:r>
            <a:r>
              <a:rPr lang="ru-RU" sz="1800" b="1" dirty="0">
                <a:latin typeface="+mj-ea"/>
              </a:rPr>
              <a:t> </a:t>
            </a:r>
            <a:r>
              <a:rPr lang="ru-RU" sz="1800" b="1" dirty="0" err="1">
                <a:latin typeface="+mj-ea"/>
              </a:rPr>
              <a:t>сесії</a:t>
            </a:r>
            <a:r>
              <a:rPr lang="ru-RU" sz="1800" b="1" dirty="0">
                <a:latin typeface="+mj-ea"/>
              </a:rPr>
              <a:t> за І семестр 202</a:t>
            </a:r>
            <a:r>
              <a:rPr lang="en-US" sz="1800" b="1" dirty="0">
                <a:latin typeface="+mj-ea"/>
              </a:rPr>
              <a:t>2</a:t>
            </a:r>
            <a:r>
              <a:rPr lang="ru-RU" sz="1800" b="1" dirty="0">
                <a:latin typeface="+mj-ea"/>
              </a:rPr>
              <a:t>/202</a:t>
            </a:r>
            <a:r>
              <a:rPr lang="en-US" sz="1800" b="1" dirty="0">
                <a:latin typeface="+mj-ea"/>
              </a:rPr>
              <a:t>3</a:t>
            </a:r>
            <a:r>
              <a:rPr lang="ru-RU" sz="1800" b="1" dirty="0">
                <a:latin typeface="+mj-ea"/>
              </a:rPr>
              <a:t> </a:t>
            </a:r>
            <a:r>
              <a:rPr lang="ru-RU" sz="1800" b="1" dirty="0" err="1">
                <a:latin typeface="+mj-ea"/>
              </a:rPr>
              <a:t>навчального</a:t>
            </a:r>
            <a:r>
              <a:rPr lang="ru-RU" sz="1800" b="1" dirty="0">
                <a:latin typeface="+mj-ea"/>
              </a:rPr>
              <a:t> року</a:t>
            </a:r>
            <a:r>
              <a:rPr lang="uk-UA" sz="1800" b="1" dirty="0">
                <a:latin typeface="+mj-ea"/>
              </a:rPr>
              <a:t> ФМТЕ</a:t>
            </a:r>
            <a:endParaRPr lang="ru-RU" sz="1800" b="1" dirty="0">
              <a:latin typeface="+mj-ea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" t="2406" r="76322" b="71285"/>
          <a:stretch/>
        </p:blipFill>
        <p:spPr>
          <a:xfrm>
            <a:off x="11467476" y="59960"/>
            <a:ext cx="568124" cy="7282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4" y="6650059"/>
            <a:ext cx="1000125" cy="200025"/>
          </a:xfrm>
          <a:prstGeom prst="rect">
            <a:avLst/>
          </a:prstGeom>
        </p:spPr>
      </p:pic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37714B49-6BA0-49E9-BF96-2CB0452BD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6491224"/>
              </p:ext>
            </p:extLst>
          </p:nvPr>
        </p:nvGraphicFramePr>
        <p:xfrm>
          <a:off x="291353" y="1423987"/>
          <a:ext cx="7018804" cy="401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A4CDAE35-D617-4BB7-BC5F-F78EC89F6B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7787718"/>
              </p:ext>
            </p:extLst>
          </p:nvPr>
        </p:nvGraphicFramePr>
        <p:xfrm>
          <a:off x="7395882" y="1423987"/>
          <a:ext cx="450476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34909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185664" y="260650"/>
            <a:ext cx="7599990" cy="52751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sz="1800" b="1" dirty="0" err="1">
                <a:latin typeface="+mj-ea"/>
              </a:rPr>
              <a:t>Підсумки</a:t>
            </a:r>
            <a:r>
              <a:rPr lang="ru-RU" sz="1800" b="1" dirty="0">
                <a:latin typeface="+mj-ea"/>
              </a:rPr>
              <a:t> </a:t>
            </a:r>
            <a:r>
              <a:rPr lang="ru-RU" sz="1800" b="1" dirty="0" err="1">
                <a:latin typeface="+mj-ea"/>
              </a:rPr>
              <a:t>сесії</a:t>
            </a:r>
            <a:r>
              <a:rPr lang="ru-RU" sz="1800" b="1" dirty="0">
                <a:latin typeface="+mj-ea"/>
              </a:rPr>
              <a:t> за І семестр 202</a:t>
            </a:r>
            <a:r>
              <a:rPr lang="en-US" sz="1800" b="1" dirty="0">
                <a:latin typeface="+mj-ea"/>
              </a:rPr>
              <a:t>2</a:t>
            </a:r>
            <a:r>
              <a:rPr lang="ru-RU" sz="1800" b="1" dirty="0">
                <a:latin typeface="+mj-ea"/>
              </a:rPr>
              <a:t>/202</a:t>
            </a:r>
            <a:r>
              <a:rPr lang="en-US" sz="1800" b="1" dirty="0">
                <a:latin typeface="+mj-ea"/>
              </a:rPr>
              <a:t>3</a:t>
            </a:r>
            <a:r>
              <a:rPr lang="ru-RU" sz="1800" b="1" dirty="0">
                <a:latin typeface="+mj-ea"/>
              </a:rPr>
              <a:t> </a:t>
            </a:r>
            <a:r>
              <a:rPr lang="ru-RU" sz="1800" b="1" dirty="0" err="1">
                <a:latin typeface="+mj-ea"/>
              </a:rPr>
              <a:t>навчального</a:t>
            </a:r>
            <a:r>
              <a:rPr lang="ru-RU" sz="1800" b="1" dirty="0">
                <a:latin typeface="+mj-ea"/>
              </a:rPr>
              <a:t> року</a:t>
            </a:r>
            <a:r>
              <a:rPr lang="uk-UA" sz="1800" b="1" dirty="0">
                <a:latin typeface="+mj-ea"/>
              </a:rPr>
              <a:t> ФУФКС</a:t>
            </a:r>
            <a:endParaRPr lang="ru-RU" sz="1800" b="1" dirty="0">
              <a:latin typeface="+mj-ea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" t="2406" r="76322" b="71285"/>
          <a:stretch/>
        </p:blipFill>
        <p:spPr>
          <a:xfrm>
            <a:off x="11467476" y="59960"/>
            <a:ext cx="568124" cy="7282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4" y="6650059"/>
            <a:ext cx="1000125" cy="200025"/>
          </a:xfrm>
          <a:prstGeom prst="rect">
            <a:avLst/>
          </a:prstGeom>
        </p:spPr>
      </p:pic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815BB116-1F2C-4A93-9AA0-4A818DEA79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9314116"/>
              </p:ext>
            </p:extLst>
          </p:nvPr>
        </p:nvGraphicFramePr>
        <p:xfrm>
          <a:off x="291353" y="1423987"/>
          <a:ext cx="7018804" cy="401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E1385994-0783-4390-BFF0-C8C3BEC572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3570698"/>
              </p:ext>
            </p:extLst>
          </p:nvPr>
        </p:nvGraphicFramePr>
        <p:xfrm>
          <a:off x="7395882" y="1423987"/>
          <a:ext cx="450476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56304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185664" y="260650"/>
            <a:ext cx="7599990" cy="52751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sz="1800" b="1" dirty="0" err="1">
                <a:latin typeface="+mj-ea"/>
              </a:rPr>
              <a:t>Підсумки</a:t>
            </a:r>
            <a:r>
              <a:rPr lang="ru-RU" sz="1800" b="1" dirty="0">
                <a:latin typeface="+mj-ea"/>
              </a:rPr>
              <a:t> </a:t>
            </a:r>
            <a:r>
              <a:rPr lang="ru-RU" sz="1800" b="1" dirty="0" err="1">
                <a:latin typeface="+mj-ea"/>
              </a:rPr>
              <a:t>сесії</a:t>
            </a:r>
            <a:r>
              <a:rPr lang="ru-RU" sz="1800" b="1" dirty="0">
                <a:latin typeface="+mj-ea"/>
              </a:rPr>
              <a:t> за І семестр 202</a:t>
            </a:r>
            <a:r>
              <a:rPr lang="en-US" sz="1800" b="1" dirty="0">
                <a:latin typeface="+mj-ea"/>
              </a:rPr>
              <a:t>2</a:t>
            </a:r>
            <a:r>
              <a:rPr lang="ru-RU" sz="1800" b="1" dirty="0">
                <a:latin typeface="+mj-ea"/>
              </a:rPr>
              <a:t>/202</a:t>
            </a:r>
            <a:r>
              <a:rPr lang="en-US" sz="1800" b="1" dirty="0">
                <a:latin typeface="+mj-ea"/>
              </a:rPr>
              <a:t>3</a:t>
            </a:r>
            <a:r>
              <a:rPr lang="ru-RU" sz="1800" b="1" dirty="0">
                <a:latin typeface="+mj-ea"/>
              </a:rPr>
              <a:t> </a:t>
            </a:r>
            <a:r>
              <a:rPr lang="ru-RU" sz="1800" b="1" dirty="0" err="1">
                <a:latin typeface="+mj-ea"/>
              </a:rPr>
              <a:t>навчального</a:t>
            </a:r>
            <a:r>
              <a:rPr lang="ru-RU" sz="1800" b="1" dirty="0">
                <a:latin typeface="+mj-ea"/>
              </a:rPr>
              <a:t> року</a:t>
            </a:r>
            <a:r>
              <a:rPr lang="uk-UA" sz="1800" b="1" dirty="0">
                <a:latin typeface="+mj-ea"/>
              </a:rPr>
              <a:t> ЮФ</a:t>
            </a:r>
            <a:endParaRPr lang="ru-RU" sz="1800" b="1" dirty="0">
              <a:latin typeface="+mj-ea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" t="2406" r="76322" b="71285"/>
          <a:stretch/>
        </p:blipFill>
        <p:spPr>
          <a:xfrm>
            <a:off x="11467476" y="59960"/>
            <a:ext cx="568124" cy="7282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4" y="6650059"/>
            <a:ext cx="1000125" cy="200025"/>
          </a:xfrm>
          <a:prstGeom prst="rect">
            <a:avLst/>
          </a:prstGeom>
        </p:spPr>
      </p:pic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D09DA132-055A-4306-8EB1-7D2EF73BDA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8607703"/>
              </p:ext>
            </p:extLst>
          </p:nvPr>
        </p:nvGraphicFramePr>
        <p:xfrm>
          <a:off x="281828" y="1423987"/>
          <a:ext cx="7018804" cy="401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356D6529-F111-46C5-9FC4-4C663780CF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0113793"/>
              </p:ext>
            </p:extLst>
          </p:nvPr>
        </p:nvGraphicFramePr>
        <p:xfrm>
          <a:off x="7405407" y="1423987"/>
          <a:ext cx="450476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1337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185664" y="260650"/>
            <a:ext cx="7599990" cy="52751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sz="1800" b="1" dirty="0" err="1">
                <a:latin typeface="+mj-ea"/>
              </a:rPr>
              <a:t>Підсумки</a:t>
            </a:r>
            <a:r>
              <a:rPr lang="ru-RU" sz="1800" b="1" dirty="0">
                <a:latin typeface="+mj-ea"/>
              </a:rPr>
              <a:t> </a:t>
            </a:r>
            <a:r>
              <a:rPr lang="ru-RU" sz="1800" b="1" dirty="0" err="1">
                <a:latin typeface="+mj-ea"/>
              </a:rPr>
              <a:t>сесії</a:t>
            </a:r>
            <a:r>
              <a:rPr lang="ru-RU" sz="1800" b="1" dirty="0">
                <a:latin typeface="+mj-ea"/>
              </a:rPr>
              <a:t> за І семестр 202</a:t>
            </a:r>
            <a:r>
              <a:rPr lang="en-US" sz="1800" b="1" dirty="0">
                <a:latin typeface="+mj-ea"/>
              </a:rPr>
              <a:t>2</a:t>
            </a:r>
            <a:r>
              <a:rPr lang="ru-RU" sz="1800" b="1" dirty="0">
                <a:latin typeface="+mj-ea"/>
              </a:rPr>
              <a:t>/202</a:t>
            </a:r>
            <a:r>
              <a:rPr lang="en-US" sz="1800" b="1" dirty="0">
                <a:latin typeface="+mj-ea"/>
              </a:rPr>
              <a:t>3</a:t>
            </a:r>
            <a:r>
              <a:rPr lang="ru-RU" sz="1800" b="1" dirty="0">
                <a:latin typeface="+mj-ea"/>
              </a:rPr>
              <a:t> </a:t>
            </a:r>
            <a:r>
              <a:rPr lang="ru-RU" sz="1800" b="1" dirty="0" err="1">
                <a:latin typeface="+mj-ea"/>
              </a:rPr>
              <a:t>навчального</a:t>
            </a:r>
            <a:r>
              <a:rPr lang="ru-RU" sz="1800" b="1" dirty="0">
                <a:latin typeface="+mj-ea"/>
              </a:rPr>
              <a:t> року</a:t>
            </a:r>
            <a:r>
              <a:rPr lang="uk-UA" sz="1800" b="1" dirty="0">
                <a:latin typeface="+mj-ea"/>
              </a:rPr>
              <a:t> ФСН</a:t>
            </a:r>
            <a:endParaRPr lang="ru-RU" sz="1800" b="1" dirty="0">
              <a:latin typeface="+mj-ea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" t="2406" r="76322" b="71285"/>
          <a:stretch/>
        </p:blipFill>
        <p:spPr>
          <a:xfrm>
            <a:off x="11467476" y="59960"/>
            <a:ext cx="568124" cy="7282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4" y="6650059"/>
            <a:ext cx="1000125" cy="200025"/>
          </a:xfrm>
          <a:prstGeom prst="rect">
            <a:avLst/>
          </a:prstGeom>
        </p:spPr>
      </p:pic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7BB4F179-2C03-4837-AE09-72FCE66682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995512"/>
              </p:ext>
            </p:extLst>
          </p:nvPr>
        </p:nvGraphicFramePr>
        <p:xfrm>
          <a:off x="291353" y="1423987"/>
          <a:ext cx="7018804" cy="401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3C908423-7C50-444F-AC6C-8FF44DC85D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1473072"/>
              </p:ext>
            </p:extLst>
          </p:nvPr>
        </p:nvGraphicFramePr>
        <p:xfrm>
          <a:off x="7395882" y="1423987"/>
          <a:ext cx="450476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39131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185664" y="260650"/>
            <a:ext cx="7599990" cy="52751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sz="1800" b="1" dirty="0" err="1">
                <a:latin typeface="+mj-ea"/>
              </a:rPr>
              <a:t>Підсумки</a:t>
            </a:r>
            <a:r>
              <a:rPr lang="ru-RU" sz="1800" b="1" dirty="0">
                <a:latin typeface="+mj-ea"/>
              </a:rPr>
              <a:t> </a:t>
            </a:r>
            <a:r>
              <a:rPr lang="ru-RU" sz="1800" b="1" dirty="0" err="1">
                <a:latin typeface="+mj-ea"/>
              </a:rPr>
              <a:t>сесії</a:t>
            </a:r>
            <a:r>
              <a:rPr lang="ru-RU" sz="1800" b="1" dirty="0">
                <a:latin typeface="+mj-ea"/>
              </a:rPr>
              <a:t> за І семестр 202</a:t>
            </a:r>
            <a:r>
              <a:rPr lang="en-US" sz="1800" b="1" dirty="0">
                <a:latin typeface="+mj-ea"/>
              </a:rPr>
              <a:t>2</a:t>
            </a:r>
            <a:r>
              <a:rPr lang="ru-RU" sz="1800" b="1" dirty="0">
                <a:latin typeface="+mj-ea"/>
              </a:rPr>
              <a:t>/202</a:t>
            </a:r>
            <a:r>
              <a:rPr lang="en-US" sz="1800" b="1" dirty="0">
                <a:latin typeface="+mj-ea"/>
              </a:rPr>
              <a:t>3</a:t>
            </a:r>
            <a:r>
              <a:rPr lang="ru-RU" sz="1800" b="1" dirty="0">
                <a:latin typeface="+mj-ea"/>
              </a:rPr>
              <a:t> </a:t>
            </a:r>
            <a:r>
              <a:rPr lang="ru-RU" sz="1800" b="1" dirty="0" err="1">
                <a:latin typeface="+mj-ea"/>
              </a:rPr>
              <a:t>навчального</a:t>
            </a:r>
            <a:r>
              <a:rPr lang="ru-RU" sz="1800" b="1" dirty="0">
                <a:latin typeface="+mj-ea"/>
              </a:rPr>
              <a:t> року</a:t>
            </a: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" t="2406" r="76322" b="71285"/>
          <a:stretch/>
        </p:blipFill>
        <p:spPr>
          <a:xfrm>
            <a:off x="11467476" y="59960"/>
            <a:ext cx="568124" cy="7282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4" y="6650059"/>
            <a:ext cx="1000125" cy="200025"/>
          </a:xfrm>
          <a:prstGeom prst="rect">
            <a:avLst/>
          </a:prstGeom>
        </p:spPr>
      </p:pic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3EB1931A-66C0-4167-951E-7F9903BE1B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3065556"/>
              </p:ext>
            </p:extLst>
          </p:nvPr>
        </p:nvGraphicFramePr>
        <p:xfrm>
          <a:off x="519725" y="979866"/>
          <a:ext cx="11152550" cy="5818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1FE1CA5-4DAD-40EB-A964-6435D3114719}"/>
              </a:ext>
            </a:extLst>
          </p:cNvPr>
          <p:cNvSpPr txBox="1"/>
          <p:nvPr/>
        </p:nvSpPr>
        <p:spPr>
          <a:xfrm>
            <a:off x="519726" y="979866"/>
            <a:ext cx="66199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800" b="1" i="0" u="none" strike="noStrike" kern="1200" spc="0" baseline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r>
              <a:rPr lang="ru-RU" sz="1800" dirty="0" err="1">
                <a:solidFill>
                  <a:schemeClr val="tx1"/>
                </a:solidFill>
                <a:cs typeface="Aharoni" panose="02010803020104030203" pitchFamily="2" charset="-79"/>
              </a:rPr>
              <a:t>Аналіз</a:t>
            </a:r>
            <a:r>
              <a:rPr lang="ru-RU" sz="1800" dirty="0">
                <a:solidFill>
                  <a:schemeClr val="tx1"/>
                </a:solidFill>
                <a:cs typeface="Aharoni" panose="02010803020104030203" pitchFamily="2" charset="-79"/>
              </a:rPr>
              <a:t> </a:t>
            </a:r>
            <a:r>
              <a:rPr lang="ru-RU" sz="1800" dirty="0" err="1">
                <a:solidFill>
                  <a:schemeClr val="tx1"/>
                </a:solidFill>
                <a:cs typeface="Aharoni" panose="02010803020104030203" pitchFamily="2" charset="-79"/>
              </a:rPr>
              <a:t>екзаменаційної</a:t>
            </a:r>
            <a:r>
              <a:rPr lang="ru-RU" sz="1800" dirty="0">
                <a:solidFill>
                  <a:schemeClr val="tx1"/>
                </a:solidFill>
                <a:cs typeface="Aharoni" panose="02010803020104030203" pitchFamily="2" charset="-79"/>
              </a:rPr>
              <a:t> </a:t>
            </a:r>
            <a:r>
              <a:rPr lang="ru-RU" sz="1800" dirty="0" err="1">
                <a:solidFill>
                  <a:schemeClr val="tx1"/>
                </a:solidFill>
                <a:cs typeface="Aharoni" panose="02010803020104030203" pitchFamily="2" charset="-79"/>
              </a:rPr>
              <a:t>сесії</a:t>
            </a:r>
            <a:r>
              <a:rPr lang="ru-RU" sz="1800" dirty="0">
                <a:solidFill>
                  <a:schemeClr val="tx1"/>
                </a:solidFill>
                <a:cs typeface="Aharoni" panose="02010803020104030203" pitchFamily="2" charset="-79"/>
              </a:rPr>
              <a:t> по </a:t>
            </a:r>
            <a:r>
              <a:rPr lang="ru-RU" sz="1800" dirty="0" err="1">
                <a:solidFill>
                  <a:schemeClr val="tx1"/>
                </a:solidFill>
                <a:cs typeface="Aharoni" panose="02010803020104030203" pitchFamily="2" charset="-79"/>
              </a:rPr>
              <a:t>університету</a:t>
            </a:r>
            <a:r>
              <a:rPr lang="ru-RU" sz="1800" dirty="0">
                <a:solidFill>
                  <a:schemeClr val="tx1"/>
                </a:solidFill>
                <a:cs typeface="Aharoni" panose="02010803020104030203" pitchFamily="2" charset="-79"/>
              </a:rPr>
              <a:t>.  </a:t>
            </a:r>
            <a:r>
              <a:rPr lang="ru-RU" dirty="0" err="1">
                <a:solidFill>
                  <a:srgbClr val="FFFF00"/>
                </a:solidFill>
              </a:rPr>
              <a:t>Бакалаври</a:t>
            </a:r>
            <a:endParaRPr lang="ru-RU" sz="1800" u="sng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5070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Рисунок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4" y="6650059"/>
            <a:ext cx="1000125" cy="200025"/>
          </a:xfrm>
          <a:prstGeom prst="rect">
            <a:avLst/>
          </a:prstGeom>
        </p:spPr>
      </p:pic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DD99C493-1C43-4F03-B765-7B20FC3A67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634969"/>
              </p:ext>
            </p:extLst>
          </p:nvPr>
        </p:nvGraphicFramePr>
        <p:xfrm>
          <a:off x="508606" y="979866"/>
          <a:ext cx="11167552" cy="5859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185664" y="260650"/>
            <a:ext cx="7599990" cy="52751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sz="1800" b="1" dirty="0" err="1">
                <a:latin typeface="+mj-ea"/>
              </a:rPr>
              <a:t>Підсумки</a:t>
            </a:r>
            <a:r>
              <a:rPr lang="ru-RU" sz="1800" b="1" dirty="0">
                <a:latin typeface="+mj-ea"/>
              </a:rPr>
              <a:t> </a:t>
            </a:r>
            <a:r>
              <a:rPr lang="ru-RU" sz="1800" b="1" dirty="0" err="1">
                <a:latin typeface="+mj-ea"/>
              </a:rPr>
              <a:t>сесії</a:t>
            </a:r>
            <a:r>
              <a:rPr lang="ru-RU" sz="1800" b="1" dirty="0">
                <a:latin typeface="+mj-ea"/>
              </a:rPr>
              <a:t> за І семестр 202</a:t>
            </a:r>
            <a:r>
              <a:rPr lang="en-US" sz="1800" b="1" dirty="0">
                <a:latin typeface="+mj-ea"/>
              </a:rPr>
              <a:t>2</a:t>
            </a:r>
            <a:r>
              <a:rPr lang="ru-RU" sz="1800" b="1" dirty="0">
                <a:latin typeface="+mj-ea"/>
              </a:rPr>
              <a:t>/202</a:t>
            </a:r>
            <a:r>
              <a:rPr lang="en-US" sz="1800" b="1" dirty="0">
                <a:latin typeface="+mj-ea"/>
              </a:rPr>
              <a:t>3</a:t>
            </a:r>
            <a:r>
              <a:rPr lang="ru-RU" sz="1800" b="1" dirty="0">
                <a:latin typeface="+mj-ea"/>
              </a:rPr>
              <a:t> </a:t>
            </a:r>
            <a:r>
              <a:rPr lang="ru-RU" sz="1800" b="1" dirty="0" err="1">
                <a:latin typeface="+mj-ea"/>
              </a:rPr>
              <a:t>навчального</a:t>
            </a:r>
            <a:r>
              <a:rPr lang="ru-RU" sz="1800" b="1" dirty="0">
                <a:latin typeface="+mj-ea"/>
              </a:rPr>
              <a:t> року</a:t>
            </a: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" t="2406" r="76322" b="71285"/>
          <a:stretch/>
        </p:blipFill>
        <p:spPr>
          <a:xfrm>
            <a:off x="11467476" y="59960"/>
            <a:ext cx="568124" cy="7282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1FE1CA5-4DAD-40EB-A964-6435D3114719}"/>
              </a:ext>
            </a:extLst>
          </p:cNvPr>
          <p:cNvSpPr txBox="1"/>
          <p:nvPr/>
        </p:nvSpPr>
        <p:spPr>
          <a:xfrm>
            <a:off x="515842" y="979866"/>
            <a:ext cx="6411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800" b="1" i="0" u="none" strike="noStrike" kern="1200" spc="0" baseline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r>
              <a:rPr lang="ru-RU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Аналіз</a:t>
            </a: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екзаменаційної</a:t>
            </a: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сесії</a:t>
            </a: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 по </a:t>
            </a:r>
            <a:r>
              <a:rPr lang="ru-RU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університету</a:t>
            </a: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. </a:t>
            </a:r>
            <a:r>
              <a:rPr lang="ru-RU" sz="1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М</a:t>
            </a:r>
            <a:r>
              <a:rPr lang="ru-RU" b="1" dirty="0" err="1">
                <a:solidFill>
                  <a:srgbClr val="FFFF00"/>
                </a:solidFill>
              </a:rPr>
              <a:t>агістри</a:t>
            </a:r>
            <a:endParaRPr lang="ru-RU" sz="18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7793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185664" y="260650"/>
            <a:ext cx="7599990" cy="52751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sz="1800" b="1" dirty="0" err="1">
                <a:latin typeface="+mj-ea"/>
              </a:rPr>
              <a:t>Підсумки</a:t>
            </a:r>
            <a:r>
              <a:rPr lang="ru-RU" sz="1800" b="1" dirty="0">
                <a:latin typeface="+mj-ea"/>
              </a:rPr>
              <a:t> </a:t>
            </a:r>
            <a:r>
              <a:rPr lang="ru-RU" sz="1800" b="1" dirty="0" err="1">
                <a:latin typeface="+mj-ea"/>
              </a:rPr>
              <a:t>сесії</a:t>
            </a:r>
            <a:r>
              <a:rPr lang="ru-RU" sz="1800" b="1" dirty="0">
                <a:latin typeface="+mj-ea"/>
              </a:rPr>
              <a:t> за І семестр 202</a:t>
            </a:r>
            <a:r>
              <a:rPr lang="en-US" sz="1800" b="1" dirty="0">
                <a:latin typeface="+mj-ea"/>
              </a:rPr>
              <a:t>2</a:t>
            </a:r>
            <a:r>
              <a:rPr lang="ru-RU" sz="1800" b="1" dirty="0">
                <a:latin typeface="+mj-ea"/>
              </a:rPr>
              <a:t>/202</a:t>
            </a:r>
            <a:r>
              <a:rPr lang="en-US" sz="1800" b="1" dirty="0">
                <a:latin typeface="+mj-ea"/>
              </a:rPr>
              <a:t>3</a:t>
            </a:r>
            <a:r>
              <a:rPr lang="ru-RU" sz="1800" b="1" dirty="0">
                <a:latin typeface="+mj-ea"/>
              </a:rPr>
              <a:t> </a:t>
            </a:r>
            <a:r>
              <a:rPr lang="ru-RU" sz="1800" b="1" dirty="0" err="1">
                <a:latin typeface="+mj-ea"/>
              </a:rPr>
              <a:t>навчального</a:t>
            </a:r>
            <a:r>
              <a:rPr lang="ru-RU" sz="1800" b="1" dirty="0">
                <a:latin typeface="+mj-ea"/>
              </a:rPr>
              <a:t> року</a:t>
            </a: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" t="2406" r="76322" b="71285"/>
          <a:stretch/>
        </p:blipFill>
        <p:spPr>
          <a:xfrm>
            <a:off x="11467476" y="59960"/>
            <a:ext cx="568124" cy="7282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4" y="6650059"/>
            <a:ext cx="1000125" cy="200025"/>
          </a:xfrm>
          <a:prstGeom prst="rect">
            <a:avLst/>
          </a:prstGeom>
        </p:spPr>
      </p:pic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17DEC567-E9A6-490B-8FCA-C8EA9E6247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3118403"/>
              </p:ext>
            </p:extLst>
          </p:nvPr>
        </p:nvGraphicFramePr>
        <p:xfrm>
          <a:off x="1318012" y="1132395"/>
          <a:ext cx="9336125" cy="5313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50827B6-4FDF-49BD-8FC0-9CCC11291F7D}"/>
              </a:ext>
            </a:extLst>
          </p:cNvPr>
          <p:cNvSpPr txBox="1"/>
          <p:nvPr/>
        </p:nvSpPr>
        <p:spPr>
          <a:xfrm>
            <a:off x="5283732" y="788166"/>
            <a:ext cx="61837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ysClr val="windowText" lastClr="000000"/>
                </a:solidFill>
              </a:rPr>
              <a:t>бакалаври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559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185664" y="260650"/>
            <a:ext cx="7599990" cy="52751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sz="1800" b="1" dirty="0" err="1">
                <a:latin typeface="+mj-ea"/>
              </a:rPr>
              <a:t>Підсумки</a:t>
            </a:r>
            <a:r>
              <a:rPr lang="ru-RU" sz="1800" b="1" dirty="0">
                <a:latin typeface="+mj-ea"/>
              </a:rPr>
              <a:t> </a:t>
            </a:r>
            <a:r>
              <a:rPr lang="ru-RU" sz="1800" b="1" dirty="0" err="1">
                <a:latin typeface="+mj-ea"/>
              </a:rPr>
              <a:t>сесії</a:t>
            </a:r>
            <a:r>
              <a:rPr lang="ru-RU" sz="1800" b="1" dirty="0">
                <a:latin typeface="+mj-ea"/>
              </a:rPr>
              <a:t> за І семестр 202</a:t>
            </a:r>
            <a:r>
              <a:rPr lang="en-US" sz="1800" b="1" dirty="0">
                <a:latin typeface="+mj-ea"/>
              </a:rPr>
              <a:t>2</a:t>
            </a:r>
            <a:r>
              <a:rPr lang="ru-RU" sz="1800" b="1" dirty="0">
                <a:latin typeface="+mj-ea"/>
              </a:rPr>
              <a:t>/202</a:t>
            </a:r>
            <a:r>
              <a:rPr lang="en-US" sz="1800" b="1" dirty="0">
                <a:latin typeface="+mj-ea"/>
              </a:rPr>
              <a:t>3</a:t>
            </a:r>
            <a:r>
              <a:rPr lang="ru-RU" sz="1800" b="1" dirty="0">
                <a:latin typeface="+mj-ea"/>
              </a:rPr>
              <a:t> </a:t>
            </a:r>
            <a:r>
              <a:rPr lang="ru-RU" sz="1800" b="1" dirty="0" err="1">
                <a:latin typeface="+mj-ea"/>
              </a:rPr>
              <a:t>навчального</a:t>
            </a:r>
            <a:r>
              <a:rPr lang="ru-RU" sz="1800" b="1" dirty="0">
                <a:latin typeface="+mj-ea"/>
              </a:rPr>
              <a:t> року</a:t>
            </a: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" t="2406" r="76322" b="71285"/>
          <a:stretch/>
        </p:blipFill>
        <p:spPr>
          <a:xfrm>
            <a:off x="11467476" y="59960"/>
            <a:ext cx="568124" cy="7282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4" y="6650059"/>
            <a:ext cx="1000125" cy="200025"/>
          </a:xfrm>
          <a:prstGeom prst="rect">
            <a:avLst/>
          </a:prstGeom>
        </p:spPr>
      </p:pic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FFBAB6C0-5D95-4644-A104-7F093B9B63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6592415"/>
              </p:ext>
            </p:extLst>
          </p:nvPr>
        </p:nvGraphicFramePr>
        <p:xfrm>
          <a:off x="1343716" y="1156459"/>
          <a:ext cx="9336125" cy="5313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2D169DC-0BD8-4020-A261-1CEC3A630339}"/>
              </a:ext>
            </a:extLst>
          </p:cNvPr>
          <p:cNvSpPr txBox="1"/>
          <p:nvPr/>
        </p:nvSpPr>
        <p:spPr>
          <a:xfrm>
            <a:off x="5400964" y="787647"/>
            <a:ext cx="61837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ysClr val="windowText" lastClr="000000"/>
                </a:solidFill>
              </a:rPr>
              <a:t>магістри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349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185664" y="260650"/>
            <a:ext cx="7599990" cy="52751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sz="1800" b="1" dirty="0" err="1">
                <a:latin typeface="+mj-ea"/>
              </a:rPr>
              <a:t>Підсумки</a:t>
            </a:r>
            <a:r>
              <a:rPr lang="ru-RU" sz="1800" b="1" dirty="0">
                <a:latin typeface="+mj-ea"/>
              </a:rPr>
              <a:t> </a:t>
            </a:r>
            <a:r>
              <a:rPr lang="ru-RU" sz="1800" b="1" dirty="0" err="1">
                <a:latin typeface="+mj-ea"/>
              </a:rPr>
              <a:t>атестації</a:t>
            </a:r>
            <a:r>
              <a:rPr lang="ru-RU" sz="1800" b="1" dirty="0">
                <a:latin typeface="+mj-ea"/>
              </a:rPr>
              <a:t> </a:t>
            </a:r>
            <a:r>
              <a:rPr lang="uk-UA" sz="1800" b="1" dirty="0">
                <a:latin typeface="+mj-ea"/>
              </a:rPr>
              <a:t>магістрів</a:t>
            </a:r>
            <a:endParaRPr lang="ru-RU" sz="1800" b="1" dirty="0">
              <a:latin typeface="+mj-ea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" t="2406" r="76322" b="71285"/>
          <a:stretch/>
        </p:blipFill>
        <p:spPr>
          <a:xfrm>
            <a:off x="11467476" y="59960"/>
            <a:ext cx="568124" cy="7282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4" y="6650059"/>
            <a:ext cx="1000125" cy="200025"/>
          </a:xfrm>
          <a:prstGeom prst="rect">
            <a:avLst/>
          </a:prstGeo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286916405"/>
              </p:ext>
            </p:extLst>
          </p:nvPr>
        </p:nvGraphicFramePr>
        <p:xfrm>
          <a:off x="457200" y="719666"/>
          <a:ext cx="11180618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65006" y="887597"/>
            <a:ext cx="3519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Неатестовано</a:t>
            </a:r>
            <a:r>
              <a:rPr lang="uk-UA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23,2%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29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5" grpId="0" uiExpand="1">
        <p:bldSub>
          <a:bldChart bld="category"/>
        </p:bldSub>
      </p:bldGraphic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185664" y="260650"/>
            <a:ext cx="7599990" cy="52751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uk-UA" sz="1800" b="1" dirty="0">
                <a:latin typeface="+mj-ea"/>
              </a:rPr>
              <a:t>Підсумки сесії за І семестр 2022/2023 навчального року ФЕУ</a:t>
            </a: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" t="2406" r="76322" b="71285"/>
          <a:stretch/>
        </p:blipFill>
        <p:spPr>
          <a:xfrm>
            <a:off x="11467476" y="59960"/>
            <a:ext cx="568124" cy="7282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4" y="6650059"/>
            <a:ext cx="1000125" cy="200025"/>
          </a:xfrm>
          <a:prstGeom prst="rect">
            <a:avLst/>
          </a:prstGeom>
        </p:spPr>
      </p:pic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EF645506-F206-429E-A403-6133619B75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736493"/>
              </p:ext>
            </p:extLst>
          </p:nvPr>
        </p:nvGraphicFramePr>
        <p:xfrm>
          <a:off x="7530835" y="1419324"/>
          <a:ext cx="450476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D75E68AF-DEAF-4EA0-9FB4-86084C5E27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5815608"/>
              </p:ext>
            </p:extLst>
          </p:nvPr>
        </p:nvGraphicFramePr>
        <p:xfrm>
          <a:off x="378064" y="1419324"/>
          <a:ext cx="7018804" cy="401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37924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185664" y="260650"/>
            <a:ext cx="7599990" cy="52751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sz="1800" b="1" dirty="0" err="1">
                <a:latin typeface="+mj-ea"/>
              </a:rPr>
              <a:t>Підсумки</a:t>
            </a:r>
            <a:r>
              <a:rPr lang="ru-RU" sz="1800" b="1" dirty="0">
                <a:latin typeface="+mj-ea"/>
              </a:rPr>
              <a:t> </a:t>
            </a:r>
            <a:r>
              <a:rPr lang="ru-RU" sz="1800" b="1" dirty="0" err="1">
                <a:latin typeface="+mj-ea"/>
              </a:rPr>
              <a:t>атестації</a:t>
            </a:r>
            <a:r>
              <a:rPr lang="ru-RU" sz="1800" b="1" dirty="0">
                <a:latin typeface="+mj-ea"/>
              </a:rPr>
              <a:t> </a:t>
            </a:r>
            <a:r>
              <a:rPr lang="uk-UA" sz="1800" b="1" dirty="0">
                <a:latin typeface="+mj-ea"/>
              </a:rPr>
              <a:t>магістрів</a:t>
            </a:r>
            <a:endParaRPr lang="ru-RU" sz="1800" b="1" dirty="0">
              <a:latin typeface="+mj-ea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" t="2406" r="76322" b="71285"/>
          <a:stretch/>
        </p:blipFill>
        <p:spPr>
          <a:xfrm>
            <a:off x="11467476" y="59960"/>
            <a:ext cx="568124" cy="7282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4" y="6650059"/>
            <a:ext cx="1000125" cy="200025"/>
          </a:xfrm>
          <a:prstGeom prst="rect">
            <a:avLst/>
          </a:prstGeo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801051512"/>
              </p:ext>
            </p:extLst>
          </p:nvPr>
        </p:nvGraphicFramePr>
        <p:xfrm>
          <a:off x="457200" y="719666"/>
          <a:ext cx="11180618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9329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5" grpId="0" uiExpand="1">
        <p:bldSub>
          <a:bldChart bld="category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185663" y="260650"/>
            <a:ext cx="7482087" cy="527516"/>
          </a:xfrm>
        </p:spPr>
        <p:txBody>
          <a:bodyPr>
            <a:noAutofit/>
          </a:bodyPr>
          <a:lstStyle/>
          <a:p>
            <a:r>
              <a:rPr lang="ru-RU" sz="1800" b="1" dirty="0" err="1">
                <a:latin typeface="+mj-ea"/>
              </a:rPr>
              <a:t>Підсумки</a:t>
            </a:r>
            <a:r>
              <a:rPr lang="ru-RU" sz="1800" b="1" dirty="0">
                <a:latin typeface="+mj-ea"/>
              </a:rPr>
              <a:t> </a:t>
            </a:r>
            <a:r>
              <a:rPr lang="ru-RU" sz="1800" b="1" dirty="0" err="1">
                <a:latin typeface="+mj-ea"/>
              </a:rPr>
              <a:t>сесії</a:t>
            </a:r>
            <a:r>
              <a:rPr lang="ru-RU" sz="1800" b="1" dirty="0">
                <a:latin typeface="+mj-ea"/>
              </a:rPr>
              <a:t> за І семестр 2022/2023 </a:t>
            </a:r>
            <a:r>
              <a:rPr lang="ru-RU" sz="1800" b="1" dirty="0" err="1">
                <a:latin typeface="+mj-ea"/>
              </a:rPr>
              <a:t>навчального</a:t>
            </a:r>
            <a:r>
              <a:rPr lang="ru-RU" sz="1800" b="1" dirty="0">
                <a:latin typeface="+mj-ea"/>
              </a:rPr>
              <a:t> року</a:t>
            </a:r>
            <a:endParaRPr lang="uk-UA" altLang="zh-CN" sz="1200" b="1" dirty="0">
              <a:solidFill>
                <a:srgbClr val="C00000"/>
              </a:solidFill>
            </a:endParaRPr>
          </a:p>
        </p:txBody>
      </p:sp>
      <p:sp>
        <p:nvSpPr>
          <p:cNvPr id="50" name="Rectangle 4"/>
          <p:cNvSpPr txBox="1">
            <a:spLocks noChangeArrowheads="1"/>
          </p:cNvSpPr>
          <p:nvPr/>
        </p:nvSpPr>
        <p:spPr bwMode="auto">
          <a:xfrm>
            <a:off x="1518301" y="7040556"/>
            <a:ext cx="9149699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08" tIns="25704" rIns="51408" bIns="25704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矩形 6"/>
          <p:cNvSpPr/>
          <p:nvPr/>
        </p:nvSpPr>
        <p:spPr>
          <a:xfrm>
            <a:off x="5179125" y="2371600"/>
            <a:ext cx="192834" cy="37818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2" name="矩形 7"/>
          <p:cNvSpPr/>
          <p:nvPr/>
        </p:nvSpPr>
        <p:spPr>
          <a:xfrm>
            <a:off x="5179126" y="2371600"/>
            <a:ext cx="1478393" cy="18535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3" name="矩形 8"/>
          <p:cNvSpPr/>
          <p:nvPr/>
        </p:nvSpPr>
        <p:spPr>
          <a:xfrm rot="5400000">
            <a:off x="5872059" y="3092780"/>
            <a:ext cx="1627712" cy="18535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4" name="矩形 9"/>
          <p:cNvSpPr/>
          <p:nvPr/>
        </p:nvSpPr>
        <p:spPr>
          <a:xfrm flipV="1">
            <a:off x="5179125" y="3621127"/>
            <a:ext cx="192834" cy="2571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5" name="矩形 10"/>
          <p:cNvSpPr/>
          <p:nvPr/>
        </p:nvSpPr>
        <p:spPr>
          <a:xfrm flipV="1">
            <a:off x="5179126" y="3813962"/>
            <a:ext cx="1478393" cy="18535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6" name="TextBox 55"/>
          <p:cNvSpPr txBox="1"/>
          <p:nvPr/>
        </p:nvSpPr>
        <p:spPr>
          <a:xfrm>
            <a:off x="2838450" y="2737684"/>
            <a:ext cx="375479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defTabSz="685800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>
                    <a:lumMod val="75000"/>
                    <a:lumOff val="25000"/>
                  </a:schemeClr>
                </a:solidFill>
                <a:latin typeface="Agency FB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r>
              <a:rPr lang="uk-UA" altLang="zh-CN" sz="3600" dirty="0">
                <a:solidFill>
                  <a:srgbClr val="0070C0"/>
                </a:solidFill>
                <a:latin typeface="+mj-ea"/>
                <a:ea typeface="+mj-ea"/>
              </a:rPr>
              <a:t>Дякуємо за увагу</a:t>
            </a:r>
            <a:endParaRPr lang="zh-CN" altLang="en-US" sz="3600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356938" y="3279582"/>
            <a:ext cx="66684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defTabSz="685800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>
                    <a:lumMod val="75000"/>
                    <a:lumOff val="25000"/>
                  </a:schemeClr>
                </a:solidFill>
                <a:latin typeface="Agency FB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r>
              <a:rPr lang="en-US" altLang="zh-CN" sz="1500" dirty="0">
                <a:solidFill>
                  <a:schemeClr val="tx1"/>
                </a:solidFill>
                <a:latin typeface="+mj-ea"/>
                <a:ea typeface="+mj-ea"/>
              </a:rPr>
              <a:t>THANK YOU</a:t>
            </a:r>
            <a:endParaRPr lang="zh-CN" altLang="en-US" sz="15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58" name="Рисунок 5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" t="2406" r="76322" b="71285"/>
          <a:stretch/>
        </p:blipFill>
        <p:spPr>
          <a:xfrm>
            <a:off x="11467476" y="59960"/>
            <a:ext cx="568124" cy="7282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4" y="6650059"/>
            <a:ext cx="1000125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581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650"/>
                            </p:stCondLst>
                            <p:childTnLst>
                              <p:par>
                                <p:cTn id="3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0" grpId="0"/>
      <p:bldP spid="51" grpId="0" animBg="1"/>
      <p:bldP spid="52" grpId="0" animBg="1"/>
      <p:bldP spid="53" grpId="0" animBg="1"/>
      <p:bldP spid="54" grpId="0" animBg="1"/>
      <p:bldP spid="55" grpId="0" animBg="1"/>
      <p:bldP spid="56" grpId="0"/>
      <p:bldP spid="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185664" y="260650"/>
            <a:ext cx="7599990" cy="52751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sz="1800" b="1" dirty="0" err="1">
                <a:latin typeface="+mj-ea"/>
              </a:rPr>
              <a:t>Підсумки</a:t>
            </a:r>
            <a:r>
              <a:rPr lang="ru-RU" sz="1800" b="1" dirty="0">
                <a:latin typeface="+mj-ea"/>
              </a:rPr>
              <a:t> </a:t>
            </a:r>
            <a:r>
              <a:rPr lang="ru-RU" sz="1800" b="1" dirty="0" err="1">
                <a:latin typeface="+mj-ea"/>
              </a:rPr>
              <a:t>сесії</a:t>
            </a:r>
            <a:r>
              <a:rPr lang="ru-RU" sz="1800" b="1" dirty="0">
                <a:latin typeface="+mj-ea"/>
              </a:rPr>
              <a:t> за І семестр 202</a:t>
            </a:r>
            <a:r>
              <a:rPr lang="en-US" sz="1800" b="1" dirty="0">
                <a:latin typeface="+mj-ea"/>
              </a:rPr>
              <a:t>2</a:t>
            </a:r>
            <a:r>
              <a:rPr lang="ru-RU" sz="1800" b="1" dirty="0">
                <a:latin typeface="+mj-ea"/>
              </a:rPr>
              <a:t>/202</a:t>
            </a:r>
            <a:r>
              <a:rPr lang="en-US" sz="1800" b="1" dirty="0">
                <a:latin typeface="+mj-ea"/>
              </a:rPr>
              <a:t>3</a:t>
            </a:r>
            <a:r>
              <a:rPr lang="ru-RU" sz="1800" b="1" dirty="0">
                <a:latin typeface="+mj-ea"/>
              </a:rPr>
              <a:t> </a:t>
            </a:r>
            <a:r>
              <a:rPr lang="ru-RU" sz="1800" b="1" dirty="0" err="1">
                <a:latin typeface="+mj-ea"/>
              </a:rPr>
              <a:t>навчального</a:t>
            </a:r>
            <a:r>
              <a:rPr lang="ru-RU" sz="1800" b="1" dirty="0">
                <a:latin typeface="+mj-ea"/>
              </a:rPr>
              <a:t> року</a:t>
            </a:r>
            <a:r>
              <a:rPr lang="uk-UA" sz="1800" b="1" dirty="0">
                <a:latin typeface="+mj-ea"/>
              </a:rPr>
              <a:t> ГФ</a:t>
            </a:r>
            <a:endParaRPr lang="ru-RU" sz="1800" b="1" dirty="0">
              <a:latin typeface="+mj-ea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" t="2406" r="76322" b="71285"/>
          <a:stretch/>
        </p:blipFill>
        <p:spPr>
          <a:xfrm>
            <a:off x="11467476" y="59960"/>
            <a:ext cx="568124" cy="7282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4" y="6650059"/>
            <a:ext cx="1000125" cy="200025"/>
          </a:xfrm>
          <a:prstGeom prst="rect">
            <a:avLst/>
          </a:prstGeom>
        </p:spPr>
      </p:pic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123950B6-37E2-4B4A-9FCD-8D475034CD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6305760"/>
              </p:ext>
            </p:extLst>
          </p:nvPr>
        </p:nvGraphicFramePr>
        <p:xfrm>
          <a:off x="342155" y="1313151"/>
          <a:ext cx="7018804" cy="401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639F7056-61CC-4FC9-A8CD-2FF156757B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2900583"/>
              </p:ext>
            </p:extLst>
          </p:nvPr>
        </p:nvGraphicFramePr>
        <p:xfrm>
          <a:off x="7489188" y="1313151"/>
          <a:ext cx="453614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70884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185664" y="260650"/>
            <a:ext cx="7599990" cy="52751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sz="1800" b="1" dirty="0" err="1">
                <a:latin typeface="+mj-ea"/>
              </a:rPr>
              <a:t>Підсумки</a:t>
            </a:r>
            <a:r>
              <a:rPr lang="ru-RU" sz="1800" b="1" dirty="0">
                <a:latin typeface="+mj-ea"/>
              </a:rPr>
              <a:t> </a:t>
            </a:r>
            <a:r>
              <a:rPr lang="ru-RU" sz="1800" b="1" dirty="0" err="1">
                <a:latin typeface="+mj-ea"/>
              </a:rPr>
              <a:t>сесії</a:t>
            </a:r>
            <a:r>
              <a:rPr lang="ru-RU" sz="1800" b="1" dirty="0">
                <a:latin typeface="+mj-ea"/>
              </a:rPr>
              <a:t> за І семестр 202</a:t>
            </a:r>
            <a:r>
              <a:rPr lang="en-US" sz="1800" b="1" dirty="0">
                <a:latin typeface="+mj-ea"/>
              </a:rPr>
              <a:t>2</a:t>
            </a:r>
            <a:r>
              <a:rPr lang="ru-RU" sz="1800" b="1" dirty="0">
                <a:latin typeface="+mj-ea"/>
              </a:rPr>
              <a:t>/202</a:t>
            </a:r>
            <a:r>
              <a:rPr lang="en-US" sz="1800" b="1" dirty="0">
                <a:latin typeface="+mj-ea"/>
              </a:rPr>
              <a:t>3</a:t>
            </a:r>
            <a:r>
              <a:rPr lang="ru-RU" sz="1800" b="1" dirty="0">
                <a:latin typeface="+mj-ea"/>
              </a:rPr>
              <a:t> </a:t>
            </a:r>
            <a:r>
              <a:rPr lang="ru-RU" sz="1800" b="1" dirty="0" err="1">
                <a:latin typeface="+mj-ea"/>
              </a:rPr>
              <a:t>навчального</a:t>
            </a:r>
            <a:r>
              <a:rPr lang="ru-RU" sz="1800" b="1" dirty="0">
                <a:latin typeface="+mj-ea"/>
              </a:rPr>
              <a:t> року</a:t>
            </a:r>
            <a:r>
              <a:rPr lang="uk-UA" sz="1800" b="1" dirty="0">
                <a:latin typeface="+mj-ea"/>
              </a:rPr>
              <a:t> ФКНТ</a:t>
            </a:r>
            <a:endParaRPr lang="ru-RU" sz="1800" b="1" dirty="0">
              <a:latin typeface="+mj-ea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" t="2406" r="76322" b="71285"/>
          <a:stretch/>
        </p:blipFill>
        <p:spPr>
          <a:xfrm>
            <a:off x="11467476" y="59960"/>
            <a:ext cx="568124" cy="7282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4" y="6650059"/>
            <a:ext cx="1000125" cy="200025"/>
          </a:xfrm>
          <a:prstGeom prst="rect">
            <a:avLst/>
          </a:prstGeom>
        </p:spPr>
      </p:pic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A365ECD8-0F3E-4867-92D4-94D4077A1E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3984636"/>
              </p:ext>
            </p:extLst>
          </p:nvPr>
        </p:nvGraphicFramePr>
        <p:xfrm>
          <a:off x="291353" y="1423987"/>
          <a:ext cx="7018804" cy="401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0384B061-FA32-4527-92A8-1CD137962A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73126"/>
              </p:ext>
            </p:extLst>
          </p:nvPr>
        </p:nvGraphicFramePr>
        <p:xfrm>
          <a:off x="7395882" y="1423987"/>
          <a:ext cx="450476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08009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185664" y="260650"/>
            <a:ext cx="7599990" cy="52751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sz="1800" b="1" dirty="0" err="1">
                <a:latin typeface="+mj-ea"/>
              </a:rPr>
              <a:t>Підсумки</a:t>
            </a:r>
            <a:r>
              <a:rPr lang="ru-RU" sz="1800" b="1" dirty="0">
                <a:latin typeface="+mj-ea"/>
              </a:rPr>
              <a:t> </a:t>
            </a:r>
            <a:r>
              <a:rPr lang="ru-RU" sz="1800" b="1" dirty="0" err="1">
                <a:latin typeface="+mj-ea"/>
              </a:rPr>
              <a:t>сесії</a:t>
            </a:r>
            <a:r>
              <a:rPr lang="ru-RU" sz="1800" b="1" dirty="0">
                <a:latin typeface="+mj-ea"/>
              </a:rPr>
              <a:t> за І семестр 202</a:t>
            </a:r>
            <a:r>
              <a:rPr lang="en-US" sz="1800" b="1" dirty="0">
                <a:latin typeface="+mj-ea"/>
              </a:rPr>
              <a:t>2</a:t>
            </a:r>
            <a:r>
              <a:rPr lang="ru-RU" sz="1800" b="1" dirty="0">
                <a:latin typeface="+mj-ea"/>
              </a:rPr>
              <a:t>/202</a:t>
            </a:r>
            <a:r>
              <a:rPr lang="en-US" sz="1800" b="1" dirty="0">
                <a:latin typeface="+mj-ea"/>
              </a:rPr>
              <a:t>3</a:t>
            </a:r>
            <a:r>
              <a:rPr lang="ru-RU" sz="1800" b="1" dirty="0">
                <a:latin typeface="+mj-ea"/>
              </a:rPr>
              <a:t> </a:t>
            </a:r>
            <a:r>
              <a:rPr lang="ru-RU" sz="1800" b="1" dirty="0" err="1">
                <a:latin typeface="+mj-ea"/>
              </a:rPr>
              <a:t>навчального</a:t>
            </a:r>
            <a:r>
              <a:rPr lang="ru-RU" sz="1800" b="1" dirty="0">
                <a:latin typeface="+mj-ea"/>
              </a:rPr>
              <a:t> року</a:t>
            </a:r>
            <a:r>
              <a:rPr lang="uk-UA" sz="1800" b="1" dirty="0">
                <a:latin typeface="+mj-ea"/>
              </a:rPr>
              <a:t> ФРЕТ</a:t>
            </a:r>
            <a:endParaRPr lang="ru-RU" sz="1800" b="1" dirty="0">
              <a:latin typeface="+mj-ea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" t="2406" r="76322" b="71285"/>
          <a:stretch/>
        </p:blipFill>
        <p:spPr>
          <a:xfrm>
            <a:off x="11467476" y="59960"/>
            <a:ext cx="568124" cy="7282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4" y="6650059"/>
            <a:ext cx="1000125" cy="200025"/>
          </a:xfrm>
          <a:prstGeom prst="rect">
            <a:avLst/>
          </a:prstGeom>
        </p:spPr>
      </p:pic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D549A893-9843-43DE-874D-CAD7660C8A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2832780"/>
              </p:ext>
            </p:extLst>
          </p:nvPr>
        </p:nvGraphicFramePr>
        <p:xfrm>
          <a:off x="291353" y="1423987"/>
          <a:ext cx="7018804" cy="401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2695AC37-2E88-4318-8635-492512CCDB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5425013"/>
              </p:ext>
            </p:extLst>
          </p:nvPr>
        </p:nvGraphicFramePr>
        <p:xfrm>
          <a:off x="7395882" y="1423987"/>
          <a:ext cx="450476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58490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185664" y="260650"/>
            <a:ext cx="7599990" cy="52751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sz="1800" b="1" dirty="0" err="1">
                <a:latin typeface="+mj-ea"/>
              </a:rPr>
              <a:t>Підсумки</a:t>
            </a:r>
            <a:r>
              <a:rPr lang="ru-RU" sz="1800" b="1" dirty="0">
                <a:latin typeface="+mj-ea"/>
              </a:rPr>
              <a:t> </a:t>
            </a:r>
            <a:r>
              <a:rPr lang="ru-RU" sz="1800" b="1" dirty="0" err="1">
                <a:latin typeface="+mj-ea"/>
              </a:rPr>
              <a:t>сесії</a:t>
            </a:r>
            <a:r>
              <a:rPr lang="ru-RU" sz="1800" b="1" dirty="0">
                <a:latin typeface="+mj-ea"/>
              </a:rPr>
              <a:t> за І семестр 202</a:t>
            </a:r>
            <a:r>
              <a:rPr lang="en-US" sz="1800" b="1" dirty="0">
                <a:latin typeface="+mj-ea"/>
              </a:rPr>
              <a:t>2</a:t>
            </a:r>
            <a:r>
              <a:rPr lang="ru-RU" sz="1800" b="1" dirty="0">
                <a:latin typeface="+mj-ea"/>
              </a:rPr>
              <a:t>/202</a:t>
            </a:r>
            <a:r>
              <a:rPr lang="en-US" sz="1800" b="1" dirty="0">
                <a:latin typeface="+mj-ea"/>
              </a:rPr>
              <a:t>3</a:t>
            </a:r>
            <a:r>
              <a:rPr lang="ru-RU" sz="1800" b="1" dirty="0">
                <a:latin typeface="+mj-ea"/>
              </a:rPr>
              <a:t> </a:t>
            </a:r>
            <a:r>
              <a:rPr lang="ru-RU" sz="1800" b="1" dirty="0" err="1">
                <a:latin typeface="+mj-ea"/>
              </a:rPr>
              <a:t>навчального</a:t>
            </a:r>
            <a:r>
              <a:rPr lang="ru-RU" sz="1800" b="1" dirty="0">
                <a:latin typeface="+mj-ea"/>
              </a:rPr>
              <a:t> року</a:t>
            </a:r>
            <a:r>
              <a:rPr lang="uk-UA" sz="1800" b="1" dirty="0">
                <a:latin typeface="+mj-ea"/>
              </a:rPr>
              <a:t> ЕТФ</a:t>
            </a:r>
            <a:endParaRPr lang="ru-RU" sz="1800" b="1" dirty="0">
              <a:latin typeface="+mj-ea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" t="2406" r="76322" b="71285"/>
          <a:stretch/>
        </p:blipFill>
        <p:spPr>
          <a:xfrm>
            <a:off x="11467476" y="59960"/>
            <a:ext cx="568124" cy="7282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4" y="6650059"/>
            <a:ext cx="1000125" cy="200025"/>
          </a:xfrm>
          <a:prstGeom prst="rect">
            <a:avLst/>
          </a:prstGeom>
        </p:spPr>
      </p:pic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27F3AE1C-70F0-4E06-B949-C0F1E17D61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4654632"/>
              </p:ext>
            </p:extLst>
          </p:nvPr>
        </p:nvGraphicFramePr>
        <p:xfrm>
          <a:off x="291353" y="1423987"/>
          <a:ext cx="7018804" cy="401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EF21F097-90FE-4149-BCC8-5B2F5F1BBC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0209547"/>
              </p:ext>
            </p:extLst>
          </p:nvPr>
        </p:nvGraphicFramePr>
        <p:xfrm>
          <a:off x="7395882" y="1423987"/>
          <a:ext cx="450476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87670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185664" y="260650"/>
            <a:ext cx="7599990" cy="52751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sz="1800" b="1" dirty="0" err="1">
                <a:latin typeface="+mj-ea"/>
              </a:rPr>
              <a:t>Підсумки</a:t>
            </a:r>
            <a:r>
              <a:rPr lang="ru-RU" sz="1800" b="1" dirty="0">
                <a:latin typeface="+mj-ea"/>
              </a:rPr>
              <a:t> </a:t>
            </a:r>
            <a:r>
              <a:rPr lang="ru-RU" sz="1800" b="1" dirty="0" err="1">
                <a:latin typeface="+mj-ea"/>
              </a:rPr>
              <a:t>сесії</a:t>
            </a:r>
            <a:r>
              <a:rPr lang="ru-RU" sz="1800" b="1" dirty="0">
                <a:latin typeface="+mj-ea"/>
              </a:rPr>
              <a:t> за І семестр 202</a:t>
            </a:r>
            <a:r>
              <a:rPr lang="en-US" sz="1800" b="1" dirty="0">
                <a:latin typeface="+mj-ea"/>
              </a:rPr>
              <a:t>2</a:t>
            </a:r>
            <a:r>
              <a:rPr lang="ru-RU" sz="1800" b="1" dirty="0">
                <a:latin typeface="+mj-ea"/>
              </a:rPr>
              <a:t>/202</a:t>
            </a:r>
            <a:r>
              <a:rPr lang="en-US" sz="1800" b="1" dirty="0">
                <a:latin typeface="+mj-ea"/>
              </a:rPr>
              <a:t>3</a:t>
            </a:r>
            <a:r>
              <a:rPr lang="ru-RU" sz="1800" b="1" dirty="0">
                <a:latin typeface="+mj-ea"/>
              </a:rPr>
              <a:t> </a:t>
            </a:r>
            <a:r>
              <a:rPr lang="ru-RU" sz="1800" b="1" dirty="0" err="1">
                <a:latin typeface="+mj-ea"/>
              </a:rPr>
              <a:t>навчального</a:t>
            </a:r>
            <a:r>
              <a:rPr lang="ru-RU" sz="1800" b="1" dirty="0">
                <a:latin typeface="+mj-ea"/>
              </a:rPr>
              <a:t> року</a:t>
            </a:r>
            <a:r>
              <a:rPr lang="uk-UA" sz="1800" b="1" dirty="0">
                <a:latin typeface="+mj-ea"/>
              </a:rPr>
              <a:t> ФБАД</a:t>
            </a:r>
            <a:endParaRPr lang="ru-RU" sz="1800" b="1" dirty="0">
              <a:latin typeface="+mj-ea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" t="2406" r="76322" b="71285"/>
          <a:stretch/>
        </p:blipFill>
        <p:spPr>
          <a:xfrm>
            <a:off x="11467476" y="59960"/>
            <a:ext cx="568124" cy="7282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4" y="6650059"/>
            <a:ext cx="1000125" cy="200025"/>
          </a:xfrm>
          <a:prstGeom prst="rect">
            <a:avLst/>
          </a:prstGeom>
        </p:spPr>
      </p:pic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22C0BD01-1025-42CE-8E90-CD7E547F09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3914357"/>
              </p:ext>
            </p:extLst>
          </p:nvPr>
        </p:nvGraphicFramePr>
        <p:xfrm>
          <a:off x="291353" y="1423987"/>
          <a:ext cx="7018804" cy="401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26C94FB7-8E44-48BD-8CB1-EDDA8340D9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5365382"/>
              </p:ext>
            </p:extLst>
          </p:nvPr>
        </p:nvGraphicFramePr>
        <p:xfrm>
          <a:off x="7395882" y="1423987"/>
          <a:ext cx="450476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8993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185664" y="260650"/>
            <a:ext cx="7599990" cy="52751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sz="1800" b="1" dirty="0" err="1">
                <a:latin typeface="+mj-ea"/>
              </a:rPr>
              <a:t>Підсумки</a:t>
            </a:r>
            <a:r>
              <a:rPr lang="ru-RU" sz="1800" b="1" dirty="0">
                <a:latin typeface="+mj-ea"/>
              </a:rPr>
              <a:t> </a:t>
            </a:r>
            <a:r>
              <a:rPr lang="ru-RU" sz="1800" b="1" dirty="0" err="1">
                <a:latin typeface="+mj-ea"/>
              </a:rPr>
              <a:t>сесії</a:t>
            </a:r>
            <a:r>
              <a:rPr lang="ru-RU" sz="1800" b="1" dirty="0">
                <a:latin typeface="+mj-ea"/>
              </a:rPr>
              <a:t> за І семестр 202</a:t>
            </a:r>
            <a:r>
              <a:rPr lang="en-US" sz="1800" b="1" dirty="0">
                <a:latin typeface="+mj-ea"/>
              </a:rPr>
              <a:t>2</a:t>
            </a:r>
            <a:r>
              <a:rPr lang="ru-RU" sz="1800" b="1" dirty="0">
                <a:latin typeface="+mj-ea"/>
              </a:rPr>
              <a:t>/202</a:t>
            </a:r>
            <a:r>
              <a:rPr lang="en-US" sz="1800" b="1" dirty="0">
                <a:latin typeface="+mj-ea"/>
              </a:rPr>
              <a:t>3</a:t>
            </a:r>
            <a:r>
              <a:rPr lang="ru-RU" sz="1800" b="1" dirty="0">
                <a:latin typeface="+mj-ea"/>
              </a:rPr>
              <a:t> </a:t>
            </a:r>
            <a:r>
              <a:rPr lang="ru-RU" sz="1800" b="1" dirty="0" err="1">
                <a:latin typeface="+mj-ea"/>
              </a:rPr>
              <a:t>навчального</a:t>
            </a:r>
            <a:r>
              <a:rPr lang="ru-RU" sz="1800" b="1" dirty="0">
                <a:latin typeface="+mj-ea"/>
              </a:rPr>
              <a:t> року</a:t>
            </a:r>
            <a:r>
              <a:rPr lang="uk-UA" sz="1800" b="1" dirty="0">
                <a:latin typeface="+mj-ea"/>
              </a:rPr>
              <a:t> ТФ</a:t>
            </a:r>
            <a:endParaRPr lang="ru-RU" sz="1800" b="1" dirty="0">
              <a:latin typeface="+mj-ea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" t="2406" r="76322" b="71285"/>
          <a:stretch/>
        </p:blipFill>
        <p:spPr>
          <a:xfrm>
            <a:off x="11467476" y="59960"/>
            <a:ext cx="568124" cy="7282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4" y="6650059"/>
            <a:ext cx="1000125" cy="200025"/>
          </a:xfrm>
          <a:prstGeom prst="rect">
            <a:avLst/>
          </a:prstGeom>
        </p:spPr>
      </p:pic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30DE7D41-7F39-4572-AE6E-C2AF0D5CC3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6473669"/>
              </p:ext>
            </p:extLst>
          </p:nvPr>
        </p:nvGraphicFramePr>
        <p:xfrm>
          <a:off x="291353" y="1423987"/>
          <a:ext cx="7018804" cy="401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1730070C-4CD5-4854-B0A9-FFBD085B03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8017597"/>
              </p:ext>
            </p:extLst>
          </p:nvPr>
        </p:nvGraphicFramePr>
        <p:xfrm>
          <a:off x="7395882" y="1423987"/>
          <a:ext cx="450476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8346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185664" y="260650"/>
            <a:ext cx="7599990" cy="52751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sz="1800" b="1" dirty="0" err="1">
                <a:latin typeface="+mj-ea"/>
              </a:rPr>
              <a:t>Підсумки</a:t>
            </a:r>
            <a:r>
              <a:rPr lang="ru-RU" sz="1800" b="1" dirty="0">
                <a:latin typeface="+mj-ea"/>
              </a:rPr>
              <a:t> </a:t>
            </a:r>
            <a:r>
              <a:rPr lang="ru-RU" sz="1800" b="1" dirty="0" err="1">
                <a:latin typeface="+mj-ea"/>
              </a:rPr>
              <a:t>сесії</a:t>
            </a:r>
            <a:r>
              <a:rPr lang="ru-RU" sz="1800" b="1" dirty="0">
                <a:latin typeface="+mj-ea"/>
              </a:rPr>
              <a:t> за І семестр 202</a:t>
            </a:r>
            <a:r>
              <a:rPr lang="en-US" sz="1800" b="1" dirty="0">
                <a:latin typeface="+mj-ea"/>
              </a:rPr>
              <a:t>2</a:t>
            </a:r>
            <a:r>
              <a:rPr lang="ru-RU" sz="1800" b="1" dirty="0">
                <a:latin typeface="+mj-ea"/>
              </a:rPr>
              <a:t>/202</a:t>
            </a:r>
            <a:r>
              <a:rPr lang="en-US" sz="1800" b="1" dirty="0">
                <a:latin typeface="+mj-ea"/>
              </a:rPr>
              <a:t>3</a:t>
            </a:r>
            <a:r>
              <a:rPr lang="ru-RU" sz="1800" b="1" dirty="0">
                <a:latin typeface="+mj-ea"/>
              </a:rPr>
              <a:t> </a:t>
            </a:r>
            <a:r>
              <a:rPr lang="ru-RU" sz="1800" b="1" dirty="0" err="1">
                <a:latin typeface="+mj-ea"/>
              </a:rPr>
              <a:t>навчального</a:t>
            </a:r>
            <a:r>
              <a:rPr lang="ru-RU" sz="1800" b="1" dirty="0">
                <a:latin typeface="+mj-ea"/>
              </a:rPr>
              <a:t> року</a:t>
            </a:r>
            <a:r>
              <a:rPr lang="uk-UA" sz="1800" b="1" dirty="0">
                <a:latin typeface="+mj-ea"/>
              </a:rPr>
              <a:t> ІФФ</a:t>
            </a:r>
            <a:endParaRPr lang="ru-RU" sz="1800" b="1" dirty="0">
              <a:latin typeface="+mj-ea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" t="2406" r="76322" b="71285"/>
          <a:stretch/>
        </p:blipFill>
        <p:spPr>
          <a:xfrm>
            <a:off x="11467476" y="59960"/>
            <a:ext cx="568124" cy="7282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4" y="6650059"/>
            <a:ext cx="1000125" cy="200025"/>
          </a:xfrm>
          <a:prstGeom prst="rect">
            <a:avLst/>
          </a:prstGeom>
        </p:spPr>
      </p:pic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A4E81154-6E8D-421D-8F31-F85FDD2693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4811601"/>
              </p:ext>
            </p:extLst>
          </p:nvPr>
        </p:nvGraphicFramePr>
        <p:xfrm>
          <a:off x="291353" y="1423987"/>
          <a:ext cx="7018804" cy="401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26D4E772-9A90-4289-BF1B-FE60F0D4A2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8249465"/>
              </p:ext>
            </p:extLst>
          </p:nvPr>
        </p:nvGraphicFramePr>
        <p:xfrm>
          <a:off x="7395882" y="1423987"/>
          <a:ext cx="450476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991688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5565</TotalTime>
  <Words>845</Words>
  <Application>Microsoft Office PowerPoint</Application>
  <PresentationFormat>Широкоэкранный</PresentationFormat>
  <Paragraphs>299</Paragraphs>
  <Slides>21</Slides>
  <Notes>20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微软雅黑</vt:lpstr>
      <vt:lpstr>Agency FB</vt:lpstr>
      <vt:lpstr>Aharoni</vt:lpstr>
      <vt:lpstr>Arial</vt:lpstr>
      <vt:lpstr>Calibri</vt:lpstr>
      <vt:lpstr>Diseño predeterminado</vt:lpstr>
      <vt:lpstr>Презентация PowerPoint</vt:lpstr>
      <vt:lpstr>Підсумки сесії за І семестр 2022/2023 навчального року ФЕУ</vt:lpstr>
      <vt:lpstr>Підсумки сесії за І семестр 2022/2023 навчального року ГФ</vt:lpstr>
      <vt:lpstr>Підсумки сесії за І семестр 2022/2023 навчального року ФКНТ</vt:lpstr>
      <vt:lpstr>Підсумки сесії за І семестр 2022/2023 навчального року ФРЕТ</vt:lpstr>
      <vt:lpstr>Підсумки сесії за І семестр 2022/2023 навчального року ЕТФ</vt:lpstr>
      <vt:lpstr>Підсумки сесії за І семестр 2022/2023 навчального року ФБАД</vt:lpstr>
      <vt:lpstr>Підсумки сесії за І семестр 2022/2023 навчального року ТФ</vt:lpstr>
      <vt:lpstr>Підсумки сесії за І семестр 2022/2023 навчального року ІФФ</vt:lpstr>
      <vt:lpstr>Підсумки сесії за І семестр 2022/2023 навчального року МФ</vt:lpstr>
      <vt:lpstr>Підсумки сесії за І семестр 2022/2023 навчального року ФМТЕ</vt:lpstr>
      <vt:lpstr>Підсумки сесії за І семестр 2022/2023 навчального року ФУФКС</vt:lpstr>
      <vt:lpstr>Підсумки сесії за І семестр 2022/2023 навчального року ЮФ</vt:lpstr>
      <vt:lpstr>Підсумки сесії за І семестр 2022/2023 навчального року ФСН</vt:lpstr>
      <vt:lpstr>Підсумки сесії за І семестр 2022/2023 навчального року</vt:lpstr>
      <vt:lpstr>Підсумки сесії за І семестр 2022/2023 навчального року</vt:lpstr>
      <vt:lpstr>Підсумки сесії за І семестр 2022/2023 навчального року</vt:lpstr>
      <vt:lpstr>Підсумки сесії за І семестр 2022/2023 навчального року</vt:lpstr>
      <vt:lpstr>Підсумки атестації магістрів</vt:lpstr>
      <vt:lpstr>Підсумки атестації магістрів</vt:lpstr>
      <vt:lpstr>Підсумки сесії за І семестр 2022/2023 навчального року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Vitaliy</cp:lastModifiedBy>
  <cp:revision>716</cp:revision>
  <cp:lastPrinted>2023-03-23T14:09:40Z</cp:lastPrinted>
  <dcterms:created xsi:type="dcterms:W3CDTF">2019-11-08T13:33:06Z</dcterms:created>
  <dcterms:modified xsi:type="dcterms:W3CDTF">2023-03-24T16:09:41Z</dcterms:modified>
</cp:coreProperties>
</file>