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59" r:id="rId7"/>
    <p:sldId id="263" r:id="rId8"/>
    <p:sldId id="262" r:id="rId9"/>
    <p:sldId id="265" r:id="rId10"/>
    <p:sldId id="264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821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DEB7B-BE38-462B-8BE1-F231A439D69A}" type="datetimeFigureOut">
              <a:rPr lang="ru-RU" smtClean="0"/>
              <a:t>26.06.2021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33C1F-8C85-4173-B61C-92EDD496C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6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A3F9-9F90-47A5-B8CB-27D6FF0057D5}" type="datetime1">
              <a:rPr lang="ru-RU" smtClean="0"/>
              <a:t>26.06.2021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225F-56CD-4048-A743-EF21852E1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87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453C-0416-44B7-A499-B0EE53E5F2FB}" type="datetime1">
              <a:rPr lang="ru-RU" smtClean="0"/>
              <a:t>26.06.2021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225F-56CD-4048-A743-EF21852E1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584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AEE7-50E9-4FC9-8C95-9BA24E52F7CA}" type="datetime1">
              <a:rPr lang="ru-RU" smtClean="0"/>
              <a:t>26.06.2021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225F-56CD-4048-A743-EF21852E1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549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069F-9FA7-40AF-A608-FB4483AB24B2}" type="datetime1">
              <a:rPr lang="ru-RU" smtClean="0"/>
              <a:t>26.06.2021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225F-56CD-4048-A743-EF21852E1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37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20B74-2B72-4133-B7AA-BAD4A9061CE7}" type="datetime1">
              <a:rPr lang="ru-RU" smtClean="0"/>
              <a:t>26.06.2021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225F-56CD-4048-A743-EF21852E1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80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608A8-F06E-4CAF-BCD7-320AF924213B}" type="datetime1">
              <a:rPr lang="ru-RU" smtClean="0"/>
              <a:t>26.06.2021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225F-56CD-4048-A743-EF21852E1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88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59A2-E543-4AB5-91EE-E1086AFA2A2A}" type="datetime1">
              <a:rPr lang="ru-RU" smtClean="0"/>
              <a:t>26.06.2021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225F-56CD-4048-A743-EF21852E1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60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1874-A82B-4C46-8101-4B5C4EAEB4C2}" type="datetime1">
              <a:rPr lang="ru-RU" smtClean="0"/>
              <a:t>26.06.2021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225F-56CD-4048-A743-EF21852E1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648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B54A-496D-4A01-A307-1E6174672500}" type="datetime1">
              <a:rPr lang="ru-RU" smtClean="0"/>
              <a:t>26.06.2021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225F-56CD-4048-A743-EF21852E1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198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018B-12A5-4DBF-AA27-2F6A9B89269D}" type="datetime1">
              <a:rPr lang="ru-RU" smtClean="0"/>
              <a:t>26.06.2021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225F-56CD-4048-A743-EF21852E1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859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EA65-0F74-415F-8FFD-E6C763B6E66A}" type="datetime1">
              <a:rPr lang="ru-RU" smtClean="0"/>
              <a:t>26.06.2021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225F-56CD-4048-A743-EF21852E1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679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699E8-971D-408F-AF46-C5B2B936B84F}" type="datetime1">
              <a:rPr lang="ru-RU" smtClean="0"/>
              <a:t>26.06.2021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D225F-56CD-4048-A743-EF21852E1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74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3557"/>
            <a:ext cx="8928992" cy="2160239"/>
          </a:xfrm>
        </p:spPr>
        <p:txBody>
          <a:bodyPr>
            <a:normAutofit/>
          </a:bodyPr>
          <a:lstStyle/>
          <a:p>
            <a:r>
              <a:rPr lang="ru-RU" dirty="0" smtClean="0"/>
              <a:t>Рада </a:t>
            </a:r>
            <a:r>
              <a:rPr lang="uk-UA" dirty="0" smtClean="0"/>
              <a:t>молодих</a:t>
            </a:r>
            <a:r>
              <a:rPr lang="ru-RU" dirty="0" smtClean="0"/>
              <a:t> </a:t>
            </a:r>
            <a:r>
              <a:rPr lang="uk-UA" dirty="0" smtClean="0"/>
              <a:t>учених</a:t>
            </a:r>
            <a:r>
              <a:rPr lang="ru-RU" dirty="0" smtClean="0"/>
              <a:t> і </a:t>
            </a:r>
            <a:r>
              <a:rPr lang="uk-UA" dirty="0" smtClean="0"/>
              <a:t>спеціалістів</a:t>
            </a:r>
            <a:r>
              <a:rPr lang="en-US" dirty="0" smtClean="0"/>
              <a:t> </a:t>
            </a:r>
            <a:r>
              <a:rPr lang="uk-UA" dirty="0" smtClean="0"/>
              <a:t>Національного університету «Запорізька політехніка»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3810721"/>
            <a:ext cx="8928992" cy="1314450"/>
          </a:xfrm>
        </p:spPr>
        <p:txBody>
          <a:bodyPr>
            <a:normAutofit fontScale="70000" lnSpcReduction="20000"/>
          </a:bodyPr>
          <a:lstStyle/>
          <a:p>
            <a:r>
              <a:rPr lang="uk-UA" dirty="0" err="1" smtClean="0"/>
              <a:t>Леощенко</a:t>
            </a:r>
            <a:r>
              <a:rPr lang="uk-UA" dirty="0" smtClean="0"/>
              <a:t> Сергій Дмитрович, голова Ради МУС НУ «Запорізька політехніка»</a:t>
            </a:r>
          </a:p>
          <a:p>
            <a:r>
              <a:rPr lang="uk-UA" dirty="0" smtClean="0"/>
              <a:t>Висоцька Наталя Іванівна, Вчений секретар Ради МУС</a:t>
            </a:r>
            <a:r>
              <a:rPr lang="uk-UA" dirty="0" smtClean="0"/>
              <a:t> НУ «Запорізька політехніка»</a:t>
            </a:r>
            <a:endParaRPr lang="ru-RU" dirty="0"/>
          </a:p>
        </p:txBody>
      </p:sp>
      <p:pic>
        <p:nvPicPr>
          <p:cNvPr id="1027" name="Picture 3" descr="E:\Personal\Леощенко Сергея\Работа\ЗНТУ_РМУС\2021\2021-06-29\lo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035" y="2067694"/>
            <a:ext cx="3203930" cy="173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49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за увагу!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225F-56CD-4048-A743-EF21852E1697}" type="slidenum">
              <a:rPr lang="ru-RU" smtClean="0"/>
              <a:t>10</a:t>
            </a:fld>
            <a:endParaRPr lang="ru-RU"/>
          </a:p>
        </p:txBody>
      </p:sp>
      <p:pic>
        <p:nvPicPr>
          <p:cNvPr id="5" name="Picture 3" descr="E:\Personal\Леощенко Сергея\Работа\ЗНТУ_РМУС\2021\2021-06-29\lo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519" y="1635646"/>
            <a:ext cx="4002963" cy="21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21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14163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Рада МУС НУ «Запорізька політехніка»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9622"/>
            <a:ext cx="8229600" cy="280831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uk-UA" dirty="0" smtClean="0"/>
              <a:t>Продовжено </a:t>
            </a:r>
            <a:r>
              <a:rPr lang="uk-UA" b="1" i="1" dirty="0" smtClean="0"/>
              <a:t>консультативно-дорадчу діяльність</a:t>
            </a:r>
            <a:r>
              <a:rPr lang="uk-UA" dirty="0" smtClean="0"/>
              <a:t>, що направлена на розширення кордонів наукової дипломатії, стимулювання професійної діяльності молодих вчених в університетських,  міжнародних, національних та іноземних </a:t>
            </a:r>
            <a:r>
              <a:rPr lang="uk-UA" dirty="0" err="1" smtClean="0"/>
              <a:t>проєктах</a:t>
            </a:r>
            <a:r>
              <a:rPr lang="uk-UA" dirty="0" smtClean="0"/>
              <a:t>, підвищення їх фахового рівня і реалізації їх творчої та професійної активності.</a:t>
            </a:r>
          </a:p>
          <a:p>
            <a:pPr marL="0" indent="0">
              <a:buNone/>
            </a:pPr>
            <a:endParaRPr lang="uk-UA" dirty="0"/>
          </a:p>
          <a:p>
            <a:pPr marL="0" indent="0" algn="just">
              <a:buNone/>
            </a:pPr>
            <a:r>
              <a:rPr lang="uk-UA" b="1" i="1" dirty="0" smtClean="0"/>
              <a:t>Курс роботи </a:t>
            </a:r>
            <a:r>
              <a:rPr lang="uk-UA" dirty="0" smtClean="0"/>
              <a:t>Ради МУС – представлення та відстоювання прав молодих вчених, створення інформаційної платформи, підтримка наукової думки освітньої і наукової спільноти в університеті.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225F-56CD-4048-A743-EF21852E169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65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Напрями діяльності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19871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/>
              <a:t>Організаційна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uk-UA" sz="2600" dirty="0" smtClean="0"/>
              <a:t>Представлення інтересів та прав молодих учених у колегіальних органах громадського самоврядування університету. Підтримка інформаційних медіа-ресурсів про діяльність Ради МУС. Встановлення та підтримка контактів з іншими радами молодих учених (зокрема радою молодих учених при </a:t>
            </a:r>
            <a:r>
              <a:rPr lang="uk-UA" sz="2600" dirty="0" err="1" smtClean="0"/>
              <a:t>МОН</a:t>
            </a:r>
            <a:r>
              <a:rPr lang="uk-UA" sz="2600" dirty="0" smtClean="0"/>
              <a:t>). Звітування про діяльність.</a:t>
            </a:r>
            <a:endParaRPr lang="uk-UA" sz="2600" dirty="0" smtClean="0"/>
          </a:p>
          <a:p>
            <a:r>
              <a:rPr lang="uk-UA" dirty="0" smtClean="0"/>
              <a:t>Інформаційно-комунікативна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uk-UA" sz="2600" dirty="0" smtClean="0"/>
              <a:t>Забезпечення комунікації між фізичними та юридичними особами з питань обміну і опрацювання інформації (розсилки, обговорення, висвітлення діяльності і актуальних нових можливостей для молодих вчених та ін.).</a:t>
            </a:r>
          </a:p>
          <a:p>
            <a:r>
              <a:rPr lang="uk-UA" dirty="0" smtClean="0"/>
              <a:t>Наукова</a:t>
            </a:r>
          </a:p>
          <a:p>
            <a:pPr marL="0" lvl="0" indent="0" algn="just">
              <a:lnSpc>
                <a:spcPct val="110000"/>
              </a:lnSpc>
              <a:buNone/>
            </a:pPr>
            <a:r>
              <a:rPr lang="uk-UA" sz="2600" dirty="0" smtClean="0">
                <a:solidFill>
                  <a:prstClr val="black"/>
                </a:solidFill>
              </a:rPr>
              <a:t>Сприяння проведенню та залученню молодих учених до наукових конференцій </a:t>
            </a:r>
            <a:r>
              <a:rPr lang="ru-RU" sz="2600" dirty="0" smtClean="0">
                <a:solidFill>
                  <a:prstClr val="black"/>
                </a:solidFill>
              </a:rPr>
              <a:t>та </a:t>
            </a:r>
            <a:r>
              <a:rPr lang="uk-UA" sz="2600" dirty="0" smtClean="0">
                <a:solidFill>
                  <a:prstClr val="black"/>
                </a:solidFill>
              </a:rPr>
              <a:t>семінарів</a:t>
            </a:r>
            <a:r>
              <a:rPr lang="ru-RU" sz="2600" dirty="0" smtClean="0">
                <a:solidFill>
                  <a:prstClr val="black"/>
                </a:solidFill>
              </a:rPr>
              <a:t>, </a:t>
            </a:r>
            <a:r>
              <a:rPr lang="uk-UA" sz="2600" dirty="0" smtClean="0">
                <a:solidFill>
                  <a:prstClr val="black"/>
                </a:solidFill>
              </a:rPr>
              <a:t>з </a:t>
            </a:r>
            <a:r>
              <a:rPr lang="uk-UA" sz="2600" dirty="0">
                <a:solidFill>
                  <a:prstClr val="black"/>
                </a:solidFill>
              </a:rPr>
              <a:t>метою підвищення наукової, освітньої, інноваційної та громадської активності молодих </a:t>
            </a:r>
            <a:r>
              <a:rPr lang="uk-UA" sz="2600" dirty="0" smtClean="0">
                <a:solidFill>
                  <a:prstClr val="black"/>
                </a:solidFill>
              </a:rPr>
              <a:t>вчених. </a:t>
            </a:r>
            <a:r>
              <a:rPr lang="uk-UA" sz="2600" dirty="0" smtClean="0"/>
              <a:t>Сприяння публікації робіт молодих учених у фахових наукових журналах і збірниках наукових праць.</a:t>
            </a:r>
            <a:endParaRPr lang="uk-UA" sz="2600" dirty="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225F-56CD-4048-A743-EF21852E169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80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Організаційна діяльність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03598"/>
            <a:ext cx="8568952" cy="1083567"/>
          </a:xfrm>
        </p:spPr>
        <p:txBody>
          <a:bodyPr>
            <a:normAutofit/>
          </a:bodyPr>
          <a:lstStyle/>
          <a:p>
            <a:pPr algn="just"/>
            <a:r>
              <a:rPr lang="uk-UA" sz="2000" dirty="0" smtClean="0"/>
              <a:t>Члени Ради МУС залучалися до роботи у складі Конференції трудового колективу та науково-технічної ради НУ «Запорізька політехніка».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51670"/>
            <a:ext cx="2796387" cy="300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7762" y="2355726"/>
            <a:ext cx="31261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Створення та підтримка сторінки Ради МУС та спільноти у </a:t>
            </a:r>
            <a:r>
              <a:rPr lang="en-US" dirty="0" smtClean="0"/>
              <a:t>Facebook.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067694"/>
            <a:ext cx="2664296" cy="298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225F-56CD-4048-A743-EF21852E169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42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Організаційна діяльність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524" y="1203598"/>
            <a:ext cx="8568952" cy="1440160"/>
          </a:xfrm>
        </p:spPr>
        <p:txBody>
          <a:bodyPr>
            <a:noAutofit/>
          </a:bodyPr>
          <a:lstStyle/>
          <a:p>
            <a:pPr algn="just"/>
            <a:r>
              <a:rPr lang="uk-UA" sz="1800" dirty="0" smtClean="0"/>
              <a:t>Представлення Ради МУС НУ «Запорізька політехніка» на </a:t>
            </a:r>
            <a:r>
              <a:rPr lang="uk-UA" sz="1800" dirty="0"/>
              <a:t>Всеукраїнському форумі рад молодих </a:t>
            </a:r>
            <a:r>
              <a:rPr lang="uk-UA" sz="1800" dirty="0" smtClean="0"/>
              <a:t>учених, Регіональній зустрічі Рад молодих учених Запорізької області та під час акредитації </a:t>
            </a:r>
            <a:r>
              <a:rPr lang="uk-UA" sz="1800" dirty="0"/>
              <a:t>освітніх та </a:t>
            </a:r>
            <a:r>
              <a:rPr lang="uk-UA" sz="1800" dirty="0" err="1"/>
              <a:t>освітньо-наукових</a:t>
            </a:r>
            <a:r>
              <a:rPr lang="uk-UA" sz="1800" dirty="0"/>
              <a:t> </a:t>
            </a:r>
            <a:r>
              <a:rPr lang="uk-UA" sz="1800" dirty="0" smtClean="0"/>
              <a:t>програм (на дистанційних зустрічах із експертами Національного агентства забезпечення якості вищої освіти).</a:t>
            </a:r>
          </a:p>
        </p:txBody>
      </p:sp>
      <p:pic>
        <p:nvPicPr>
          <p:cNvPr id="3074" name="Picture 2" descr="http://sites.znu.edu.ua/rmv/gallery/2021/05/news-54229-ukr-2021-05-16--17-19-06-183610586_3934538616660036_2525269119156839396_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54"/>
          <a:stretch/>
        </p:blipFill>
        <p:spPr bwMode="auto">
          <a:xfrm>
            <a:off x="755576" y="3673458"/>
            <a:ext cx="3309133" cy="121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6571985" y="2665312"/>
            <a:ext cx="2592288" cy="173512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271576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uk-UA" dirty="0" smtClean="0"/>
              <a:t>Клопотання, щодо продовження терміну </a:t>
            </a:r>
            <a:r>
              <a:rPr lang="uk-UA" dirty="0"/>
              <a:t>дії постійних спеціалізованих рад </a:t>
            </a:r>
            <a:r>
              <a:rPr lang="uk-UA" dirty="0" smtClean="0"/>
              <a:t>та продовження </a:t>
            </a:r>
            <a:r>
              <a:rPr lang="uk-UA" dirty="0"/>
              <a:t>їх </a:t>
            </a:r>
            <a:r>
              <a:rPr lang="uk-UA" dirty="0" smtClean="0"/>
              <a:t>функціонування.</a:t>
            </a:r>
            <a:endParaRPr lang="uk-U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70295"/>
            <a:ext cx="1865366" cy="253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225F-56CD-4048-A743-EF21852E169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37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14163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Інформаційно-комунікативна</a:t>
            </a:r>
            <a:r>
              <a:rPr lang="uk-UA" dirty="0"/>
              <a:t> </a:t>
            </a:r>
            <a:r>
              <a:rPr lang="uk-UA" dirty="0" smtClean="0"/>
              <a:t>діяльність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491630"/>
            <a:ext cx="5868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uk-UA" dirty="0" smtClean="0"/>
              <a:t>Поширення інформації про проведення конференцій, семінарів, наукових шкіл, а також конкурсів на здобуття грантів за підтримки патентно-інформаційного відділу.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72200" y="3723878"/>
            <a:ext cx="27394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 smtClean="0">
                <a:solidFill>
                  <a:srgbClr val="FF0000"/>
                </a:solidFill>
              </a:rPr>
              <a:t>Антонюк Катерина Іванівна перемогла в першому конкурсному відборі Найкращих Монографій Молодих Вчених</a:t>
            </a:r>
            <a:endParaRPr lang="uk-UA" sz="16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Возможно, это изображение (текст)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5" b="33539"/>
          <a:stretch/>
        </p:blipFill>
        <p:spPr bwMode="auto">
          <a:xfrm>
            <a:off x="6372200" y="1352354"/>
            <a:ext cx="2592288" cy="228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4" r="4546" b="7975"/>
          <a:stretch/>
        </p:blipFill>
        <p:spPr bwMode="auto">
          <a:xfrm>
            <a:off x="119734" y="2698897"/>
            <a:ext cx="2357138" cy="186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37512"/>
            <a:ext cx="308879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225F-56CD-4048-A743-EF21852E169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48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14163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Інформаційно-комунікативна</a:t>
            </a:r>
            <a:r>
              <a:rPr lang="uk-UA" dirty="0"/>
              <a:t> </a:t>
            </a:r>
            <a:r>
              <a:rPr lang="uk-UA" dirty="0" smtClean="0"/>
              <a:t>діяльність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2048" y="1419622"/>
            <a:ext cx="8229600" cy="720079"/>
          </a:xfrm>
        </p:spPr>
        <p:txBody>
          <a:bodyPr>
            <a:normAutofit/>
          </a:bodyPr>
          <a:lstStyle/>
          <a:p>
            <a:pPr algn="just"/>
            <a:r>
              <a:rPr lang="uk-UA" sz="1800" dirty="0" smtClean="0"/>
              <a:t>Популяризація цінності </a:t>
            </a:r>
            <a:r>
              <a:rPr lang="uk-UA" sz="1800" dirty="0"/>
              <a:t>науки та освіти, </a:t>
            </a:r>
            <a:r>
              <a:rPr lang="uk-UA" sz="1800" dirty="0" smtClean="0"/>
              <a:t>сприяння </a:t>
            </a:r>
            <a:r>
              <a:rPr lang="uk-UA" sz="1800" dirty="0"/>
              <a:t>залученню молодих учених до процесів взаємодії освіти та </a:t>
            </a:r>
            <a:r>
              <a:rPr lang="uk-UA" sz="1800" dirty="0" smtClean="0"/>
              <a:t>науки.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292923"/>
              </p:ext>
            </p:extLst>
          </p:nvPr>
        </p:nvGraphicFramePr>
        <p:xfrm>
          <a:off x="107504" y="2198590"/>
          <a:ext cx="5544616" cy="2821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1890"/>
                <a:gridCol w="656582"/>
                <a:gridCol w="648072"/>
                <a:gridCol w="648072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Показники</a:t>
                      </a:r>
                      <a:r>
                        <a:rPr lang="uk-UA" baseline="0" dirty="0" smtClean="0"/>
                        <a:t> активності молодих вчених</a:t>
                      </a:r>
                      <a:endParaRPr lang="ru-RU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2018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2019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2020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uk-UA" sz="1600" dirty="0" smtClean="0"/>
                        <a:t>Чисельність молодих учених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uk-UA" sz="1600" dirty="0" smtClean="0"/>
                        <a:t>184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uk-UA" sz="1600" dirty="0" smtClean="0"/>
                        <a:t>267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uk-UA" sz="1600" dirty="0" smtClean="0"/>
                        <a:t>196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uk-UA" sz="1600" dirty="0" smtClean="0"/>
                        <a:t>Кількість наукових праць за участю молодих вчених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uk-UA" sz="1600" dirty="0" smtClean="0"/>
                        <a:t>621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uk-UA" sz="1600" dirty="0" smtClean="0"/>
                        <a:t>160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uk-UA" sz="1600" dirty="0" smtClean="0"/>
                        <a:t>89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uk-UA" sz="1600" dirty="0" smtClean="0"/>
                        <a:t>Подано</a:t>
                      </a:r>
                      <a:r>
                        <a:rPr lang="uk-UA" sz="1600" baseline="0" dirty="0" smtClean="0"/>
                        <a:t> </a:t>
                      </a:r>
                      <a:r>
                        <a:rPr lang="uk-UA" sz="1600" baseline="0" dirty="0" err="1" smtClean="0"/>
                        <a:t>проєктів</a:t>
                      </a:r>
                      <a:r>
                        <a:rPr lang="uk-UA" sz="1600" baseline="0" dirty="0" smtClean="0"/>
                        <a:t> наукових робіт та науково-технічних розробок на конкурс молодих учених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uk-UA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uk-UA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uk-UA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uk-UA" sz="1600" dirty="0" smtClean="0"/>
                        <a:t>Молоді вчені,</a:t>
                      </a:r>
                      <a:r>
                        <a:rPr lang="uk-UA" sz="1600" baseline="0" dirty="0" smtClean="0"/>
                        <a:t> які є експертами у Експертній раді </a:t>
                      </a:r>
                      <a:r>
                        <a:rPr lang="uk-UA" sz="1600" baseline="0" dirty="0" err="1" smtClean="0"/>
                        <a:t>МОН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uk-UA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uk-UA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uk-UA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Рисунок 9" descr="E:\Personal\Леощенко Сергея\Работа\ЗНТУ_РМУС\2020\Звіт\Участь членів РМУС у НДР (опитування членів РМУС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51670"/>
            <a:ext cx="3203848" cy="19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707256" y="4201685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/>
              <a:t>Дані надано патентно-інформаційний відділ науково-дослідної частини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225F-56CD-4048-A743-EF21852E169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09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141636"/>
          </a:xfrm>
        </p:spPr>
        <p:txBody>
          <a:bodyPr>
            <a:normAutofit/>
          </a:bodyPr>
          <a:lstStyle/>
          <a:p>
            <a:r>
              <a:rPr lang="uk-UA" dirty="0" smtClean="0"/>
              <a:t>Наукова діяльність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2048" y="1419622"/>
            <a:ext cx="8229600" cy="792088"/>
          </a:xfrm>
        </p:spPr>
        <p:txBody>
          <a:bodyPr>
            <a:normAutofit/>
          </a:bodyPr>
          <a:lstStyle/>
          <a:p>
            <a:pPr algn="just"/>
            <a:r>
              <a:rPr lang="uk-UA" sz="1800" dirty="0"/>
              <a:t>Члени </a:t>
            </a:r>
            <a:r>
              <a:rPr lang="uk-UA" sz="1800" dirty="0" err="1"/>
              <a:t>РМУС</a:t>
            </a:r>
            <a:r>
              <a:rPr lang="uk-UA" sz="1800" dirty="0"/>
              <a:t> НУ «Запорізька політехніка» брали активну участь в організації та проведенні щорічної конференції «Тиждень науки». </a:t>
            </a:r>
            <a:endParaRPr lang="uk-UA" sz="18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32048" y="2004179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uk-UA" dirty="0"/>
              <a:t>Члени </a:t>
            </a:r>
            <a:r>
              <a:rPr lang="uk-UA" dirty="0" err="1"/>
              <a:t>РМУС</a:t>
            </a:r>
            <a:r>
              <a:rPr lang="uk-UA" dirty="0"/>
              <a:t> НУ «Запорізька політехніка» брали активну участь в організації та проведенні Четвертого міжнародного семінару «</a:t>
            </a:r>
            <a:r>
              <a:rPr lang="en-US" dirty="0"/>
              <a:t>International Workshop on Computer Modeling and Intelligent Systems</a:t>
            </a:r>
            <a:r>
              <a:rPr lang="uk-UA" dirty="0"/>
              <a:t> (CMIS`2021)».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/>
              <a:t>Організовано участь молодих науковців університету в конкурсі проектів наукових робіт та </a:t>
            </a:r>
            <a:r>
              <a:rPr lang="uk-UA" dirty="0" err="1"/>
              <a:t>науковотехнiчних</a:t>
            </a:r>
            <a:r>
              <a:rPr lang="uk-UA" dirty="0"/>
              <a:t> розробок молодих учених, оголошеному Міністерством освіти i науки України.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9" t="1328" r="10970"/>
          <a:stretch/>
        </p:blipFill>
        <p:spPr bwMode="auto">
          <a:xfrm>
            <a:off x="5004048" y="2037748"/>
            <a:ext cx="3367959" cy="190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055" y="1749400"/>
            <a:ext cx="1506877" cy="233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23626"/>
            <a:ext cx="2808312" cy="120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225F-56CD-4048-A743-EF21852E169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81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Стратегії подальшого розвитку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595735"/>
          </a:xfrm>
        </p:spPr>
        <p:txBody>
          <a:bodyPr>
            <a:normAutofit/>
          </a:bodyPr>
          <a:lstStyle/>
          <a:p>
            <a:pPr algn="just"/>
            <a:r>
              <a:rPr lang="uk-UA" sz="1800" dirty="0" smtClean="0"/>
              <a:t>Посилення та налагодження систематичних опитувань молодих учених для деталізації моніторингу, збільшення репрезентативності та налагодження контактів.</a:t>
            </a:r>
          </a:p>
          <a:p>
            <a:pPr algn="just"/>
            <a:endParaRPr lang="uk-UA" sz="1800" dirty="0" smtClean="0"/>
          </a:p>
          <a:p>
            <a:pPr algn="just"/>
            <a:r>
              <a:rPr lang="uk-UA" sz="1800" dirty="0" smtClean="0"/>
              <a:t>Інтенсифікація залучення молодих учених до наукової діяльності.</a:t>
            </a:r>
          </a:p>
          <a:p>
            <a:pPr algn="just"/>
            <a:endParaRPr lang="uk-UA" sz="1800" dirty="0" smtClean="0"/>
          </a:p>
          <a:p>
            <a:pPr algn="just"/>
            <a:r>
              <a:rPr lang="uk-UA" sz="1800" dirty="0" smtClean="0"/>
              <a:t>Розширення використання медіа-ресурсів для висвітлення </a:t>
            </a:r>
            <a:r>
              <a:rPr lang="uk-UA" sz="1800" dirty="0" smtClean="0"/>
              <a:t>діяльності </a:t>
            </a:r>
            <a:r>
              <a:rPr lang="uk-UA" sz="1800" dirty="0"/>
              <a:t>Р</a:t>
            </a:r>
            <a:r>
              <a:rPr lang="uk-UA" sz="1800" dirty="0" smtClean="0"/>
              <a:t>ади МУС та налагодження внутрішньої співпраці.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225F-56CD-4048-A743-EF21852E1697}" type="slidenum">
              <a:rPr lang="ru-RU" smtClean="0"/>
              <a:t>9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18" b="25451"/>
          <a:stretch/>
        </p:blipFill>
        <p:spPr bwMode="auto">
          <a:xfrm>
            <a:off x="2807804" y="3874957"/>
            <a:ext cx="3528392" cy="88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99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555</Words>
  <Application>Microsoft Office PowerPoint</Application>
  <PresentationFormat>Экран (16:9)</PresentationFormat>
  <Paragraphs>66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Рада молодих учених і спеціалістів Національного університету «Запорізька політехніка»</vt:lpstr>
      <vt:lpstr>Рада МУС НУ «Запорізька політехніка»</vt:lpstr>
      <vt:lpstr>Напрями діяльності</vt:lpstr>
      <vt:lpstr>Організаційна діяльність</vt:lpstr>
      <vt:lpstr>Організаційна діяльність</vt:lpstr>
      <vt:lpstr>Інформаційно-комунікативна діяльність</vt:lpstr>
      <vt:lpstr>Інформаційно-комунікативна діяльність</vt:lpstr>
      <vt:lpstr>Наукова діяльність</vt:lpstr>
      <vt:lpstr>Стратегії подальшого розвитку</vt:lpstr>
      <vt:lpstr>Дякую за увагу!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SedrikLeo</dc:creator>
  <cp:lastModifiedBy>SedrikLeo</cp:lastModifiedBy>
  <cp:revision>13</cp:revision>
  <dcterms:created xsi:type="dcterms:W3CDTF">2021-06-26T12:46:42Z</dcterms:created>
  <dcterms:modified xsi:type="dcterms:W3CDTF">2021-06-26T15:12:48Z</dcterms:modified>
</cp:coreProperties>
</file>