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70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32807372476824E-2"/>
          <c:y val="4.9105299027216352E-2"/>
          <c:w val="0.9473671887696592"/>
          <c:h val="0.82485110441588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ІФФ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ФБАД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ФРЕТ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ФКНТ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ФЕУ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ГФ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ФУФКС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ФМТЕ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ЮФ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ФСН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94624"/>
        <c:axId val="32400512"/>
      </c:barChart>
      <c:catAx>
        <c:axId val="32394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2400512"/>
        <c:crosses val="autoZero"/>
        <c:auto val="1"/>
        <c:lblAlgn val="ctr"/>
        <c:lblOffset val="100"/>
        <c:noMultiLvlLbl val="0"/>
      </c:catAx>
      <c:valAx>
        <c:axId val="3240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394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32807372476824E-2"/>
          <c:y val="4.9105299027216352E-2"/>
          <c:w val="0.9473671887696592"/>
          <c:h val="0.82485110441588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ІФФ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ФБАД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ФРЕТ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ФКНТ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ФЕУ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ГФ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ФУФКС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ФМТЕ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ЮФ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ФСН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25888"/>
        <c:axId val="33127424"/>
      </c:barChart>
      <c:catAx>
        <c:axId val="33125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3127424"/>
        <c:crosses val="autoZero"/>
        <c:auto val="1"/>
        <c:lblAlgn val="ctr"/>
        <c:lblOffset val="100"/>
        <c:noMultiLvlLbl val="0"/>
      </c:catAx>
      <c:valAx>
        <c:axId val="33127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2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32807372476824E-2"/>
          <c:y val="4.9105299027216352E-2"/>
          <c:w val="0.9473671887696592"/>
          <c:h val="0.82485110441588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ВСО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2015 — 2016</c:v>
                </c:pt>
                <c:pt idx="1">
                  <c:v>2016 — 2017</c:v>
                </c:pt>
                <c:pt idx="2">
                  <c:v>2017 — 2018</c:v>
                </c:pt>
                <c:pt idx="3">
                  <c:v>2018 — 2019</c:v>
                </c:pt>
                <c:pt idx="4">
                  <c:v>2019 — 2020</c:v>
                </c:pt>
                <c:pt idx="5">
                  <c:v>2020 — 2021 (ВСО скасовано)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</c:v>
                </c:pt>
                <c:pt idx="1">
                  <c:v>14</c:v>
                </c:pt>
                <c:pt idx="2">
                  <c:v>17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ВКСНР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2015 — 2016</c:v>
                </c:pt>
                <c:pt idx="1">
                  <c:v>2016 — 2017</c:v>
                </c:pt>
                <c:pt idx="2">
                  <c:v>2017 — 2018</c:v>
                </c:pt>
                <c:pt idx="3">
                  <c:v>2018 — 2019</c:v>
                </c:pt>
                <c:pt idx="4">
                  <c:v>2019 — 2020</c:v>
                </c:pt>
                <c:pt idx="5">
                  <c:v>2020 — 2021 (ВСО скасовано)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19</c:v>
                </c:pt>
                <c:pt idx="1">
                  <c:v>24</c:v>
                </c:pt>
                <c:pt idx="2">
                  <c:v>35</c:v>
                </c:pt>
                <c:pt idx="3">
                  <c:v>21</c:v>
                </c:pt>
                <c:pt idx="4">
                  <c:v>27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58112"/>
        <c:axId val="33276288"/>
      </c:barChart>
      <c:catAx>
        <c:axId val="33258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3276288"/>
        <c:crosses val="autoZero"/>
        <c:auto val="1"/>
        <c:lblAlgn val="ctr"/>
        <c:lblOffset val="100"/>
        <c:noMultiLvlLbl val="0"/>
      </c:catAx>
      <c:valAx>
        <c:axId val="3327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258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702617523672755"/>
          <c:y val="5.5733622738075805E-2"/>
          <c:w val="0.11422824002108121"/>
          <c:h val="0.169645914165912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32807372476824E-2"/>
          <c:y val="4.9105299027216352E-2"/>
          <c:w val="0.9473671887696592"/>
          <c:h val="0.82485110441588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ІФФ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ФБАД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ФРЕТ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ФКНТ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ФЕУ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132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ГФ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146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ФУФКС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ФМТЕ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ЮФ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ФСН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39488"/>
        <c:axId val="97041024"/>
      </c:barChart>
      <c:catAx>
        <c:axId val="97039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97041024"/>
        <c:crosses val="autoZero"/>
        <c:auto val="1"/>
        <c:lblAlgn val="ctr"/>
        <c:lblOffset val="100"/>
        <c:noMultiLvlLbl val="0"/>
      </c:catAx>
      <c:valAx>
        <c:axId val="97041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03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0.34846</cdr:x>
      <cdr:y>0.2334</cdr:y>
    </cdr:from>
    <cdr:to>
      <cdr:x>0.4409</cdr:x>
      <cdr:y>0.37768</cdr:y>
    </cdr:to>
    <cdr:sp macro="" textlink="">
      <cdr:nvSpPr>
        <cdr:cNvPr id="2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036130" y="931864"/>
          <a:ext cx="805399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ФБАД</a:t>
          </a:r>
          <a:b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35</a:t>
          </a:r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0.41863</cdr:x>
      <cdr:y>0.65492</cdr:y>
    </cdr:from>
    <cdr:to>
      <cdr:x>0.50266</cdr:x>
      <cdr:y>0.81683</cdr:y>
    </cdr:to>
    <cdr:sp macro="" textlink="">
      <cdr:nvSpPr>
        <cdr:cNvPr id="3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647513" y="2614801"/>
          <a:ext cx="732182" cy="646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ФРЕТ</a:t>
          </a:r>
          <a:b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0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ru-RU" sz="20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0.48095</cdr:x>
      <cdr:y>0.60053</cdr:y>
    </cdr:from>
    <cdr:to>
      <cdr:x>0.56837</cdr:x>
      <cdr:y>0.76248</cdr:y>
    </cdr:to>
    <cdr:sp macro="" textlink="">
      <cdr:nvSpPr>
        <cdr:cNvPr id="4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190530" y="2397662"/>
          <a:ext cx="761661" cy="646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ФКНТ</a:t>
          </a:r>
          <a:b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</a:t>
          </a:r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0.55364</cdr:x>
      <cdr:y>0.65357</cdr:y>
    </cdr:from>
    <cdr:to>
      <cdr:x>0.62923</cdr:x>
      <cdr:y>0.81589</cdr:y>
    </cdr:to>
    <cdr:sp macro="" textlink="">
      <cdr:nvSpPr>
        <cdr:cNvPr id="5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823856" y="2609430"/>
          <a:ext cx="65859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ФЕУ</a:t>
          </a:r>
          <a:b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0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ru-RU" sz="20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0.62185</cdr:x>
      <cdr:y>0.63124</cdr:y>
    </cdr:from>
    <cdr:to>
      <cdr:x>0.68346</cdr:x>
      <cdr:y>0.77516</cdr:y>
    </cdr:to>
    <cdr:sp macro="" textlink="">
      <cdr:nvSpPr>
        <cdr:cNvPr id="6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328592" y="2520273"/>
          <a:ext cx="527985" cy="57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</a:t>
          </a:r>
          <a:r>
            <a:rPr lang="uk-UA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br>
            <a:rPr lang="uk-UA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0.66877</cdr:x>
      <cdr:y>0.5946</cdr:y>
    </cdr:from>
    <cdr:to>
      <cdr:x>0.76961</cdr:x>
      <cdr:y>0.75884</cdr:y>
    </cdr:to>
    <cdr:sp macro="" textlink="">
      <cdr:nvSpPr>
        <cdr:cNvPr id="7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826969" y="2373982"/>
          <a:ext cx="878618" cy="655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7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ФУФКС</a:t>
          </a:r>
          <a:br>
            <a:rPr lang="uk-UA" sz="17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0.74594</cdr:x>
      <cdr:y>0.68812</cdr:y>
    </cdr:from>
    <cdr:to>
      <cdr:x>0.8272</cdr:x>
      <cdr:y>0.8324</cdr:y>
    </cdr:to>
    <cdr:sp macro="" textlink="">
      <cdr:nvSpPr>
        <cdr:cNvPr id="8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499330" y="2747359"/>
          <a:ext cx="708003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7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ФМТЕ</a:t>
          </a: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0.81764</cdr:x>
      <cdr:y>0.59839</cdr:y>
    </cdr:from>
    <cdr:to>
      <cdr:x>0.88487</cdr:x>
      <cdr:y>0.76071</cdr:y>
    </cdr:to>
    <cdr:sp macro="" textlink="">
      <cdr:nvSpPr>
        <cdr:cNvPr id="10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124110" y="2389116"/>
          <a:ext cx="58574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</a:t>
          </a: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b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</a:t>
          </a:r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0.87983</cdr:x>
      <cdr:y>0.54306</cdr:y>
    </cdr:from>
    <cdr:to>
      <cdr:x>0.95546</cdr:x>
      <cdr:y>0.68775</cdr:y>
    </cdr:to>
    <cdr:sp macro="" textlink="">
      <cdr:nvSpPr>
        <cdr:cNvPr id="11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665970" y="2168188"/>
          <a:ext cx="658964" cy="577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ФСН</a:t>
          </a:r>
          <a:br>
            <a:rPr lang="uk-UA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</a:t>
          </a:r>
          <a:endParaRPr lang="ru-RU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0.34711</cdr:x>
      <cdr:y>0.67342</cdr:y>
    </cdr:from>
    <cdr:to>
      <cdr:x>0.43955</cdr:x>
      <cdr:y>0.8177</cdr:y>
    </cdr:to>
    <cdr:sp macro="" textlink="">
      <cdr:nvSpPr>
        <cdr:cNvPr id="2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024336" y="2688664"/>
          <a:ext cx="805427" cy="57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ФБАД</a:t>
          </a:r>
          <a:b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0.41579</cdr:x>
      <cdr:y>0.59302</cdr:y>
    </cdr:from>
    <cdr:to>
      <cdr:x>0.49982</cdr:x>
      <cdr:y>0.75493</cdr:y>
    </cdr:to>
    <cdr:sp macro="" textlink="">
      <cdr:nvSpPr>
        <cdr:cNvPr id="3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622797" y="2367674"/>
          <a:ext cx="732150" cy="646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ФРЕТ</a:t>
          </a:r>
          <a:b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0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ru-RU" sz="20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0.48095</cdr:x>
      <cdr:y>0.60053</cdr:y>
    </cdr:from>
    <cdr:to>
      <cdr:x>0.56837</cdr:x>
      <cdr:y>0.76248</cdr:y>
    </cdr:to>
    <cdr:sp macro="" textlink="">
      <cdr:nvSpPr>
        <cdr:cNvPr id="4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190530" y="2397662"/>
          <a:ext cx="761661" cy="646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ФКНТ</a:t>
          </a:r>
          <a:b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0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ru-RU" sz="20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0.55514</cdr:x>
      <cdr:y>0.60325</cdr:y>
    </cdr:from>
    <cdr:to>
      <cdr:x>0.63073</cdr:x>
      <cdr:y>0.76557</cdr:y>
    </cdr:to>
    <cdr:sp macro="" textlink="">
      <cdr:nvSpPr>
        <cdr:cNvPr id="5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836892" y="2408502"/>
          <a:ext cx="658613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ФЕУ</a:t>
          </a:r>
          <a:b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0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ru-RU" sz="20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0.62469</cdr:x>
      <cdr:y>0.68076</cdr:y>
    </cdr:from>
    <cdr:to>
      <cdr:x>0.6863</cdr:x>
      <cdr:y>0.82468</cdr:y>
    </cdr:to>
    <cdr:sp macro="" textlink="">
      <cdr:nvSpPr>
        <cdr:cNvPr id="6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442871" y="2717973"/>
          <a:ext cx="536806" cy="574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</a:t>
          </a:r>
          <a:r>
            <a:rPr lang="uk-UA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br>
            <a:rPr lang="uk-UA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ru-RU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0.66942</cdr:x>
      <cdr:y>0.68078</cdr:y>
    </cdr:from>
    <cdr:to>
      <cdr:x>0.77026</cdr:x>
      <cdr:y>0.84502</cdr:y>
    </cdr:to>
    <cdr:sp macro="" textlink="">
      <cdr:nvSpPr>
        <cdr:cNvPr id="7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832648" y="2718045"/>
          <a:ext cx="878615" cy="65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7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ФУФКС</a:t>
          </a:r>
          <a:br>
            <a:rPr lang="uk-UA" sz="17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0.7438</cdr:x>
      <cdr:y>0.60891</cdr:y>
    </cdr:from>
    <cdr:to>
      <cdr:x>0.82506</cdr:x>
      <cdr:y>0.75319</cdr:y>
    </cdr:to>
    <cdr:sp macro="" textlink="">
      <cdr:nvSpPr>
        <cdr:cNvPr id="8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480720" y="2431093"/>
          <a:ext cx="708016" cy="57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7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ФМТЕ</a:t>
          </a:r>
          <a:r>
            <a:rPr lang="uk-UA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uk-UA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0.81906</cdr:x>
      <cdr:y>0.60458</cdr:y>
    </cdr:from>
    <cdr:to>
      <cdr:x>0.88629</cdr:x>
      <cdr:y>0.7669</cdr:y>
    </cdr:to>
    <cdr:sp macro="" textlink="">
      <cdr:nvSpPr>
        <cdr:cNvPr id="10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136428" y="2413823"/>
          <a:ext cx="585773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</a:t>
          </a:r>
          <a:r>
            <a:rPr lang="uk-UA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br>
            <a:rPr lang="uk-UA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0.87983</cdr:x>
      <cdr:y>0.58329</cdr:y>
    </cdr:from>
    <cdr:to>
      <cdr:x>0.95546</cdr:x>
      <cdr:y>0.72798</cdr:y>
    </cdr:to>
    <cdr:sp macro="" textlink="">
      <cdr:nvSpPr>
        <cdr:cNvPr id="11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665931" y="2328839"/>
          <a:ext cx="658961" cy="577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ФСН</a:t>
          </a:r>
          <a:br>
            <a:rPr lang="uk-UA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0.35537</cdr:x>
      <cdr:y>0.65964</cdr:y>
    </cdr:from>
    <cdr:to>
      <cdr:x>0.44781</cdr:x>
      <cdr:y>0.80392</cdr:y>
    </cdr:to>
    <cdr:sp macro="" textlink="">
      <cdr:nvSpPr>
        <cdr:cNvPr id="2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096344" y="2633659"/>
          <a:ext cx="805427" cy="57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ФБАД</a:t>
          </a:r>
          <a:b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66</a:t>
          </a:r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0.42462</cdr:x>
      <cdr:y>0.68292</cdr:y>
    </cdr:from>
    <cdr:to>
      <cdr:x>0.50865</cdr:x>
      <cdr:y>0.84483</cdr:y>
    </cdr:to>
    <cdr:sp macro="" textlink="">
      <cdr:nvSpPr>
        <cdr:cNvPr id="3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699677" y="2726593"/>
          <a:ext cx="732151" cy="646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ФРЕТ</a:t>
          </a:r>
          <a:b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0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58</a:t>
          </a:r>
          <a:endParaRPr lang="ru-RU" sz="20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0.48585</cdr:x>
      <cdr:y>0.60053</cdr:y>
    </cdr:from>
    <cdr:to>
      <cdr:x>0.57327</cdr:x>
      <cdr:y>0.76248</cdr:y>
    </cdr:to>
    <cdr:sp macro="" textlink="">
      <cdr:nvSpPr>
        <cdr:cNvPr id="4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233231" y="2397654"/>
          <a:ext cx="761688" cy="646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ФКНТ</a:t>
          </a:r>
          <a:b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0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77</a:t>
          </a:r>
          <a:endParaRPr lang="ru-RU" sz="20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0.55808</cdr:x>
      <cdr:y>0.42774</cdr:y>
    </cdr:from>
    <cdr:to>
      <cdr:x>0.63367</cdr:x>
      <cdr:y>0.59005</cdr:y>
    </cdr:to>
    <cdr:sp macro="" textlink="">
      <cdr:nvSpPr>
        <cdr:cNvPr id="5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862554" y="1707759"/>
          <a:ext cx="658613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ФЕУ</a:t>
          </a:r>
          <a:b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0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132</a:t>
          </a:r>
          <a:endParaRPr lang="ru-RU" sz="20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0.63057</cdr:x>
      <cdr:y>0.38752</cdr:y>
    </cdr:from>
    <cdr:to>
      <cdr:x>0.69218</cdr:x>
      <cdr:y>0.53144</cdr:y>
    </cdr:to>
    <cdr:sp macro="" textlink="">
      <cdr:nvSpPr>
        <cdr:cNvPr id="6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494179" y="1547203"/>
          <a:ext cx="536806" cy="574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</a:t>
          </a:r>
          <a:r>
            <a:rPr lang="uk-UA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br>
            <a:rPr lang="uk-UA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146</a:t>
          </a:r>
          <a:endParaRPr lang="ru-RU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0.67376</cdr:x>
      <cdr:y>0.53744</cdr:y>
    </cdr:from>
    <cdr:to>
      <cdr:x>0.7746</cdr:x>
      <cdr:y>0.70168</cdr:y>
    </cdr:to>
    <cdr:sp macro="" textlink="">
      <cdr:nvSpPr>
        <cdr:cNvPr id="7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870473" y="2145777"/>
          <a:ext cx="878616" cy="65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7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ФУФКС</a:t>
          </a:r>
          <a:br>
            <a:rPr lang="uk-UA" sz="17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57</a:t>
          </a:r>
          <a:endParaRPr lang="ru-RU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0.74674</cdr:x>
      <cdr:y>0.58108</cdr:y>
    </cdr:from>
    <cdr:to>
      <cdr:x>0.828</cdr:x>
      <cdr:y>0.72536</cdr:y>
    </cdr:to>
    <cdr:sp macro="" textlink="">
      <cdr:nvSpPr>
        <cdr:cNvPr id="8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506343" y="2320017"/>
          <a:ext cx="708015" cy="57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7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ФМТЕ</a:t>
          </a: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92</a:t>
          </a:r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0.82102</cdr:x>
      <cdr:y>0.58532</cdr:y>
    </cdr:from>
    <cdr:to>
      <cdr:x>0.88825</cdr:x>
      <cdr:y>0.74764</cdr:y>
    </cdr:to>
    <cdr:sp macro="" textlink="">
      <cdr:nvSpPr>
        <cdr:cNvPr id="10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153535" y="2336912"/>
          <a:ext cx="585772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</a:t>
          </a: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b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90</a:t>
          </a:r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0.88179</cdr:x>
      <cdr:y>0.57045</cdr:y>
    </cdr:from>
    <cdr:to>
      <cdr:x>0.95742</cdr:x>
      <cdr:y>0.71514</cdr:y>
    </cdr:to>
    <cdr:sp macro="" textlink="">
      <cdr:nvSpPr>
        <cdr:cNvPr id="11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683022" y="2277547"/>
          <a:ext cx="658961" cy="577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ФСН</a:t>
          </a:r>
          <a:br>
            <a:rPr lang="uk-UA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</a:t>
          </a:r>
          <a:endParaRPr lang="ru-RU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7F961-23DA-40B5-9AE9-AB418C2129F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BE541-4F67-434B-940C-4E481300D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2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BE541-4F67-434B-940C-4E481300DC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7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D3680-BF5B-414D-9FB0-B1C5FFBC775F}" type="datetime1">
              <a:rPr lang="ru-RU" smtClean="0"/>
              <a:t>25.06.2021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363EF-5E2F-45A3-B685-60655C3E2470}" type="datetime1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DC680-4A77-4A01-9C38-19CC5985AC0C}" type="datetime1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2E2B8-44BF-444A-A705-2400E1866184}" type="datetime1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3DC23-A617-4696-8BEA-493D5ECE531A}" type="datetime1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3D2DA-BC39-4984-9825-E54C239FA0A7}" type="datetime1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9E097-585F-4534-AD33-9E559ED6141E}" type="datetime1">
              <a:rPr lang="ru-RU" smtClean="0"/>
              <a:t>25.06.2021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2AD78C-830A-4755-8D3D-3B505BC2244D}" type="datetime1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3D830-4B5E-476D-9095-05EBFDC7322E}" type="datetime1">
              <a:rPr lang="ru-RU" smtClean="0"/>
              <a:t>25.06.2021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D1E2C-C6FB-4940-8019-C33D27A27985}" type="datetime1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D05E02-9379-4529-AAE8-A3108673CF65}" type="datetime1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815C719-136D-4FF1-8548-29739C7B9950}" type="datetime1">
              <a:rPr lang="ru-RU" smtClean="0"/>
              <a:t>25.06.2021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7550656" cy="1904232"/>
          </a:xfrm>
        </p:spPr>
        <p:txBody>
          <a:bodyPr>
            <a:normAutofit fontScale="90000"/>
          </a:bodyPr>
          <a:lstStyle/>
          <a:p>
            <a:r>
              <a:rPr lang="uk-UA" b="1" u="sng" dirty="0">
                <a:effectLst/>
              </a:rPr>
              <a:t>Стан та перспективи залучення студентів до наукової роботи у 2020/2021 н</a:t>
            </a:r>
            <a:r>
              <a:rPr lang="uk-UA" b="1" u="sng" dirty="0" smtClean="0">
                <a:effectLst/>
              </a:rPr>
              <a:t>. р</a:t>
            </a:r>
            <a:r>
              <a:rPr lang="uk-UA" b="1" u="sng" dirty="0">
                <a:effectLst/>
              </a:rPr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7406640" cy="1752600"/>
          </a:xfrm>
        </p:spPr>
        <p:txBody>
          <a:bodyPr/>
          <a:lstStyle/>
          <a:p>
            <a:r>
              <a:rPr lang="ru-RU" dirty="0" err="1" smtClean="0"/>
              <a:t>Наразі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/>
              <a:t>формами НДРС </a:t>
            </a:r>
            <a:r>
              <a:rPr lang="ru-RU" dirty="0" err="1"/>
              <a:t>охоплено</a:t>
            </a:r>
            <a:r>
              <a:rPr lang="ru-RU" dirty="0"/>
              <a:t> </a:t>
            </a:r>
            <a:r>
              <a:rPr lang="ru-RU" dirty="0">
                <a:latin typeface="Arial Black" pitchFamily="34" charset="0"/>
              </a:rPr>
              <a:t>2089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(</a:t>
            </a:r>
            <a:r>
              <a:rPr lang="ru-RU" dirty="0">
                <a:latin typeface="Arial Black" pitchFamily="34" charset="0"/>
              </a:rPr>
              <a:t>27,85%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).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НДРС </a:t>
            </a:r>
            <a:r>
              <a:rPr lang="ru-RU" dirty="0" err="1"/>
              <a:t>перебувають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року.</a:t>
            </a:r>
          </a:p>
        </p:txBody>
      </p:sp>
    </p:spTree>
    <p:extLst>
      <p:ext uri="{BB962C8B-B14F-4D97-AF65-F5344CB8AC3E}">
        <p14:creationId xmlns:p14="http://schemas.microsoft.com/office/powerpoint/2010/main" val="271918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920880" cy="201622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Міжнародна студентська Олімпіада з моделювання процесів гарячого об’ємного штампування 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780928"/>
            <a:ext cx="7498080" cy="1656184"/>
          </a:xfrm>
        </p:spPr>
        <p:txBody>
          <a:bodyPr/>
          <a:lstStyle/>
          <a:p>
            <a:r>
              <a:rPr lang="uk-UA" b="1" u="sng" dirty="0" smtClean="0">
                <a:latin typeface="Arial Black" pitchFamily="34" charset="0"/>
              </a:rPr>
              <a:t>1</a:t>
            </a:r>
            <a:r>
              <a:rPr lang="uk-UA" b="1" u="sng" dirty="0" smtClean="0"/>
              <a:t> місце</a:t>
            </a:r>
            <a:r>
              <a:rPr lang="uk-UA" dirty="0" smtClean="0"/>
              <a:t> посів студент, підготовлений кафедрою </a:t>
            </a:r>
            <a:r>
              <a:rPr lang="uk-UA" b="1" dirty="0" smtClean="0"/>
              <a:t>ОМТ</a:t>
            </a:r>
            <a:r>
              <a:rPr lang="uk-UA" dirty="0" smtClean="0"/>
              <a:t> — науковий керівник </a:t>
            </a:r>
            <a:r>
              <a:rPr lang="uk-UA" dirty="0"/>
              <a:t>ст. викладач БЕНЬ </a:t>
            </a:r>
            <a:r>
              <a:rPr lang="uk-UA" dirty="0" smtClean="0"/>
              <a:t>А.М.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10</a:t>
            </a:fld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6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Міжнародний конкурс студентських наукових робіт 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uk-UA" sz="2800" dirty="0" smtClean="0"/>
              <a:t>Відправлено робіт: 12 (17 авторів)</a:t>
            </a:r>
          </a:p>
          <a:p>
            <a:pPr marL="82296" indent="0">
              <a:buNone/>
            </a:pPr>
            <a:endParaRPr lang="uk-UA" sz="1000" dirty="0"/>
          </a:p>
          <a:p>
            <a:pPr marL="82296" indent="0">
              <a:buNone/>
            </a:pPr>
            <a:r>
              <a:rPr lang="uk-UA" sz="2800" dirty="0" smtClean="0"/>
              <a:t>Результати участі:</a:t>
            </a:r>
          </a:p>
          <a:p>
            <a:r>
              <a:rPr lang="uk-UA" sz="2800" dirty="0" smtClean="0"/>
              <a:t>І місце — наук. </a:t>
            </a:r>
            <a:r>
              <a:rPr lang="uk-UA" sz="2800" dirty="0" err="1" smtClean="0"/>
              <a:t>кер</a:t>
            </a:r>
            <a:r>
              <a:rPr lang="uk-UA" sz="2800" dirty="0" smtClean="0"/>
              <a:t>. </a:t>
            </a:r>
            <a:r>
              <a:rPr lang="uk-UA" sz="2800" dirty="0"/>
              <a:t>декан ЕТФ, доц. Антонов М.Л</a:t>
            </a:r>
            <a:r>
              <a:rPr lang="uk-UA" sz="2800" dirty="0" smtClean="0"/>
              <a:t>. (каф. ЕПА);</a:t>
            </a:r>
          </a:p>
          <a:p>
            <a:r>
              <a:rPr lang="uk-UA" sz="2800" dirty="0" smtClean="0"/>
              <a:t>І місце — наук. </a:t>
            </a:r>
            <a:r>
              <a:rPr lang="uk-UA" sz="2800" dirty="0" err="1"/>
              <a:t>к</a:t>
            </a:r>
            <a:r>
              <a:rPr lang="uk-UA" sz="2800" dirty="0" err="1" smtClean="0"/>
              <a:t>ер</a:t>
            </a:r>
            <a:r>
              <a:rPr lang="uk-UA" sz="2800" dirty="0" smtClean="0"/>
              <a:t>. доц. Назарова О.С. і доц. Осадчий В.В. (каф. ЕПА);</a:t>
            </a:r>
          </a:p>
          <a:p>
            <a:r>
              <a:rPr lang="uk-UA" sz="2800" dirty="0" smtClean="0"/>
              <a:t>ІІ місце — наук. </a:t>
            </a:r>
            <a:r>
              <a:rPr lang="uk-UA" sz="2800" dirty="0" err="1" smtClean="0"/>
              <a:t>кер</a:t>
            </a:r>
            <a:r>
              <a:rPr lang="uk-UA" sz="2800" dirty="0" smtClean="0"/>
              <a:t>. </a:t>
            </a:r>
            <a:r>
              <a:rPr lang="uk-UA" sz="2800" dirty="0"/>
              <a:t>доц. Назарова О.С</a:t>
            </a:r>
            <a:r>
              <a:rPr lang="uk-UA" sz="2800" dirty="0" smtClean="0"/>
              <a:t>. і доц. </a:t>
            </a:r>
            <a:r>
              <a:rPr lang="uk-UA" sz="2800" dirty="0" err="1" smtClean="0"/>
              <a:t>Кулинич</a:t>
            </a:r>
            <a:r>
              <a:rPr lang="uk-UA" sz="2800" dirty="0" smtClean="0"/>
              <a:t> Е.М. (каф. ЕПА);</a:t>
            </a:r>
          </a:p>
          <a:p>
            <a:r>
              <a:rPr lang="uk-UA" sz="2800" dirty="0" smtClean="0"/>
              <a:t>ІІІ місце — наук. </a:t>
            </a:r>
            <a:r>
              <a:rPr lang="uk-UA" sz="2800" dirty="0" err="1" smtClean="0"/>
              <a:t>кер</a:t>
            </a:r>
            <a:r>
              <a:rPr lang="uk-UA" sz="2800" dirty="0" smtClean="0"/>
              <a:t>. зав. каф. ЕЕА, проф. Андрієнко П.Д. і доц. </a:t>
            </a:r>
            <a:r>
              <a:rPr lang="uk-UA" sz="2800" dirty="0" err="1" smtClean="0"/>
              <a:t>Немикіна</a:t>
            </a:r>
            <a:r>
              <a:rPr lang="uk-UA" sz="2800" dirty="0" smtClean="0"/>
              <a:t> О.В. (каф. ЕЕА).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11</a:t>
            </a:fld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7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Студентські публікації у 2020 році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3648" y="1700808"/>
            <a:ext cx="7240848" cy="1400944"/>
          </a:xfrm>
        </p:spPr>
        <p:txBody>
          <a:bodyPr/>
          <a:lstStyle/>
          <a:p>
            <a:r>
              <a:rPr lang="uk-UA" dirty="0" smtClean="0"/>
              <a:t>За участю студентів опублікована </a:t>
            </a:r>
            <a:r>
              <a:rPr lang="uk-UA" dirty="0" smtClean="0">
                <a:latin typeface="Arial Black" pitchFamily="34" charset="0"/>
              </a:rPr>
              <a:t>81</a:t>
            </a:r>
            <a:r>
              <a:rPr lang="uk-UA" dirty="0" smtClean="0"/>
              <a:t> стаття (не враховуючи тези доповідей).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3648" y="3284984"/>
            <a:ext cx="7200800" cy="2049016"/>
          </a:xfrm>
        </p:spPr>
        <p:txBody>
          <a:bodyPr/>
          <a:lstStyle/>
          <a:p>
            <a:r>
              <a:rPr lang="uk-UA" dirty="0" smtClean="0"/>
              <a:t>З цієї кількості </a:t>
            </a:r>
            <a:r>
              <a:rPr lang="uk-UA" dirty="0" smtClean="0">
                <a:latin typeface="Arial Black" pitchFamily="34" charset="0"/>
              </a:rPr>
              <a:t>15</a:t>
            </a:r>
            <a:r>
              <a:rPr lang="uk-UA" dirty="0" smtClean="0"/>
              <a:t> статей опубліковані студентами самостійно.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12</a:t>
            </a:fld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3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143000"/>
          </a:xfrm>
        </p:spPr>
        <p:txBody>
          <a:bodyPr>
            <a:noAutofit/>
          </a:bodyPr>
          <a:lstStyle/>
          <a:p>
            <a:r>
              <a:rPr lang="uk-UA" sz="4200" dirty="0" smtClean="0"/>
              <a:t>Заохочення студентів за участь у науково-інноваційній діяльності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1772816"/>
            <a:ext cx="7632848" cy="4392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3000" dirty="0" smtClean="0"/>
              <a:t>Дипломи, грамоти, подяки</a:t>
            </a:r>
          </a:p>
          <a:p>
            <a:pPr marL="82296" indent="0" algn="just">
              <a:buNone/>
            </a:pPr>
            <a:r>
              <a:rPr lang="uk-UA" sz="2500" i="1" dirty="0" smtClean="0"/>
              <a:t>- </a:t>
            </a:r>
            <a:r>
              <a:rPr lang="uk-UA" sz="2500" i="1" dirty="0" smtClean="0"/>
              <a:t>цього </a:t>
            </a:r>
            <a:r>
              <a:rPr lang="uk-UA" sz="2500" i="1" dirty="0" smtClean="0"/>
              <a:t>навчального року </a:t>
            </a:r>
            <a:r>
              <a:rPr lang="uk-UA" sz="2500" i="1" dirty="0" smtClean="0">
                <a:latin typeface="Arial Black" pitchFamily="34" charset="0"/>
              </a:rPr>
              <a:t>92</a:t>
            </a:r>
            <a:r>
              <a:rPr lang="uk-UA" sz="2500" i="1" dirty="0" smtClean="0"/>
              <a:t> студенти нагороджені Грамотами ректорату НУ «Запорізька політехніка</a:t>
            </a:r>
            <a:r>
              <a:rPr lang="uk-UA" sz="2500" i="1" dirty="0" smtClean="0"/>
              <a:t>»;</a:t>
            </a:r>
          </a:p>
          <a:p>
            <a:pPr marL="82296" indent="0" algn="just">
              <a:buNone/>
            </a:pPr>
            <a:r>
              <a:rPr lang="uk-UA" sz="2500" i="1" dirty="0"/>
              <a:t>-</a:t>
            </a:r>
            <a:r>
              <a:rPr lang="uk-UA" sz="2500" i="1" dirty="0" smtClean="0">
                <a:latin typeface="Arial Black" pitchFamily="34" charset="0"/>
              </a:rPr>
              <a:t> 205</a:t>
            </a:r>
            <a:r>
              <a:rPr lang="uk-UA" sz="2500" i="1" dirty="0" smtClean="0"/>
              <a:t> студентів відзначені подякою за найкращу доповідь в університетській науково-практичній конференції «Тиждень науки — 2021»</a:t>
            </a:r>
            <a:endParaRPr lang="uk-UA" sz="2500" i="1" dirty="0" smtClean="0"/>
          </a:p>
          <a:p>
            <a:pPr algn="just"/>
            <a:r>
              <a:rPr lang="uk-UA" sz="3000" dirty="0"/>
              <a:t>Додаткові бали до рейтингу успішності</a:t>
            </a:r>
          </a:p>
          <a:p>
            <a:pPr algn="just"/>
            <a:r>
              <a:rPr lang="uk-UA" sz="3000" dirty="0"/>
              <a:t>Подання на отримання </a:t>
            </a:r>
            <a:r>
              <a:rPr lang="uk-UA" sz="3000" dirty="0" smtClean="0"/>
              <a:t>матеріальної підтримки Запорізької міської ради для обдарованої молоді</a:t>
            </a:r>
            <a:endParaRPr lang="uk-UA" sz="3000" dirty="0"/>
          </a:p>
          <a:p>
            <a:pPr algn="just"/>
            <a:r>
              <a:rPr lang="uk-UA" sz="3000" dirty="0"/>
              <a:t>Грошові премії</a:t>
            </a:r>
          </a:p>
          <a:p>
            <a:endParaRPr lang="ru-RU" dirty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13</a:t>
            </a:fld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1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200800" cy="292419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4800" dirty="0" smtClean="0"/>
              <a:t>Дякую за увагу!</a:t>
            </a:r>
            <a:br>
              <a:rPr lang="uk-UA" sz="48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14</a:t>
            </a:fld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2"/>
          </p:nvPr>
        </p:nvSpPr>
        <p:spPr>
          <a:xfrm>
            <a:off x="3563888" y="3861048"/>
            <a:ext cx="5256584" cy="2520280"/>
          </a:xfrm>
        </p:spPr>
        <p:txBody>
          <a:bodyPr>
            <a:noAutofit/>
          </a:bodyPr>
          <a:lstStyle/>
          <a:p>
            <a:pPr algn="r"/>
            <a:r>
              <a:rPr lang="uk-UA" sz="2400" b="1" dirty="0">
                <a:solidFill>
                  <a:schemeClr val="tx2"/>
                </a:solidFill>
              </a:rPr>
              <a:t>Доповідь підготувала</a:t>
            </a:r>
            <a:br>
              <a:rPr lang="uk-UA" sz="2400" b="1" dirty="0">
                <a:solidFill>
                  <a:schemeClr val="tx2"/>
                </a:solidFill>
              </a:rPr>
            </a:br>
            <a:r>
              <a:rPr lang="uk-UA" sz="2400" b="1" dirty="0">
                <a:solidFill>
                  <a:schemeClr val="tx2"/>
                </a:solidFill>
              </a:rPr>
              <a:t>провідний </a:t>
            </a:r>
            <a:r>
              <a:rPr lang="uk-UA" sz="2400" b="1" dirty="0" smtClean="0">
                <a:solidFill>
                  <a:schemeClr val="tx2"/>
                </a:solidFill>
              </a:rPr>
              <a:t>фахівець відділу</a:t>
            </a:r>
          </a:p>
          <a:p>
            <a:pPr algn="r"/>
            <a:r>
              <a:rPr lang="uk-UA" sz="2400" b="1" dirty="0" smtClean="0">
                <a:solidFill>
                  <a:schemeClr val="tx2"/>
                </a:solidFill>
              </a:rPr>
              <a:t>наукової </a:t>
            </a:r>
            <a:r>
              <a:rPr lang="uk-UA" sz="2400" b="1" dirty="0">
                <a:solidFill>
                  <a:schemeClr val="tx2"/>
                </a:solidFill>
              </a:rPr>
              <a:t>роботи студентів</a:t>
            </a:r>
            <a:br>
              <a:rPr lang="uk-UA" sz="2400" b="1" dirty="0">
                <a:solidFill>
                  <a:schemeClr val="tx2"/>
                </a:solidFill>
              </a:rPr>
            </a:br>
            <a:r>
              <a:rPr lang="uk-UA" sz="2800" b="1" dirty="0">
                <a:solidFill>
                  <a:schemeClr val="tx2"/>
                </a:solidFill>
              </a:rPr>
              <a:t>Вичужаніна Сніжана Андріївна</a:t>
            </a:r>
            <a:endParaRPr lang="en-US" sz="2800" b="1" dirty="0">
              <a:solidFill>
                <a:schemeClr val="tx2"/>
              </a:solidFill>
            </a:endParaRPr>
          </a:p>
          <a:p>
            <a:pPr algn="r"/>
            <a:endParaRPr lang="en-US" sz="2400" b="1" dirty="0" smtClean="0">
              <a:solidFill>
                <a:schemeClr val="tx2"/>
              </a:solidFill>
            </a:endParaRPr>
          </a:p>
          <a:p>
            <a:pPr algn="r"/>
            <a:r>
              <a:rPr lang="uk-UA" sz="2800" b="1" dirty="0" smtClean="0">
                <a:solidFill>
                  <a:schemeClr val="tx2"/>
                </a:solidFill>
              </a:rPr>
              <a:t>4-93</a:t>
            </a:r>
            <a:r>
              <a:rPr lang="uk-UA" sz="2800" b="1" dirty="0">
                <a:solidFill>
                  <a:schemeClr val="tx2"/>
                </a:solidFill>
              </a:rPr>
              <a:t>, 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dep_ndrs@zntu.edu.ua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7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0664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Рішення МОН щодо Всеукраїнської студентської олімпіади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58" y="1524000"/>
            <a:ext cx="3306884" cy="466407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73" y="1524000"/>
            <a:ext cx="3307153" cy="466407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2</a:t>
            </a:fld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2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11620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3600" dirty="0" smtClean="0"/>
              <a:t>Вузівський конкурс студентських наукових робіт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484784"/>
            <a:ext cx="8424936" cy="509868"/>
          </a:xfrm>
        </p:spPr>
        <p:txBody>
          <a:bodyPr>
            <a:noAutofit/>
          </a:bodyPr>
          <a:lstStyle/>
          <a:p>
            <a:r>
              <a:rPr lang="uk-UA" sz="2400" dirty="0" smtClean="0"/>
              <a:t>Усього подано </a:t>
            </a:r>
            <a:r>
              <a:rPr lang="uk-UA" sz="2400" dirty="0" smtClean="0">
                <a:latin typeface="Arial Black" pitchFamily="34" charset="0"/>
              </a:rPr>
              <a:t>192</a:t>
            </a:r>
            <a:r>
              <a:rPr lang="uk-UA" sz="2400" dirty="0" smtClean="0"/>
              <a:t> роботи. У 2019 — 2020 н. р. було </a:t>
            </a:r>
            <a:r>
              <a:rPr lang="uk-UA" sz="1800" dirty="0" smtClean="0">
                <a:latin typeface="Arial Black" pitchFamily="34" charset="0"/>
              </a:rPr>
              <a:t>216</a:t>
            </a:r>
            <a:r>
              <a:rPr lang="uk-UA" sz="2400" dirty="0" smtClean="0"/>
              <a:t> робіт.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7481804"/>
              </p:ext>
            </p:extLst>
          </p:nvPr>
        </p:nvGraphicFramePr>
        <p:xfrm>
          <a:off x="251520" y="2133600"/>
          <a:ext cx="871296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3</a:t>
            </a:fld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144893" y="4437112"/>
            <a:ext cx="538481" cy="572811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ТФ</a:t>
            </a:r>
            <a:b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726104" y="4941168"/>
            <a:ext cx="517497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1600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br>
              <a:rPr lang="uk-UA" sz="1600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255123" y="4852717"/>
            <a:ext cx="576065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ІФФ</a:t>
            </a:r>
            <a:br>
              <a:rPr lang="uk-UA" sz="1600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18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768158" y="2701783"/>
            <a:ext cx="664405" cy="648072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ЕТФ</a:t>
            </a:r>
            <a:b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88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9799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uk-UA" sz="3600" spc="250" dirty="0" smtClean="0"/>
              <a:t>Всеукраїнський</a:t>
            </a:r>
            <a:r>
              <a:rPr lang="uk-UA" sz="3600" spc="150" dirty="0" smtClean="0"/>
              <a:t/>
            </a:r>
            <a:br>
              <a:rPr lang="uk-UA" sz="3600" spc="150" dirty="0" smtClean="0"/>
            </a:br>
            <a:r>
              <a:rPr lang="uk-UA" sz="3300" dirty="0" smtClean="0"/>
              <a:t>конкурс студентських наукових робіт</a:t>
            </a:r>
            <a:endParaRPr lang="ru-RU" sz="33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268760"/>
            <a:ext cx="8424936" cy="792088"/>
          </a:xfrm>
        </p:spPr>
        <p:txBody>
          <a:bodyPr>
            <a:noAutofit/>
          </a:bodyPr>
          <a:lstStyle/>
          <a:p>
            <a:r>
              <a:rPr lang="uk-UA" sz="2400" dirty="0" smtClean="0"/>
              <a:t>До </a:t>
            </a:r>
            <a:r>
              <a:rPr lang="uk-UA" sz="2400" dirty="0" smtClean="0">
                <a:latin typeface="Arial Black" pitchFamily="34" charset="0"/>
              </a:rPr>
              <a:t>35</a:t>
            </a:r>
            <a:r>
              <a:rPr lang="uk-UA" sz="2400" dirty="0" smtClean="0"/>
              <a:t> базових вищих навчальних закладів відправлено </a:t>
            </a:r>
            <a:r>
              <a:rPr lang="uk-UA" sz="2400" dirty="0" smtClean="0">
                <a:latin typeface="Arial Black" pitchFamily="34" charset="0"/>
              </a:rPr>
              <a:t>106</a:t>
            </a:r>
            <a:r>
              <a:rPr lang="uk-UA" sz="2400" dirty="0" smtClean="0"/>
              <a:t> робіт. У 2019 — 2020 н. р. було </a:t>
            </a:r>
            <a:r>
              <a:rPr lang="uk-UA" sz="1800" dirty="0" smtClean="0">
                <a:latin typeface="Arial Black" pitchFamily="34" charset="0"/>
              </a:rPr>
              <a:t>56</a:t>
            </a:r>
            <a:r>
              <a:rPr lang="uk-UA" sz="2400" dirty="0" smtClean="0"/>
              <a:t> робіт.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0185325"/>
              </p:ext>
            </p:extLst>
          </p:nvPr>
        </p:nvGraphicFramePr>
        <p:xfrm>
          <a:off x="251520" y="2133600"/>
          <a:ext cx="871296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4</a:t>
            </a:fld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144136" y="4198839"/>
            <a:ext cx="538481" cy="572811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ТФ</a:t>
            </a:r>
            <a:b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726104" y="4852717"/>
            <a:ext cx="517497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1600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br>
              <a:rPr lang="uk-UA" sz="1600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0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255123" y="4692869"/>
            <a:ext cx="576065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ІФФ</a:t>
            </a:r>
            <a:br>
              <a:rPr lang="uk-UA" sz="1600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18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777311" y="2893970"/>
            <a:ext cx="664405" cy="648072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ЕТФ</a:t>
            </a:r>
            <a:b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12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 Black" pitchFamily="34" charset="0"/>
              </a:rPr>
              <a:t>19</a:t>
            </a:r>
            <a:r>
              <a:rPr lang="uk-UA" dirty="0" smtClean="0"/>
              <a:t> студентів-переможців ВКСНР</a:t>
            </a:r>
            <a:br>
              <a:rPr lang="uk-UA" dirty="0" smtClean="0"/>
            </a:br>
            <a:r>
              <a:rPr lang="uk-UA" dirty="0" smtClean="0">
                <a:latin typeface="Arial Black" pitchFamily="34" charset="0"/>
              </a:rPr>
              <a:t>21</a:t>
            </a:r>
            <a:r>
              <a:rPr lang="uk-UA" dirty="0" smtClean="0"/>
              <a:t> диплом переможця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8106104" cy="5256584"/>
          </a:xfrm>
        </p:spPr>
        <p:txBody>
          <a:bodyPr/>
          <a:lstStyle/>
          <a:p>
            <a:pPr marL="596646" indent="-514350">
              <a:buClr>
                <a:schemeClr val="tx2"/>
              </a:buClr>
              <a:buFont typeface="+mj-lt"/>
              <a:buAutoNum type="arabicPeriod"/>
            </a:pPr>
            <a:r>
              <a:rPr lang="uk-UA" sz="2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ЕПА: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sz="1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uk-UA" sz="1500" dirty="0" smtClean="0">
                <a:solidFill>
                  <a:schemeClr val="tx2"/>
                </a:solidFill>
              </a:rPr>
              <a:t>Дипломи ІІ ступеня </a:t>
            </a:r>
            <a:r>
              <a:rPr lang="uk-UA" sz="1500" dirty="0">
                <a:solidFill>
                  <a:schemeClr val="tx2"/>
                </a:solidFill>
              </a:rPr>
              <a:t>(наук. </a:t>
            </a:r>
            <a:r>
              <a:rPr lang="uk-UA" sz="1500" dirty="0" err="1">
                <a:solidFill>
                  <a:schemeClr val="tx2"/>
                </a:solidFill>
              </a:rPr>
              <a:t>кер</a:t>
            </a:r>
            <a:r>
              <a:rPr lang="uk-UA" sz="1500" dirty="0">
                <a:solidFill>
                  <a:schemeClr val="tx2"/>
                </a:solidFill>
              </a:rPr>
              <a:t>. — доц. Назарова О.С.; доц. </a:t>
            </a:r>
            <a:r>
              <a:rPr lang="uk-UA" sz="1500" dirty="0" err="1">
                <a:solidFill>
                  <a:schemeClr val="tx2"/>
                </a:solidFill>
              </a:rPr>
              <a:t>Казурова</a:t>
            </a:r>
            <a:r>
              <a:rPr lang="uk-UA" sz="1500" dirty="0">
                <a:solidFill>
                  <a:schemeClr val="tx2"/>
                </a:solidFill>
              </a:rPr>
              <a:t> А.Є.; доц. </a:t>
            </a:r>
            <a:r>
              <a:rPr lang="uk-UA" sz="1500" dirty="0" err="1">
                <a:solidFill>
                  <a:schemeClr val="tx2"/>
                </a:solidFill>
              </a:rPr>
              <a:t>Крисан</a:t>
            </a:r>
            <a:r>
              <a:rPr lang="uk-UA" sz="1500" dirty="0">
                <a:solidFill>
                  <a:schemeClr val="tx2"/>
                </a:solidFill>
              </a:rPr>
              <a:t> Ю.О.</a:t>
            </a:r>
            <a:r>
              <a:rPr lang="uk-UA" sz="1500" dirty="0" smtClean="0">
                <a:solidFill>
                  <a:schemeClr val="tx2"/>
                </a:solidFill>
              </a:rPr>
              <a:t>; </a:t>
            </a:r>
            <a:r>
              <a:rPr lang="uk-UA" sz="1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uk-UA" sz="1500" dirty="0" smtClean="0">
                <a:solidFill>
                  <a:schemeClr val="tx2"/>
                </a:solidFill>
              </a:rPr>
              <a:t> Дипломів ІІІ ступеня (наук. </a:t>
            </a:r>
            <a:r>
              <a:rPr lang="uk-UA" sz="1500" dirty="0" err="1">
                <a:solidFill>
                  <a:schemeClr val="tx2"/>
                </a:solidFill>
              </a:rPr>
              <a:t>к</a:t>
            </a:r>
            <a:r>
              <a:rPr lang="uk-UA" sz="1500" dirty="0" err="1" smtClean="0">
                <a:solidFill>
                  <a:schemeClr val="tx2"/>
                </a:solidFill>
              </a:rPr>
              <a:t>ер</a:t>
            </a:r>
            <a:r>
              <a:rPr lang="uk-UA" sz="1500" dirty="0" smtClean="0">
                <a:solidFill>
                  <a:schemeClr val="tx2"/>
                </a:solidFill>
              </a:rPr>
              <a:t>. — декан ЕТФ, доц. Антонов М.Л.; доц. Назарова О.С.; доц. </a:t>
            </a:r>
            <a:r>
              <a:rPr lang="uk-UA" sz="1500" dirty="0" err="1" smtClean="0">
                <a:solidFill>
                  <a:schemeClr val="tx2"/>
                </a:solidFill>
              </a:rPr>
              <a:t>Казурова</a:t>
            </a:r>
            <a:r>
              <a:rPr lang="uk-UA" sz="1500" dirty="0" smtClean="0">
                <a:solidFill>
                  <a:schemeClr val="tx2"/>
                </a:solidFill>
              </a:rPr>
              <a:t> А.Є.; доц. </a:t>
            </a:r>
            <a:r>
              <a:rPr lang="uk-UA" sz="1500" dirty="0" err="1" smtClean="0">
                <a:solidFill>
                  <a:schemeClr val="tx2"/>
                </a:solidFill>
              </a:rPr>
              <a:t>Крисан</a:t>
            </a:r>
            <a:r>
              <a:rPr lang="uk-UA" sz="1500" dirty="0" smtClean="0">
                <a:solidFill>
                  <a:schemeClr val="tx2"/>
                </a:solidFill>
              </a:rPr>
              <a:t> Ю.О.; ст. </a:t>
            </a:r>
            <a:r>
              <a:rPr lang="uk-UA" sz="1500" dirty="0" err="1" smtClean="0">
                <a:solidFill>
                  <a:schemeClr val="tx2"/>
                </a:solidFill>
              </a:rPr>
              <a:t>викл</a:t>
            </a:r>
            <a:r>
              <a:rPr lang="uk-UA" sz="1500" dirty="0" smtClean="0">
                <a:solidFill>
                  <a:schemeClr val="tx2"/>
                </a:solidFill>
              </a:rPr>
              <a:t>. Васильєва Є.В.);</a:t>
            </a:r>
          </a:p>
          <a:p>
            <a:pPr marL="596646" indent="-514350">
              <a:buClr>
                <a:schemeClr val="tx2"/>
              </a:buClr>
              <a:buFont typeface="+mj-lt"/>
              <a:buAutoNum type="arabicPeriod"/>
            </a:pPr>
            <a:r>
              <a:rPr lang="uk-UA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ЕПП:</a:t>
            </a:r>
            <a:r>
              <a:rPr lang="uk-UA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uk-UA" sz="1600" dirty="0" smtClean="0">
                <a:solidFill>
                  <a:schemeClr val="tx2"/>
                </a:solidFill>
              </a:rPr>
              <a:t>Дипломи ІІІ ступеня </a:t>
            </a:r>
            <a:r>
              <a:rPr lang="uk-UA" sz="1400" i="1" dirty="0" smtClean="0">
                <a:solidFill>
                  <a:schemeClr val="tx2"/>
                </a:solidFill>
              </a:rPr>
              <a:t>*одне призове місце, два автора роботи* </a:t>
            </a:r>
            <a:r>
              <a:rPr lang="uk-UA" sz="1600" dirty="0" smtClean="0">
                <a:solidFill>
                  <a:schemeClr val="tx2"/>
                </a:solidFill>
              </a:rPr>
              <a:t>(наук. </a:t>
            </a:r>
            <a:r>
              <a:rPr lang="uk-UA" sz="1600" dirty="0" err="1" smtClean="0">
                <a:solidFill>
                  <a:schemeClr val="tx2"/>
                </a:solidFill>
              </a:rPr>
              <a:t>кер</a:t>
            </a:r>
            <a:r>
              <a:rPr lang="uk-UA" sz="1600" dirty="0" smtClean="0">
                <a:solidFill>
                  <a:schemeClr val="tx2"/>
                </a:solidFill>
              </a:rPr>
              <a:t>. — доц. </a:t>
            </a:r>
            <a:r>
              <a:rPr lang="uk-UA" sz="1600" dirty="0" err="1" smtClean="0">
                <a:solidFill>
                  <a:schemeClr val="tx2"/>
                </a:solidFill>
              </a:rPr>
              <a:t>Братковська</a:t>
            </a:r>
            <a:r>
              <a:rPr lang="uk-UA" sz="1600" dirty="0" smtClean="0">
                <a:solidFill>
                  <a:schemeClr val="tx2"/>
                </a:solidFill>
              </a:rPr>
              <a:t> К.О.);</a:t>
            </a:r>
          </a:p>
          <a:p>
            <a:pPr marL="596646" indent="-514350">
              <a:buClr>
                <a:schemeClr val="tx2"/>
              </a:buClr>
              <a:buFont typeface="+mj-lt"/>
              <a:buAutoNum type="arabicPeriod"/>
            </a:pPr>
            <a:r>
              <a:rPr lang="uk-UA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ЕМ:</a:t>
            </a:r>
            <a:r>
              <a:rPr lang="uk-UA" sz="1600" dirty="0" smtClean="0">
                <a:solidFill>
                  <a:schemeClr val="tx2"/>
                </a:solidFill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uk-UA" sz="1600" dirty="0" smtClean="0">
                <a:solidFill>
                  <a:schemeClr val="tx2"/>
                </a:solidFill>
              </a:rPr>
              <a:t>Диплом ІІІ ступеня (наук. </a:t>
            </a:r>
            <a:r>
              <a:rPr lang="uk-UA" sz="1600" dirty="0" err="1">
                <a:solidFill>
                  <a:schemeClr val="tx2"/>
                </a:solidFill>
              </a:rPr>
              <a:t>к</a:t>
            </a:r>
            <a:r>
              <a:rPr lang="uk-UA" sz="1600" dirty="0" err="1" smtClean="0">
                <a:solidFill>
                  <a:schemeClr val="tx2"/>
                </a:solidFill>
              </a:rPr>
              <a:t>ер</a:t>
            </a:r>
            <a:r>
              <a:rPr lang="uk-UA" sz="1600" dirty="0" smtClean="0">
                <a:solidFill>
                  <a:schemeClr val="tx2"/>
                </a:solidFill>
              </a:rPr>
              <a:t>. — доц. </a:t>
            </a:r>
            <a:r>
              <a:rPr lang="uk-UA" sz="1600" dirty="0" err="1" smtClean="0">
                <a:solidFill>
                  <a:schemeClr val="tx2"/>
                </a:solidFill>
              </a:rPr>
              <a:t>Дівчук</a:t>
            </a:r>
            <a:r>
              <a:rPr lang="uk-UA" sz="1600" dirty="0" smtClean="0">
                <a:solidFill>
                  <a:schemeClr val="tx2"/>
                </a:solidFill>
              </a:rPr>
              <a:t> Т.Є.);</a:t>
            </a:r>
          </a:p>
          <a:p>
            <a:pPr marL="596646" indent="-514350">
              <a:buClr>
                <a:schemeClr val="tx2"/>
              </a:buClr>
              <a:buFont typeface="+mj-lt"/>
              <a:buAutoNum type="arabicPeriod"/>
            </a:pPr>
            <a:r>
              <a:rPr lang="uk-UA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та МС:</a:t>
            </a:r>
            <a:r>
              <a:rPr lang="uk-UA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1600" dirty="0" smtClean="0">
                <a:solidFill>
                  <a:schemeClr val="tx2"/>
                </a:solidFill>
              </a:rPr>
              <a:t> Диплом ІІ ступеня </a:t>
            </a:r>
            <a:r>
              <a:rPr lang="uk-UA" sz="1600" dirty="0">
                <a:solidFill>
                  <a:schemeClr val="tx2"/>
                </a:solidFill>
              </a:rPr>
              <a:t>(наук. </a:t>
            </a:r>
            <a:r>
              <a:rPr lang="uk-UA" sz="1600" dirty="0" err="1">
                <a:solidFill>
                  <a:schemeClr val="tx2"/>
                </a:solidFill>
              </a:rPr>
              <a:t>кер</a:t>
            </a:r>
            <a:r>
              <a:rPr lang="uk-UA" sz="1600" dirty="0">
                <a:solidFill>
                  <a:schemeClr val="tx2"/>
                </a:solidFill>
              </a:rPr>
              <a:t>. — </a:t>
            </a:r>
            <a:r>
              <a:rPr lang="uk-UA" sz="1600" dirty="0" smtClean="0">
                <a:solidFill>
                  <a:schemeClr val="tx2"/>
                </a:solidFill>
              </a:rPr>
              <a:t>проф. Карпенко А.В.);</a:t>
            </a:r>
          </a:p>
          <a:p>
            <a:pPr marL="596646" indent="-514350">
              <a:buClr>
                <a:schemeClr val="tx2"/>
              </a:buClr>
              <a:buFont typeface="+mj-lt"/>
              <a:buAutoNum type="arabicPeriod"/>
            </a:pPr>
            <a:r>
              <a:rPr lang="uk-UA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ТТ:</a:t>
            </a:r>
            <a:r>
              <a:rPr lang="uk-UA" sz="2400" dirty="0">
                <a:solidFill>
                  <a:schemeClr val="tx2"/>
                </a:solidFill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1600" dirty="0">
                <a:solidFill>
                  <a:schemeClr val="tx2"/>
                </a:solidFill>
              </a:rPr>
              <a:t> Диплом </a:t>
            </a:r>
            <a:r>
              <a:rPr lang="uk-UA" sz="1600" dirty="0" smtClean="0">
                <a:solidFill>
                  <a:schemeClr val="tx2"/>
                </a:solidFill>
              </a:rPr>
              <a:t>ІІІ </a:t>
            </a:r>
            <a:r>
              <a:rPr lang="uk-UA" sz="1600" dirty="0">
                <a:solidFill>
                  <a:schemeClr val="tx2"/>
                </a:solidFill>
              </a:rPr>
              <a:t>ступеня (наук. </a:t>
            </a:r>
            <a:r>
              <a:rPr lang="uk-UA" sz="1600" dirty="0" err="1">
                <a:solidFill>
                  <a:schemeClr val="tx2"/>
                </a:solidFill>
              </a:rPr>
              <a:t>кер</a:t>
            </a:r>
            <a:r>
              <a:rPr lang="uk-UA" sz="1600" dirty="0">
                <a:solidFill>
                  <a:schemeClr val="tx2"/>
                </a:solidFill>
              </a:rPr>
              <a:t>. </a:t>
            </a:r>
            <a:r>
              <a:rPr lang="uk-UA" sz="1600" dirty="0" smtClean="0">
                <a:solidFill>
                  <a:schemeClr val="tx2"/>
                </a:solidFill>
              </a:rPr>
              <a:t>— ст. </a:t>
            </a:r>
            <a:r>
              <a:rPr lang="uk-UA" sz="1600" dirty="0" err="1" smtClean="0">
                <a:solidFill>
                  <a:schemeClr val="tx2"/>
                </a:solidFill>
              </a:rPr>
              <a:t>викл</a:t>
            </a:r>
            <a:r>
              <a:rPr lang="uk-UA" sz="1600" dirty="0" smtClean="0">
                <a:solidFill>
                  <a:schemeClr val="tx2"/>
                </a:solidFill>
              </a:rPr>
              <a:t>. Васильєва Л.О.);</a:t>
            </a:r>
          </a:p>
          <a:p>
            <a:pPr marL="596646" indent="-514350">
              <a:buClr>
                <a:schemeClr val="tx2"/>
              </a:buClr>
              <a:buFont typeface="+mj-lt"/>
              <a:buAutoNum type="arabicPeriod"/>
            </a:pPr>
            <a:r>
              <a:rPr lang="uk-UA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ЗІ:</a:t>
            </a:r>
            <a:r>
              <a:rPr lang="uk-UA" sz="1600" dirty="0" smtClean="0">
                <a:solidFill>
                  <a:schemeClr val="tx2"/>
                </a:solidFill>
              </a:rPr>
              <a:t> </a:t>
            </a:r>
            <a:r>
              <a:rPr lang="uk-UA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1600" dirty="0">
                <a:solidFill>
                  <a:schemeClr val="tx2"/>
                </a:solidFill>
              </a:rPr>
              <a:t> Диплом ІІІ ступеня (наук. </a:t>
            </a:r>
            <a:r>
              <a:rPr lang="uk-UA" sz="1600" dirty="0" err="1">
                <a:solidFill>
                  <a:schemeClr val="tx2"/>
                </a:solidFill>
              </a:rPr>
              <a:t>кер</a:t>
            </a:r>
            <a:r>
              <a:rPr lang="uk-UA" sz="1600" dirty="0">
                <a:solidFill>
                  <a:schemeClr val="tx2"/>
                </a:solidFill>
              </a:rPr>
              <a:t>. — </a:t>
            </a:r>
            <a:r>
              <a:rPr lang="uk-UA" sz="1600" dirty="0" smtClean="0">
                <a:solidFill>
                  <a:schemeClr val="tx2"/>
                </a:solidFill>
              </a:rPr>
              <a:t>проф. </a:t>
            </a:r>
            <a:r>
              <a:rPr lang="uk-UA" sz="1600" dirty="0" err="1" smtClean="0">
                <a:solidFill>
                  <a:schemeClr val="tx2"/>
                </a:solidFill>
              </a:rPr>
              <a:t>Неласа</a:t>
            </a:r>
            <a:r>
              <a:rPr lang="uk-UA" sz="1600" dirty="0" smtClean="0">
                <a:solidFill>
                  <a:schemeClr val="tx2"/>
                </a:solidFill>
              </a:rPr>
              <a:t> Г.В.);</a:t>
            </a:r>
          </a:p>
          <a:p>
            <a:pPr marL="596646" indent="-514350">
              <a:buClr>
                <a:schemeClr val="tx2"/>
              </a:buClr>
              <a:buFont typeface="+mj-lt"/>
              <a:buAutoNum type="arabicPeriod"/>
            </a:pPr>
            <a:r>
              <a:rPr lang="uk-UA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ІТЕЗ:</a:t>
            </a:r>
            <a:r>
              <a:rPr lang="uk-UA" sz="1600" dirty="0" smtClean="0">
                <a:solidFill>
                  <a:schemeClr val="tx2"/>
                </a:solidFill>
              </a:rPr>
              <a:t> </a:t>
            </a:r>
            <a:r>
              <a:rPr lang="uk-UA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1600" dirty="0">
                <a:solidFill>
                  <a:schemeClr val="tx2"/>
                </a:solidFill>
              </a:rPr>
              <a:t> Диплом ІІІ ступеня (наук. </a:t>
            </a:r>
            <a:r>
              <a:rPr lang="uk-UA" sz="1600" dirty="0" err="1">
                <a:solidFill>
                  <a:schemeClr val="tx2"/>
                </a:solidFill>
              </a:rPr>
              <a:t>кер</a:t>
            </a:r>
            <a:r>
              <a:rPr lang="uk-UA" sz="1600" dirty="0">
                <a:solidFill>
                  <a:schemeClr val="tx2"/>
                </a:solidFill>
              </a:rPr>
              <a:t>. </a:t>
            </a:r>
            <a:r>
              <a:rPr lang="uk-UA" sz="1600" dirty="0" smtClean="0">
                <a:solidFill>
                  <a:schemeClr val="tx2"/>
                </a:solidFill>
              </a:rPr>
              <a:t>— доц. </a:t>
            </a:r>
            <a:r>
              <a:rPr lang="uk-UA" sz="1600" dirty="0" err="1" smtClean="0">
                <a:solidFill>
                  <a:schemeClr val="tx2"/>
                </a:solidFill>
              </a:rPr>
              <a:t>Фурманова</a:t>
            </a:r>
            <a:r>
              <a:rPr lang="uk-UA" sz="1600" dirty="0" smtClean="0">
                <a:solidFill>
                  <a:schemeClr val="tx2"/>
                </a:solidFill>
              </a:rPr>
              <a:t> Н.І.);</a:t>
            </a:r>
          </a:p>
          <a:p>
            <a:pPr marL="596646" indent="-514350">
              <a:buClr>
                <a:schemeClr val="tx2"/>
              </a:buClr>
              <a:buFont typeface="+mj-lt"/>
              <a:buAutoNum type="arabicPeriod"/>
            </a:pPr>
            <a:r>
              <a:rPr lang="uk-UA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ПЗ:</a:t>
            </a:r>
            <a:r>
              <a:rPr lang="uk-UA" sz="1600" dirty="0" smtClean="0">
                <a:solidFill>
                  <a:schemeClr val="tx2"/>
                </a:solidFill>
              </a:rPr>
              <a:t> </a:t>
            </a:r>
            <a:r>
              <a:rPr lang="uk-UA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1600" dirty="0">
                <a:solidFill>
                  <a:schemeClr val="tx2"/>
                </a:solidFill>
              </a:rPr>
              <a:t> Диплом ІІІ ступеня (наук. </a:t>
            </a:r>
            <a:r>
              <a:rPr lang="uk-UA" sz="1600" dirty="0" err="1">
                <a:solidFill>
                  <a:schemeClr val="tx2"/>
                </a:solidFill>
              </a:rPr>
              <a:t>кер</a:t>
            </a:r>
            <a:r>
              <a:rPr lang="uk-UA" sz="1600" dirty="0">
                <a:solidFill>
                  <a:schemeClr val="tx2"/>
                </a:solidFill>
              </a:rPr>
              <a:t>. — </a:t>
            </a:r>
            <a:r>
              <a:rPr lang="uk-UA" sz="1600" dirty="0" smtClean="0">
                <a:solidFill>
                  <a:schemeClr val="tx2"/>
                </a:solidFill>
              </a:rPr>
              <a:t>ст. </a:t>
            </a:r>
            <a:r>
              <a:rPr lang="uk-UA" sz="1600" dirty="0" err="1" smtClean="0">
                <a:solidFill>
                  <a:schemeClr val="tx2"/>
                </a:solidFill>
              </a:rPr>
              <a:t>викл</a:t>
            </a:r>
            <a:r>
              <a:rPr lang="uk-UA" sz="1600" dirty="0" smtClean="0">
                <a:solidFill>
                  <a:schemeClr val="tx2"/>
                </a:solidFill>
              </a:rPr>
              <a:t>. </a:t>
            </a:r>
            <a:r>
              <a:rPr lang="uk-UA" sz="1600" dirty="0" err="1" smtClean="0">
                <a:solidFill>
                  <a:schemeClr val="tx2"/>
                </a:solidFill>
              </a:rPr>
              <a:t>Федорченко</a:t>
            </a:r>
            <a:r>
              <a:rPr lang="uk-UA" sz="1600" dirty="0" smtClean="0">
                <a:solidFill>
                  <a:schemeClr val="tx2"/>
                </a:solidFill>
              </a:rPr>
              <a:t> Є.М.);</a:t>
            </a:r>
          </a:p>
          <a:p>
            <a:pPr marL="596646" indent="-514350">
              <a:buClr>
                <a:schemeClr val="tx2"/>
              </a:buClr>
              <a:buFont typeface="+mj-lt"/>
              <a:buAutoNum type="arabicPeriod"/>
            </a:pPr>
            <a:r>
              <a:rPr lang="uk-UA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і ТЛВ:</a:t>
            </a:r>
            <a:r>
              <a:rPr lang="uk-UA" sz="1600" dirty="0" smtClean="0">
                <a:solidFill>
                  <a:schemeClr val="tx2"/>
                </a:solidFill>
              </a:rPr>
              <a:t> </a:t>
            </a:r>
            <a:r>
              <a:rPr lang="uk-UA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1600" dirty="0">
                <a:solidFill>
                  <a:schemeClr val="tx2"/>
                </a:solidFill>
              </a:rPr>
              <a:t> Диплом ІІІ ступеня (наук. </a:t>
            </a:r>
            <a:r>
              <a:rPr lang="uk-UA" sz="1600" dirty="0" err="1">
                <a:solidFill>
                  <a:schemeClr val="tx2"/>
                </a:solidFill>
              </a:rPr>
              <a:t>кер</a:t>
            </a:r>
            <a:r>
              <a:rPr lang="uk-UA" sz="1600" dirty="0">
                <a:solidFill>
                  <a:schemeClr val="tx2"/>
                </a:solidFill>
              </a:rPr>
              <a:t>. — </a:t>
            </a:r>
            <a:r>
              <a:rPr lang="uk-UA" sz="1600" dirty="0" smtClean="0">
                <a:solidFill>
                  <a:schemeClr val="tx2"/>
                </a:solidFill>
              </a:rPr>
              <a:t>доц. </a:t>
            </a:r>
            <a:r>
              <a:rPr lang="uk-UA" sz="1600" dirty="0" err="1" smtClean="0">
                <a:solidFill>
                  <a:schemeClr val="tx2"/>
                </a:solidFill>
              </a:rPr>
              <a:t>Кузовов</a:t>
            </a:r>
            <a:r>
              <a:rPr lang="uk-UA" sz="1600" dirty="0" smtClean="0">
                <a:solidFill>
                  <a:schemeClr val="tx2"/>
                </a:solidFill>
              </a:rPr>
              <a:t> О.Ф.);</a:t>
            </a:r>
          </a:p>
          <a:p>
            <a:pPr marL="596646" indent="-514350">
              <a:buClr>
                <a:schemeClr val="tx2"/>
              </a:buClr>
              <a:buFont typeface="+mj-lt"/>
              <a:buAutoNum type="arabicPeriod"/>
            </a:pPr>
            <a:r>
              <a:rPr lang="uk-UA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КМХТ:</a:t>
            </a:r>
            <a:r>
              <a:rPr lang="uk-UA" sz="1600" dirty="0" smtClean="0">
                <a:solidFill>
                  <a:schemeClr val="tx2"/>
                </a:solidFill>
              </a:rPr>
              <a:t> </a:t>
            </a:r>
            <a:r>
              <a:rPr lang="uk-UA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1600" dirty="0">
                <a:solidFill>
                  <a:schemeClr val="tx2"/>
                </a:solidFill>
              </a:rPr>
              <a:t> Диплом ІІІ ступеня (наук. </a:t>
            </a:r>
            <a:r>
              <a:rPr lang="uk-UA" sz="1600" dirty="0" err="1">
                <a:solidFill>
                  <a:schemeClr val="tx2"/>
                </a:solidFill>
              </a:rPr>
              <a:t>кер</a:t>
            </a:r>
            <a:r>
              <a:rPr lang="uk-UA" sz="1600" dirty="0">
                <a:solidFill>
                  <a:schemeClr val="tx2"/>
                </a:solidFill>
              </a:rPr>
              <a:t>. — </a:t>
            </a:r>
            <a:r>
              <a:rPr lang="uk-UA" sz="1600" dirty="0" smtClean="0">
                <a:solidFill>
                  <a:schemeClr val="tx2"/>
                </a:solidFill>
              </a:rPr>
              <a:t>доц. Плескач В.М.);</a:t>
            </a:r>
          </a:p>
          <a:p>
            <a:pPr marL="596646" indent="-514350">
              <a:buClr>
                <a:schemeClr val="tx2"/>
              </a:buClr>
              <a:buFont typeface="+mj-lt"/>
              <a:buAutoNum type="arabicPeriod"/>
            </a:pPr>
            <a:r>
              <a:rPr lang="uk-UA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Менеджмент:</a:t>
            </a:r>
            <a:r>
              <a:rPr lang="uk-UA" sz="1600" dirty="0" smtClean="0">
                <a:solidFill>
                  <a:schemeClr val="tx2"/>
                </a:solidFill>
              </a:rPr>
              <a:t> </a:t>
            </a:r>
            <a:r>
              <a:rPr lang="uk-UA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1600" dirty="0">
                <a:solidFill>
                  <a:schemeClr val="tx2"/>
                </a:solidFill>
              </a:rPr>
              <a:t> Диплом ІІІ ступеня (наук. </a:t>
            </a:r>
            <a:r>
              <a:rPr lang="uk-UA" sz="1600" dirty="0" err="1">
                <a:solidFill>
                  <a:schemeClr val="tx2"/>
                </a:solidFill>
              </a:rPr>
              <a:t>кер</a:t>
            </a:r>
            <a:r>
              <a:rPr lang="uk-UA" sz="1600" dirty="0">
                <a:solidFill>
                  <a:schemeClr val="tx2"/>
                </a:solidFill>
              </a:rPr>
              <a:t>. — </a:t>
            </a:r>
            <a:r>
              <a:rPr lang="uk-UA" sz="1600" dirty="0" smtClean="0">
                <a:solidFill>
                  <a:schemeClr val="tx2"/>
                </a:solidFill>
              </a:rPr>
              <a:t>проф. </a:t>
            </a:r>
            <a:r>
              <a:rPr lang="uk-UA" sz="1600" dirty="0" err="1" smtClean="0">
                <a:solidFill>
                  <a:schemeClr val="tx2"/>
                </a:solidFill>
              </a:rPr>
              <a:t>Шмиголь</a:t>
            </a:r>
            <a:r>
              <a:rPr lang="uk-UA" sz="1600" dirty="0" smtClean="0">
                <a:solidFill>
                  <a:schemeClr val="tx2"/>
                </a:solidFill>
              </a:rPr>
              <a:t> Н.М.).</a:t>
            </a:r>
          </a:p>
          <a:p>
            <a:pPr marL="596646" indent="-514350">
              <a:buClr>
                <a:schemeClr val="tx2"/>
              </a:buClr>
              <a:buFont typeface="+mj-lt"/>
              <a:buAutoNum type="arabicPeriod"/>
            </a:pPr>
            <a:endParaRPr lang="uk-UA" sz="1600" dirty="0" smtClean="0">
              <a:solidFill>
                <a:schemeClr val="tx2"/>
              </a:solidFill>
            </a:endParaRPr>
          </a:p>
          <a:p>
            <a:pPr marL="596646" indent="-514350">
              <a:buClr>
                <a:schemeClr val="tx2"/>
              </a:buClr>
              <a:buFont typeface="+mj-lt"/>
              <a:buAutoNum type="arabicPeriod"/>
            </a:pPr>
            <a:endParaRPr lang="uk-UA" sz="1600" dirty="0" smtClean="0">
              <a:solidFill>
                <a:schemeClr val="tx2"/>
              </a:solidFill>
            </a:endParaRPr>
          </a:p>
          <a:p>
            <a:pPr marL="596646" indent="-514350">
              <a:buClr>
                <a:schemeClr val="tx2"/>
              </a:buClr>
              <a:buFont typeface="+mj-lt"/>
              <a:buAutoNum type="arabicPeriod"/>
            </a:pPr>
            <a:endParaRPr lang="uk-UA" sz="1600" dirty="0" smtClean="0">
              <a:solidFill>
                <a:schemeClr val="tx2"/>
              </a:solidFill>
            </a:endParaRPr>
          </a:p>
          <a:p>
            <a:pPr marL="596646" indent="-514350">
              <a:buClr>
                <a:schemeClr val="tx2"/>
              </a:buClr>
              <a:buFont typeface="+mj-lt"/>
              <a:buAutoNum type="arabicPeriod"/>
            </a:pPr>
            <a:endParaRPr lang="uk-UA" sz="1600" dirty="0">
              <a:solidFill>
                <a:schemeClr val="tx2"/>
              </a:solidFill>
            </a:endParaRPr>
          </a:p>
          <a:p>
            <a:pPr marL="596646" indent="-514350">
              <a:buFont typeface="+mj-lt"/>
              <a:buAutoNum type="arabicPeriod"/>
            </a:pPr>
            <a:endParaRPr lang="uk-UA" dirty="0"/>
          </a:p>
          <a:p>
            <a:pPr marL="596646" indent="-514350">
              <a:buFont typeface="+mj-lt"/>
              <a:buAutoNum type="arabicPeriod"/>
            </a:pPr>
            <a:endParaRPr lang="uk-UA" dirty="0" smtClean="0"/>
          </a:p>
          <a:p>
            <a:pPr marL="596646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5</a:t>
            </a:fld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0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63272" cy="165618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500" dirty="0">
                <a:effectLst/>
              </a:rPr>
              <a:t>Динаміка </a:t>
            </a:r>
            <a:r>
              <a:rPr lang="uk-UA" sz="2500" dirty="0" smtClean="0">
                <a:effectLst/>
              </a:rPr>
              <a:t>кількості </a:t>
            </a:r>
            <a:r>
              <a:rPr lang="uk-UA" sz="2500" dirty="0">
                <a:effectLst/>
              </a:rPr>
              <a:t>переможців </a:t>
            </a:r>
            <a:r>
              <a:rPr lang="en-US" sz="2500" dirty="0">
                <a:effectLst/>
              </a:rPr>
              <a:t>II </a:t>
            </a:r>
            <a:r>
              <a:rPr lang="uk-UA" sz="2500" dirty="0">
                <a:effectLst/>
              </a:rPr>
              <a:t>етапу Всеукраїнських студентських олімпіад </a:t>
            </a:r>
            <a:r>
              <a:rPr lang="uk-UA" sz="2500" i="1" dirty="0">
                <a:effectLst/>
              </a:rPr>
              <a:t>(</a:t>
            </a:r>
            <a:r>
              <a:rPr lang="uk-UA" sz="2500" i="1" dirty="0" smtClean="0">
                <a:effectLst/>
              </a:rPr>
              <a:t>ВСО</a:t>
            </a:r>
            <a:r>
              <a:rPr lang="uk-UA" sz="2500" dirty="0" smtClean="0">
                <a:effectLst/>
              </a:rPr>
              <a:t>)</a:t>
            </a:r>
            <a:br>
              <a:rPr lang="uk-UA" sz="2500" dirty="0" smtClean="0">
                <a:effectLst/>
              </a:rPr>
            </a:br>
            <a:r>
              <a:rPr lang="uk-UA" sz="2500" dirty="0" smtClean="0">
                <a:effectLst/>
              </a:rPr>
              <a:t>Та </a:t>
            </a:r>
            <a:r>
              <a:rPr lang="en-US" sz="2500" dirty="0">
                <a:effectLst/>
              </a:rPr>
              <a:t>II </a:t>
            </a:r>
            <a:r>
              <a:rPr lang="uk-UA" sz="2500" dirty="0">
                <a:effectLst/>
              </a:rPr>
              <a:t>туру Всеукраїнських </a:t>
            </a:r>
            <a:r>
              <a:rPr lang="uk-UA" sz="2500" spc="-100" dirty="0">
                <a:effectLst/>
              </a:rPr>
              <a:t>конкурсів студентських наукових робіт </a:t>
            </a:r>
            <a:r>
              <a:rPr lang="uk-UA" sz="2500" i="1" spc="-100" dirty="0">
                <a:effectLst/>
              </a:rPr>
              <a:t>(ВКСНР) </a:t>
            </a:r>
            <a:r>
              <a:rPr lang="uk-UA" sz="2500" dirty="0">
                <a:effectLst/>
              </a:rPr>
              <a:t>за </a:t>
            </a:r>
            <a:r>
              <a:rPr lang="uk-UA" sz="2500" dirty="0" smtClean="0">
                <a:effectLst/>
                <a:latin typeface="Arial" pitchFamily="34" charset="0"/>
                <a:cs typeface="Arial" pitchFamily="34" charset="0"/>
              </a:rPr>
              <a:t>2015-2021</a:t>
            </a:r>
            <a:r>
              <a:rPr lang="uk-UA" sz="2500" dirty="0" smtClean="0">
                <a:effectLst/>
              </a:rPr>
              <a:t> р. р.</a:t>
            </a:r>
            <a:endParaRPr lang="ru-RU" sz="2500" dirty="0"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5725909"/>
              </p:ext>
            </p:extLst>
          </p:nvPr>
        </p:nvGraphicFramePr>
        <p:xfrm>
          <a:off x="251520" y="2133600"/>
          <a:ext cx="871296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6</a:t>
            </a:fld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034096" cy="1066448"/>
          </a:xfrm>
        </p:spPr>
        <p:txBody>
          <a:bodyPr>
            <a:normAutofit fontScale="90000"/>
          </a:bodyPr>
          <a:lstStyle/>
          <a:p>
            <a:pPr algn="ctr"/>
            <a:r>
              <a:rPr lang="uk-UA" spc="200" dirty="0" smtClean="0"/>
              <a:t>Обласний конкурс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900" spc="-100" dirty="0" smtClean="0"/>
              <a:t>для обдарованої молоді у галузі науки 2020</a:t>
            </a:r>
            <a:endParaRPr lang="ru-RU" sz="3900" spc="-1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7</a:t>
            </a:fld>
            <a:endParaRPr lang="ru-RU" sz="1800" i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1643485" cy="232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1656184" cy="2342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60" y="3991615"/>
            <a:ext cx="1679913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991615"/>
            <a:ext cx="1685715" cy="2384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62" y="4009774"/>
            <a:ext cx="1679913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58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320"/>
            <a:ext cx="7962088" cy="10664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300" b="1" dirty="0" smtClean="0">
                <a:effectLst/>
              </a:rPr>
              <a:t>ХVІ </a:t>
            </a:r>
            <a:r>
              <a:rPr lang="uk-UA" sz="2300" b="1" dirty="0" err="1">
                <a:effectLst/>
              </a:rPr>
              <a:t>Міжвишівська</a:t>
            </a:r>
            <a:r>
              <a:rPr lang="uk-UA" sz="2300" b="1" dirty="0">
                <a:effectLst/>
              </a:rPr>
              <a:t> наукова конференція за міжнародною </a:t>
            </a:r>
            <a:r>
              <a:rPr lang="uk-UA" sz="2300" b="1" dirty="0" smtClean="0">
                <a:effectLst/>
              </a:rPr>
              <a:t>участю</a:t>
            </a:r>
            <a:r>
              <a:rPr lang="uk-UA" sz="2000" b="1" dirty="0" smtClean="0">
                <a:effectLst/>
              </a:rPr>
              <a:t/>
            </a:r>
            <a:br>
              <a:rPr lang="uk-UA" sz="2000" b="1" dirty="0" smtClean="0">
                <a:effectLst/>
              </a:rPr>
            </a:br>
            <a:r>
              <a:rPr lang="uk-UA" sz="2000" b="1" spc="-40" dirty="0" smtClean="0">
                <a:effectLst/>
              </a:rPr>
              <a:t>до </a:t>
            </a:r>
            <a:r>
              <a:rPr lang="uk-UA" sz="2000" b="1" spc="-40" dirty="0">
                <a:effectLst/>
              </a:rPr>
              <a:t>Дня української писемності та мови і 120-річчя НУ «Запорізька політехніка</a:t>
            </a:r>
            <a:r>
              <a:rPr lang="uk-UA" sz="2000" b="1" spc="-40" dirty="0" smtClean="0">
                <a:effectLst/>
              </a:rPr>
              <a:t>»</a:t>
            </a:r>
            <a:r>
              <a:rPr lang="uk-UA" sz="2000" spc="-40" dirty="0" smtClean="0">
                <a:effectLst/>
              </a:rPr>
              <a:t>, </a:t>
            </a:r>
            <a:r>
              <a:rPr lang="uk-UA" sz="2000" b="1" dirty="0">
                <a:effectLst/>
                <a:latin typeface="Arial Black" pitchFamily="34" charset="0"/>
              </a:rPr>
              <a:t>9 </a:t>
            </a:r>
            <a:r>
              <a:rPr lang="uk-UA" sz="2000" b="1" dirty="0" smtClean="0">
                <a:effectLst/>
                <a:latin typeface="Arial Black" pitchFamily="34" charset="0"/>
              </a:rPr>
              <a:t>— </a:t>
            </a:r>
            <a:r>
              <a:rPr lang="uk-UA" sz="2000" b="1" dirty="0">
                <a:effectLst/>
                <a:latin typeface="Arial Black" pitchFamily="34" charset="0"/>
              </a:rPr>
              <a:t>12 </a:t>
            </a:r>
            <a:r>
              <a:rPr lang="uk-UA" sz="2000" b="1" dirty="0">
                <a:effectLst/>
              </a:rPr>
              <a:t>листопада </a:t>
            </a:r>
            <a:r>
              <a:rPr lang="uk-UA" sz="2000" b="1" dirty="0">
                <a:effectLst/>
                <a:latin typeface="Arial Black" pitchFamily="34" charset="0"/>
              </a:rPr>
              <a:t>2020</a:t>
            </a:r>
            <a:r>
              <a:rPr lang="uk-UA" sz="2000" b="1" dirty="0">
                <a:effectLst/>
              </a:rPr>
              <a:t> р.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5112568" cy="502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8</a:t>
            </a:fld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3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9799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uk-UA" sz="3600" dirty="0" smtClean="0"/>
              <a:t>Науково-практична конференція «Тиждень науки — 2021»</a:t>
            </a:r>
            <a:endParaRPr lang="ru-RU" sz="33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124744"/>
            <a:ext cx="8424936" cy="1152128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Н</a:t>
            </a:r>
            <a:r>
              <a:rPr lang="ru-RU" sz="2400" dirty="0" smtClean="0"/>
              <a:t>а </a:t>
            </a:r>
            <a:r>
              <a:rPr lang="ru-RU" sz="2400" dirty="0" err="1"/>
              <a:t>секціях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заслухано</a:t>
            </a:r>
            <a:r>
              <a:rPr lang="ru-RU" sz="2400" dirty="0"/>
              <a:t> </a:t>
            </a:r>
            <a:r>
              <a:rPr lang="ru-RU" sz="2400" dirty="0">
                <a:latin typeface="Arial Black" pitchFamily="34" charset="0"/>
              </a:rPr>
              <a:t>1089</a:t>
            </a:r>
            <a:r>
              <a:rPr lang="ru-RU" sz="2400" dirty="0"/>
              <a:t> </a:t>
            </a:r>
            <a:r>
              <a:rPr lang="ru-RU" sz="2400" dirty="0" err="1"/>
              <a:t>доповідей</a:t>
            </a:r>
            <a:r>
              <a:rPr lang="ru-RU" sz="2400" dirty="0"/>
              <a:t>, </a:t>
            </a:r>
            <a:r>
              <a:rPr lang="ru-RU" sz="2400" dirty="0" err="1"/>
              <a:t>понад</a:t>
            </a:r>
            <a:r>
              <a:rPr lang="ru-RU" sz="2400" dirty="0"/>
              <a:t> </a:t>
            </a:r>
            <a:r>
              <a:rPr lang="ru-RU" sz="2400" dirty="0">
                <a:latin typeface="Arial Black" pitchFamily="34" charset="0"/>
              </a:rPr>
              <a:t>1109</a:t>
            </a:r>
            <a:r>
              <a:rPr lang="ru-RU" sz="2400" dirty="0"/>
              <a:t> </a:t>
            </a:r>
            <a:r>
              <a:rPr lang="ru-RU" sz="2400" dirty="0" err="1"/>
              <a:t>студентів</a:t>
            </a:r>
            <a:r>
              <a:rPr lang="ru-RU" sz="2400" dirty="0"/>
              <a:t> взяли участь у </a:t>
            </a:r>
            <a:r>
              <a:rPr lang="ru-RU" sz="2400" dirty="0" err="1" smtClean="0"/>
              <a:t>конференціях</a:t>
            </a:r>
            <a:r>
              <a:rPr lang="ru-RU" sz="2400" dirty="0" smtClean="0"/>
              <a:t>. </a:t>
            </a:r>
            <a:r>
              <a:rPr lang="ru-RU" sz="2400" dirty="0">
                <a:latin typeface="Arial Black" pitchFamily="34" charset="0"/>
              </a:rPr>
              <a:t>205</a:t>
            </a:r>
            <a:r>
              <a:rPr lang="ru-RU" sz="2400" dirty="0" smtClean="0"/>
              <a:t> студент</a:t>
            </a:r>
            <a:r>
              <a:rPr lang="uk-UA" sz="2400" dirty="0" err="1" smtClean="0"/>
              <a:t>ів</a:t>
            </a:r>
            <a:r>
              <a:rPr lang="uk-UA" sz="2400" dirty="0" smtClean="0"/>
              <a:t> відзначені подяками за найкращу доповідь.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9667851"/>
              </p:ext>
            </p:extLst>
          </p:nvPr>
        </p:nvGraphicFramePr>
        <p:xfrm>
          <a:off x="251520" y="2348880"/>
          <a:ext cx="871296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9</a:t>
            </a:fld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237394" y="4797152"/>
            <a:ext cx="538481" cy="572811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ТФ</a:t>
            </a:r>
            <a:br>
              <a:rPr lang="uk-UA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811561" y="4994724"/>
            <a:ext cx="517497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1600" i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br>
              <a:rPr lang="uk-UA" sz="1600" i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600" i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ru-RU" sz="20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329059" y="4995404"/>
            <a:ext cx="576065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ІФФ</a:t>
            </a:r>
            <a:br>
              <a:rPr lang="uk-UA" sz="1600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sz="20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888908" y="3176972"/>
            <a:ext cx="664405" cy="648072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ЕТФ</a:t>
            </a:r>
            <a:b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867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635</TotalTime>
  <Words>685</Words>
  <Application>Microsoft Office PowerPoint</Application>
  <PresentationFormat>Экран (4:3)</PresentationFormat>
  <Paragraphs>109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Стан та перспективи залучення студентів до наукової роботи у 2020/2021 н. р.</vt:lpstr>
      <vt:lpstr>Рішення МОН щодо Всеукраїнської студентської олімпіади</vt:lpstr>
      <vt:lpstr>Вузівський конкурс студентських наукових робіт</vt:lpstr>
      <vt:lpstr>Всеукраїнський конкурс студентських наукових робіт</vt:lpstr>
      <vt:lpstr>19 студентів-переможців ВКСНР 21 диплом переможця</vt:lpstr>
      <vt:lpstr>Динаміка кількості переможців II етапу Всеукраїнських студентських олімпіад (ВСО) Та II туру Всеукраїнських конкурсів студентських наукових робіт (ВКСНР) за 2015-2021 р. р.</vt:lpstr>
      <vt:lpstr>Обласний конкурс для обдарованої молоді у галузі науки 2020</vt:lpstr>
      <vt:lpstr>ХVІ Міжвишівська наукова конференція за міжнародною участю до Дня української писемності та мови і 120-річчя НУ «Запорізька політехніка», 9 — 12 листопада 2020 р.</vt:lpstr>
      <vt:lpstr>Науково-практична конференція «Тиждень науки — 2021»</vt:lpstr>
      <vt:lpstr>Міжнародна студентська Олімпіада з моделювання процесів гарячого об’ємного штампування 2021</vt:lpstr>
      <vt:lpstr>Міжнародний конкурс студентських наукових робіт 2021</vt:lpstr>
      <vt:lpstr>Студентські публікації у 2020 році</vt:lpstr>
      <vt:lpstr>Заохочення студентів за участь у науково-інноваційній діяльності</vt:lpstr>
      <vt:lpstr>Дякую за увагу!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 та перспективи залучення студентів до наукової роботи у 2020/2021 н. р.</dc:title>
  <dc:creator>user</dc:creator>
  <cp:lastModifiedBy>user</cp:lastModifiedBy>
  <cp:revision>51</cp:revision>
  <dcterms:created xsi:type="dcterms:W3CDTF">2021-06-04T08:38:07Z</dcterms:created>
  <dcterms:modified xsi:type="dcterms:W3CDTF">2021-06-25T07:45:50Z</dcterms:modified>
</cp:coreProperties>
</file>